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256" r:id="rId2"/>
    <p:sldId id="257" r:id="rId3"/>
    <p:sldId id="258" r:id="rId4"/>
    <p:sldId id="259" r:id="rId5"/>
    <p:sldId id="260" r:id="rId6"/>
    <p:sldId id="288" r:id="rId7"/>
    <p:sldId id="262" r:id="rId8"/>
    <p:sldId id="263" r:id="rId9"/>
    <p:sldId id="264" r:id="rId10"/>
    <p:sldId id="265" r:id="rId11"/>
    <p:sldId id="289" r:id="rId12"/>
    <p:sldId id="266" r:id="rId13"/>
    <p:sldId id="267" r:id="rId14"/>
    <p:sldId id="268" r:id="rId15"/>
    <p:sldId id="269" r:id="rId16"/>
    <p:sldId id="290" r:id="rId17"/>
    <p:sldId id="271" r:id="rId18"/>
    <p:sldId id="272" r:id="rId19"/>
    <p:sldId id="273" r:id="rId20"/>
    <p:sldId id="291" r:id="rId21"/>
    <p:sldId id="275" r:id="rId22"/>
    <p:sldId id="276" r:id="rId23"/>
    <p:sldId id="277" r:id="rId24"/>
    <p:sldId id="278" r:id="rId25"/>
    <p:sldId id="279" r:id="rId26"/>
    <p:sldId id="292" r:id="rId27"/>
    <p:sldId id="293" r:id="rId28"/>
    <p:sldId id="280" r:id="rId29"/>
    <p:sldId id="281" r:id="rId30"/>
    <p:sldId id="282" r:id="rId31"/>
    <p:sldId id="283" r:id="rId32"/>
    <p:sldId id="284" r:id="rId33"/>
    <p:sldId id="285" r:id="rId34"/>
    <p:sldId id="286" r:id="rId35"/>
    <p:sldId id="287" r:id="rId36"/>
    <p:sldId id="294" r:id="rId37"/>
  </p:sldIdLst>
  <p:sldSz cx="9144000" cy="6858000" type="screen4x3"/>
  <p:notesSz cx="6858000" cy="9144000"/>
  <p:custDataLst>
    <p:tags r:id="rId3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14" autoAdjust="0"/>
    <p:restoredTop sz="60727" autoAdjust="0"/>
  </p:normalViewPr>
  <p:slideViewPr>
    <p:cSldViewPr>
      <p:cViewPr>
        <p:scale>
          <a:sx n="65" d="100"/>
          <a:sy n="65" d="100"/>
        </p:scale>
        <p:origin x="-2076" y="-336"/>
      </p:cViewPr>
      <p:guideLst>
        <p:guide orient="horz" pos="2160"/>
        <p:guide pos="2880"/>
      </p:guideLst>
    </p:cSldViewPr>
  </p:slideViewPr>
  <p:notesTextViewPr>
    <p:cViewPr>
      <p:scale>
        <a:sx n="1" d="1"/>
        <a:sy n="1" d="1"/>
      </p:scale>
      <p:origin x="0" y="0"/>
    </p:cViewPr>
  </p:notesTextViewPr>
  <p:sorterViewPr>
    <p:cViewPr>
      <p:scale>
        <a:sx n="90" d="100"/>
        <a:sy n="90" d="100"/>
      </p:scale>
      <p:origin x="0" y="0"/>
    </p:cViewPr>
  </p:sorterViewPr>
  <p:notesViewPr>
    <p:cSldViewPr>
      <p:cViewPr varScale="1">
        <p:scale>
          <a:sx n="80" d="100"/>
          <a:sy n="80" d="100"/>
        </p:scale>
        <p:origin x="-1974"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708B23-C0E2-40B3-8DE3-8B4033C22F84}" type="datetimeFigureOut">
              <a:rPr lang="en-US" smtClean="0"/>
              <a:t>8/31/2015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C28748-325B-45E2-8F36-59C4423DD20E}" type="slidenum">
              <a:rPr lang="en-US" smtClean="0"/>
              <a:t>‹#›</a:t>
            </a:fld>
            <a:endParaRPr lang="en-US"/>
          </a:p>
        </p:txBody>
      </p:sp>
    </p:spTree>
    <p:extLst>
      <p:ext uri="{BB962C8B-B14F-4D97-AF65-F5344CB8AC3E}">
        <p14:creationId xmlns:p14="http://schemas.microsoft.com/office/powerpoint/2010/main" val="397045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cdc.gov/mmwr/preview/mmwrhtml/mm6128a4.htm?s_cid=mm6128a4_e%0d%0a"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pubs.niaaa.nih.gov/publications/aa66/aa66.htm"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PowerPoint was created by the University of Alaska Anchorage Center for Behavioral Health Research &amp; Services’ CDC-funded Arctic FASD Regional Training Center in 2010 and revised in 2013. The content is based primarily on materials and resources available in CDC’s </a:t>
            </a:r>
            <a:r>
              <a:rPr lang="en-US" i="1" baseline="0" dirty="0" smtClean="0"/>
              <a:t>Fetal Alcohol Spectrum Disorders Competency-Based Curriculum Development Guide for Medical and Allied Health Education and Practice</a:t>
            </a:r>
            <a:r>
              <a:rPr lang="en-US" i="0" baseline="0" dirty="0" smtClean="0"/>
              <a:t> (2009). </a:t>
            </a:r>
          </a:p>
          <a:p>
            <a:endParaRPr lang="en-US" i="0" baseline="0" dirty="0" smtClean="0"/>
          </a:p>
          <a:p>
            <a:r>
              <a:rPr lang="en-US" i="0" baseline="0" dirty="0" smtClean="0"/>
              <a:t>This guide was revised in 2015 and is available from www.frfasd.org/Comp_Guide.html. </a:t>
            </a:r>
          </a:p>
          <a:p>
            <a:endParaRPr lang="en-US" i="0" baseline="0" dirty="0" smtClean="0"/>
          </a:p>
          <a:p>
            <a:r>
              <a:rPr lang="en-US" i="0" baseline="0" dirty="0" smtClean="0"/>
              <a:t>If you are using elements of this PowerPoint in another presentation, please credit the Arctic FASD Regional Training Center and the 2009 </a:t>
            </a:r>
            <a:r>
              <a:rPr lang="en-US" i="1" baseline="0" dirty="0" smtClean="0"/>
              <a:t>Fetal Alcohol Spectrum Disorders Competency-Based Curriculum Development Guide for Medical and Allied Health Education and Practice</a:t>
            </a:r>
            <a:r>
              <a:rPr lang="en-US" i="0" baseline="0" dirty="0" smtClean="0"/>
              <a:t>. </a:t>
            </a:r>
          </a:p>
          <a:p>
            <a:endParaRPr lang="en-US" i="0" baseline="0" dirty="0" smtClean="0"/>
          </a:p>
          <a:p>
            <a:r>
              <a:rPr lang="en-US" i="0" baseline="0" dirty="0" smtClean="0"/>
              <a:t>Questions about this PowerPoint or its contents should be addressed to the Center for Behavioral Health Research &amp; Services at the University of Alaska Anchorage – www.uaa.alaska.edu. </a:t>
            </a:r>
            <a:endParaRPr lang="en-US" dirty="0" smtClean="0"/>
          </a:p>
          <a:p>
            <a:pPr lvl="1" eaLnBrk="1" hangingPunct="1">
              <a:spcBef>
                <a:spcPct val="0"/>
              </a:spcBef>
              <a:buFontTx/>
              <a:buChar char="•"/>
            </a:pPr>
            <a:endParaRPr lang="en-US" altLang="en-US" dirty="0" smtClean="0">
              <a:latin typeface="Arial" charset="0"/>
            </a:endParaRPr>
          </a:p>
          <a:p>
            <a:pPr eaLnBrk="1" hangingPunct="1">
              <a:spcBef>
                <a:spcPct val="0"/>
              </a:spcBef>
            </a:pPr>
            <a:r>
              <a:rPr lang="en-US" altLang="en-US" baseline="0" dirty="0" smtClean="0">
                <a:latin typeface="Arial" charset="0"/>
              </a:rPr>
              <a:t>Funding was provided by the Centers for Disease Control and Prevention (CDC) to the </a:t>
            </a:r>
            <a:r>
              <a:rPr lang="en-US" altLang="en-US" dirty="0" smtClean="0">
                <a:latin typeface="Arial" charset="0"/>
              </a:rPr>
              <a:t>Center for Behavioral Health Research and Services (CBHRS) at the University of Alaska Anchorage. The goal of</a:t>
            </a:r>
            <a:r>
              <a:rPr lang="en-US" altLang="en-US" baseline="0" dirty="0" smtClean="0">
                <a:latin typeface="Arial" charset="0"/>
              </a:rPr>
              <a:t> the Arctic </a:t>
            </a:r>
            <a:r>
              <a:rPr lang="en-US" altLang="en-US" baseline="0" smtClean="0">
                <a:latin typeface="Arial" charset="0"/>
              </a:rPr>
              <a:t>FASD </a:t>
            </a:r>
            <a:r>
              <a:rPr lang="en-US" altLang="en-US" smtClean="0">
                <a:latin typeface="Arial" charset="0"/>
              </a:rPr>
              <a:t>Regional </a:t>
            </a:r>
            <a:r>
              <a:rPr lang="en-US" altLang="en-US" dirty="0" smtClean="0">
                <a:latin typeface="Arial" charset="0"/>
              </a:rPr>
              <a:t>Training Center was to increase awareness about FASD among health and allied health students and professionals. </a:t>
            </a:r>
          </a:p>
          <a:p>
            <a:pPr lvl="1" eaLnBrk="1" hangingPunct="1">
              <a:spcBef>
                <a:spcPct val="0"/>
              </a:spcBef>
              <a:buFontTx/>
              <a:buChar char="•"/>
            </a:pPr>
            <a:endParaRPr lang="en-US" altLang="en-US" dirty="0" smtClean="0">
              <a:latin typeface="Arial" charset="0"/>
            </a:endParaRPr>
          </a:p>
          <a:p>
            <a:pPr eaLnBrk="1" hangingPunct="1">
              <a:spcBef>
                <a:spcPct val="0"/>
              </a:spcBef>
            </a:pPr>
            <a:r>
              <a:rPr lang="en-US" altLang="en-US" b="1" dirty="0" smtClean="0">
                <a:latin typeface="Arial" charset="0"/>
              </a:rPr>
              <a:t>The CDC has identified seven core competencies that enable professionals to more effectively prevent, identify, and treat FASDs.</a:t>
            </a:r>
          </a:p>
          <a:p>
            <a:pPr eaLnBrk="1" hangingPunct="1">
              <a:spcBef>
                <a:spcPct val="0"/>
              </a:spcBef>
            </a:pPr>
            <a:endParaRPr lang="en-US" altLang="en-US" b="1" dirty="0" smtClean="0">
              <a:latin typeface="Arial" charset="0"/>
            </a:endParaRPr>
          </a:p>
          <a:p>
            <a:pPr lvl="1" eaLnBrk="1" hangingPunct="1">
              <a:spcBef>
                <a:spcPct val="0"/>
              </a:spcBef>
              <a:buFontTx/>
              <a:buChar char="•"/>
            </a:pPr>
            <a:r>
              <a:rPr lang="en-US" altLang="en-US" dirty="0" smtClean="0">
                <a:latin typeface="Arial" charset="0"/>
              </a:rPr>
              <a:t>This presentation covers competency two, screening</a:t>
            </a:r>
            <a:r>
              <a:rPr lang="en-US" altLang="en-US" baseline="0" dirty="0" smtClean="0">
                <a:latin typeface="Arial" charset="0"/>
              </a:rPr>
              <a:t> and brief interventions for alcohol use</a:t>
            </a:r>
            <a:r>
              <a:rPr lang="en-US" altLang="en-US" dirty="0" smtClean="0">
                <a:latin typeface="Arial" charset="0"/>
              </a:rPr>
              <a:t>.</a:t>
            </a:r>
          </a:p>
        </p:txBody>
      </p:sp>
      <p:sp>
        <p:nvSpPr>
          <p:cNvPr id="4" name="Slide Number Placeholder 3"/>
          <p:cNvSpPr>
            <a:spLocks noGrp="1"/>
          </p:cNvSpPr>
          <p:nvPr>
            <p:ph type="sldNum" sz="quarter" idx="10"/>
          </p:nvPr>
        </p:nvSpPr>
        <p:spPr/>
        <p:txBody>
          <a:bodyPr/>
          <a:lstStyle/>
          <a:p>
            <a:fld id="{15C28748-325B-45E2-8F36-59C4423DD20E}" type="slidenum">
              <a:rPr lang="en-US" smtClean="0"/>
              <a:t>1</a:t>
            </a:fld>
            <a:endParaRPr lang="en-US"/>
          </a:p>
        </p:txBody>
      </p:sp>
    </p:spTree>
    <p:extLst>
      <p:ext uri="{BB962C8B-B14F-4D97-AF65-F5344CB8AC3E}">
        <p14:creationId xmlns:p14="http://schemas.microsoft.com/office/powerpoint/2010/main" val="36650401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4B2CA60F-16D0-4D3A-B983-2BEB8B275413}" type="slidenum">
              <a:rPr lang="en-US" smtClean="0"/>
              <a:pPr eaLnBrk="1" hangingPunct="1"/>
              <a:t>10</a:t>
            </a:fld>
            <a:endParaRPr lang="en-US" smtClean="0"/>
          </a:p>
        </p:txBody>
      </p:sp>
      <p:sp>
        <p:nvSpPr>
          <p:cNvPr id="45059" name="Rectangle 2"/>
          <p:cNvSpPr>
            <a:spLocks noGrp="1" noRot="1" noChangeAspect="1" noChangeArrowheads="1" noTextEdit="1"/>
          </p:cNvSpPr>
          <p:nvPr>
            <p:ph type="sldImg"/>
          </p:nvPr>
        </p:nvSpPr>
        <p:spPr>
          <a:xfrm>
            <a:off x="4916488" y="217488"/>
            <a:ext cx="1727200" cy="1295400"/>
          </a:xfrm>
          <a:ln/>
        </p:spPr>
      </p:sp>
      <p:sp>
        <p:nvSpPr>
          <p:cNvPr id="45060" name="Rectangle 3"/>
          <p:cNvSpPr>
            <a:spLocks noGrp="1" noChangeArrowheads="1"/>
          </p:cNvSpPr>
          <p:nvPr>
            <p:ph type="body" idx="1"/>
          </p:nvPr>
        </p:nvSpPr>
        <p:spPr>
          <a:xfrm>
            <a:off x="142875" y="1524000"/>
            <a:ext cx="6500813" cy="7620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Pregnant Women (aged 18-44)</a:t>
            </a:r>
            <a:endParaRPr lang="en-US" dirty="0" smtClean="0"/>
          </a:p>
          <a:p>
            <a:pPr eaLnBrk="1" hangingPunct="1"/>
            <a:r>
              <a:rPr lang="en-US" dirty="0" smtClean="0"/>
              <a:t>Most women reduce drinking when they find out they are pregnant; however, 10% of women report consuming alcohol at some point during their pregnancy. (Note that this may have been prior to discovering they were pregnant.) (Centers for Disease Control and Prevention. (1995). </a:t>
            </a:r>
            <a:r>
              <a:rPr lang="en-US" dirty="0" err="1" smtClean="0"/>
              <a:t>Sociodemographic</a:t>
            </a:r>
            <a:r>
              <a:rPr lang="en-US" dirty="0" smtClean="0"/>
              <a:t> and behavioral characteristics associated with alcohol consumption during pregnancy—United States, 1988</a:t>
            </a:r>
            <a:r>
              <a:rPr lang="en-US" i="1" dirty="0" smtClean="0"/>
              <a:t>.</a:t>
            </a:r>
            <a:r>
              <a:rPr lang="en-US" dirty="0" smtClean="0"/>
              <a:t> </a:t>
            </a:r>
            <a:r>
              <a:rPr lang="en-US" i="1" dirty="0" smtClean="0"/>
              <a:t>Morbidity and Mortality Weekly Report</a:t>
            </a:r>
            <a:r>
              <a:rPr lang="en-US" dirty="0" smtClean="0"/>
              <a:t>, 44(13),261–264.)</a:t>
            </a:r>
          </a:p>
          <a:p>
            <a:pPr eaLnBrk="1" hangingPunct="1"/>
            <a:endParaRPr lang="en-US" dirty="0" smtClean="0"/>
          </a:p>
          <a:p>
            <a:pPr eaLnBrk="1" hangingPunct="1"/>
            <a:r>
              <a:rPr lang="en-US" dirty="0" smtClean="0"/>
              <a:t>Two percent of pregnant women age 18-44 report frequent or binge drinking at some point during their pregnancy. (Tsai, J., &amp; Floyd, R. L. (2004). Alcohol consumption among women who are pregnant or who might become pregnant—United States, 2002. </a:t>
            </a:r>
            <a:r>
              <a:rPr lang="en-US" i="1" dirty="0" smtClean="0"/>
              <a:t>Morbidity and Mortality Weekly Report, 53</a:t>
            </a:r>
            <a:r>
              <a:rPr lang="en-US" dirty="0" smtClean="0"/>
              <a:t>(50), 1178–1181; Substance Abuse and Mental Health Services Administration. (2002). </a:t>
            </a:r>
            <a:r>
              <a:rPr lang="en-US" i="1" dirty="0" smtClean="0"/>
              <a:t>Results from the 2001 National Household Survey on Drug Abuse: Volume I. Summary of National Findings. </a:t>
            </a:r>
            <a:r>
              <a:rPr lang="en-US" dirty="0" smtClean="0"/>
              <a:t>Rockville, MD: SAMHSA (Office of Applied Studies, NHSDA Series H-17, DHHS Publication No. SMA 02-3758)).</a:t>
            </a:r>
          </a:p>
          <a:p>
            <a:pPr eaLnBrk="1" hangingPunct="1"/>
            <a:endParaRPr lang="en-US" dirty="0" smtClean="0"/>
          </a:p>
          <a:p>
            <a:pPr lvl="0"/>
            <a:r>
              <a:rPr lang="en-US" sz="1200" kern="1200" dirty="0" smtClean="0">
                <a:solidFill>
                  <a:schemeClr val="tx1"/>
                </a:solidFill>
                <a:effectLst/>
                <a:latin typeface="+mn-lt"/>
                <a:ea typeface="+mn-ea"/>
                <a:cs typeface="+mn-cs"/>
              </a:rPr>
              <a:t>Among pregnant women, the highest estimates of reported alcohol use were among those who were:</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Aged 35-44 years (14.3%);</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White (8.3%);</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College graduates (10.0%);</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Employed (9.6%)</a:t>
            </a:r>
          </a:p>
          <a:p>
            <a:pPr eaLnBrk="1" hangingPunct="1"/>
            <a:endParaRPr lang="en-US" dirty="0" smtClean="0"/>
          </a:p>
          <a:p>
            <a:pPr eaLnBrk="1" hangingPunct="1"/>
            <a:r>
              <a:rPr lang="en-US" b="1" dirty="0" smtClean="0"/>
              <a:t>Research Example</a:t>
            </a:r>
          </a:p>
          <a:p>
            <a:pPr eaLnBrk="1" hangingPunct="1"/>
            <a:r>
              <a:rPr lang="en-US" dirty="0" smtClean="0"/>
              <a:t>In a sample of low-income minority pregnant women participating in the Special Supplemental Nutrition Program for </a:t>
            </a:r>
            <a:r>
              <a:rPr lang="en-US" i="1" dirty="0" smtClean="0"/>
              <a:t>Women, Infants, and Children</a:t>
            </a:r>
            <a:r>
              <a:rPr lang="en-US" dirty="0" smtClean="0"/>
              <a:t> (WIC), the rate of post-conception drinking was 24%, which is much higher than the estimated rate reported previously. (O’Connor, M. J., &amp; Whaley, S. E. (2003). Alcohol use in pregnant low-income women in WIC. </a:t>
            </a:r>
            <a:r>
              <a:rPr lang="en-US" i="1" dirty="0" smtClean="0"/>
              <a:t>Journal of Studies on Alcohol, 64</a:t>
            </a:r>
            <a:r>
              <a:rPr lang="en-US" dirty="0" smtClean="0"/>
              <a:t>, 772–783.)</a:t>
            </a:r>
          </a:p>
          <a:p>
            <a:pPr eaLnBrk="1" hangingPunct="1">
              <a:buFontTx/>
              <a:buChar char="•"/>
            </a:pPr>
            <a:endParaRPr lang="en-US" dirty="0" smtClean="0"/>
          </a:p>
          <a:p>
            <a:pPr eaLnBrk="1" hangingPunct="1"/>
            <a:r>
              <a:rPr lang="en-US" dirty="0" smtClean="0"/>
              <a:t>Significantly, of the women who reported post-conception drinking, about </a:t>
            </a:r>
            <a:r>
              <a:rPr lang="en-US" b="1" i="1" dirty="0" smtClean="0"/>
              <a:t>62% reported drinking before they knew they were pregnant</a:t>
            </a:r>
            <a:r>
              <a:rPr lang="en-US" dirty="0" smtClean="0"/>
              <a:t>.</a:t>
            </a:r>
          </a:p>
          <a:p>
            <a:pPr eaLnBrk="1" hangingPunct="1">
              <a:buFontTx/>
              <a:buChar char="•"/>
            </a:pPr>
            <a:endParaRPr lang="en-US" dirty="0" smtClean="0"/>
          </a:p>
          <a:p>
            <a:pPr eaLnBrk="1" hangingPunct="1"/>
            <a:r>
              <a:rPr lang="en-US" dirty="0" smtClean="0"/>
              <a:t>As pregnancy recognition in the sample did not occur until after about the 7th week of gestation, many women were drinking well into their first trimester placing their fetuses at significant risk.</a:t>
            </a:r>
          </a:p>
          <a:p>
            <a:pPr eaLnBrk="1" hangingPunct="1">
              <a:buFontTx/>
              <a:buChar char="•"/>
            </a:pPr>
            <a:endParaRPr lang="en-US" dirty="0" smtClean="0"/>
          </a:p>
          <a:p>
            <a:pPr eaLnBrk="1" hangingPunct="1"/>
            <a:r>
              <a:rPr lang="en-US" dirty="0" smtClean="0"/>
              <a:t>Therefore, health professionals should be skilled in screening for alcohol use with women from varied cultural backgrounds both during pregnancy and prior to conception.</a:t>
            </a:r>
          </a:p>
          <a:p>
            <a:pPr eaLnBrk="1" hangingPunct="1"/>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dirty="0" smtClean="0"/>
              <a:t>Behavioral Risk Factor Surveillance System</a:t>
            </a:r>
            <a:r>
              <a:rPr lang="en-US" baseline="0" dirty="0" smtClean="0"/>
              <a:t> (BRFSS)</a:t>
            </a:r>
          </a:p>
          <a:p>
            <a:pPr marL="342900" indent="-342900">
              <a:buFont typeface="Arial" pitchFamily="34" charset="0"/>
              <a:buChar char="•"/>
            </a:pPr>
            <a:r>
              <a:rPr lang="en-US" sz="2400" dirty="0" smtClean="0"/>
              <a:t>2006-2010 data</a:t>
            </a:r>
          </a:p>
          <a:p>
            <a:pPr marL="342900" indent="-342900">
              <a:buFont typeface="Arial" pitchFamily="34" charset="0"/>
              <a:buChar char="•"/>
            </a:pPr>
            <a:r>
              <a:rPr lang="en-US" sz="2400" dirty="0" smtClean="0"/>
              <a:t>345,076 women, 18-44 years</a:t>
            </a:r>
          </a:p>
          <a:p>
            <a:pPr marL="628650" lvl="1" indent="-171450">
              <a:buFont typeface="Arial" pitchFamily="34" charset="0"/>
              <a:buChar char="•"/>
            </a:pPr>
            <a:r>
              <a:rPr lang="en-US" dirty="0" smtClean="0"/>
              <a:t>13,880 pregnant women</a:t>
            </a:r>
          </a:p>
          <a:p>
            <a:pPr marL="628650" lvl="1" indent="-171450">
              <a:buFont typeface="Arial" pitchFamily="34" charset="0"/>
              <a:buChar char="•"/>
            </a:pPr>
            <a:r>
              <a:rPr lang="en-US" dirty="0" smtClean="0"/>
              <a:t>331,196 non-pregnant women</a:t>
            </a:r>
            <a:endParaRPr lang="en-US" baseline="0" dirty="0" smtClean="0"/>
          </a:p>
          <a:p>
            <a:pPr marL="171450" indent="-171450">
              <a:buFont typeface="Arial" charset="0"/>
              <a:buChar char="•"/>
            </a:pPr>
            <a:r>
              <a:rPr lang="en-US" baseline="0" dirty="0" smtClean="0"/>
              <a:t>Estimate prevalence of any alcohol use in past 30 days among women aged 18-44</a:t>
            </a:r>
          </a:p>
          <a:p>
            <a:pPr marL="171450" indent="-171450">
              <a:buFont typeface="Arial" charset="0"/>
              <a:buChar char="•"/>
            </a:pPr>
            <a:r>
              <a:rPr lang="en-US" baseline="0" dirty="0" smtClean="0"/>
              <a:t>Among non-pregnant women, 51.5% used alcohol</a:t>
            </a:r>
          </a:p>
          <a:p>
            <a:pPr marL="171450" indent="-171450">
              <a:buFont typeface="Arial" charset="0"/>
              <a:buChar char="•"/>
            </a:pPr>
            <a:r>
              <a:rPr lang="en-US" baseline="0" dirty="0" smtClean="0"/>
              <a:t>7.6% of pregnant women used alcohol</a:t>
            </a:r>
          </a:p>
          <a:p>
            <a:pPr marL="171450" indent="-171450">
              <a:buFont typeface="Arial" charset="0"/>
              <a:buChar char="•"/>
            </a:pPr>
            <a:r>
              <a:rPr lang="en-US" baseline="0" dirty="0" smtClean="0"/>
              <a:t>Binge drinking prevalence – 15% non-pregnant women, 1.4% pregnant women</a:t>
            </a:r>
          </a:p>
          <a:p>
            <a:pPr marL="1714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2400" dirty="0" smtClean="0"/>
              <a:t>If unmarried, more likely to report binge-drinking</a:t>
            </a:r>
            <a:endParaRPr lang="en-US" baseline="0" dirty="0" smtClean="0"/>
          </a:p>
          <a:p>
            <a:pPr marL="171450" indent="-171450">
              <a:buFont typeface="Arial" charset="0"/>
              <a:buChar char="•"/>
            </a:pPr>
            <a:endParaRPr lang="en-US" baseline="0" dirty="0" smtClean="0"/>
          </a:p>
          <a:p>
            <a:pPr marL="171450" indent="-171450">
              <a:buFont typeface="Arial" charset="0"/>
              <a:buChar char="•"/>
            </a:pPr>
            <a:endParaRPr lang="en-US" dirty="0" smtClean="0"/>
          </a:p>
          <a:p>
            <a:endParaRPr lang="en-US" dirty="0" smtClean="0"/>
          </a:p>
          <a:p>
            <a:endParaRPr lang="en-US" dirty="0" smtClean="0"/>
          </a:p>
          <a:p>
            <a:r>
              <a:rPr lang="en-US" dirty="0" smtClean="0"/>
              <a:t>MMWR 61(28):534-538 (July 20, 2012)</a:t>
            </a:r>
          </a:p>
          <a:p>
            <a:r>
              <a:rPr lang="en-US" dirty="0" smtClean="0">
                <a:hlinkClick r:id="rId3"/>
              </a:rPr>
              <a:t>http://www.cdc.gov/mmwr/preview/mmwrhtml/mm6128a4.htm?s_cid=mm6128a4_e%0d%0a</a:t>
            </a:r>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11</a:t>
            </a:fld>
            <a:endParaRPr lang="en-US"/>
          </a:p>
        </p:txBody>
      </p:sp>
    </p:spTree>
    <p:extLst>
      <p:ext uri="{BB962C8B-B14F-4D97-AF65-F5344CB8AC3E}">
        <p14:creationId xmlns:p14="http://schemas.microsoft.com/office/powerpoint/2010/main" val="39683746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46A04E5D-C8EC-44C8-844F-C903EF7C7829}" type="slidenum">
              <a:rPr lang="en-US" smtClean="0"/>
              <a:pPr eaLnBrk="1" hangingPunct="1"/>
              <a:t>12</a:t>
            </a:fld>
            <a:endParaRPr lang="en-US" smtClean="0"/>
          </a:p>
        </p:txBody>
      </p:sp>
      <p:sp>
        <p:nvSpPr>
          <p:cNvPr id="46083" name="Rectangle 2"/>
          <p:cNvSpPr>
            <a:spLocks noGrp="1" noRot="1" noChangeAspect="1" noChangeArrowheads="1" noTextEdit="1"/>
          </p:cNvSpPr>
          <p:nvPr>
            <p:ph type="sldImg"/>
          </p:nvPr>
        </p:nvSpPr>
        <p:spPr>
          <a:xfrm>
            <a:off x="4987925" y="217488"/>
            <a:ext cx="1624013" cy="1219200"/>
          </a:xfrm>
          <a:ln/>
        </p:spPr>
      </p:sp>
      <p:sp>
        <p:nvSpPr>
          <p:cNvPr id="46084" name="Rectangle 3"/>
          <p:cNvSpPr>
            <a:spLocks noGrp="1" noChangeArrowheads="1"/>
          </p:cNvSpPr>
          <p:nvPr>
            <p:ph type="body" idx="1"/>
          </p:nvPr>
        </p:nvSpPr>
        <p:spPr>
          <a:xfrm>
            <a:off x="142875" y="1378857"/>
            <a:ext cx="6572250" cy="776514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High-Risk Female Drinkers</a:t>
            </a:r>
          </a:p>
          <a:p>
            <a:pPr eaLnBrk="1" hangingPunct="1"/>
            <a:r>
              <a:rPr lang="en-US" dirty="0" smtClean="0"/>
              <a:t>The probability that an alcohol-dependent woman will have a child with fetal alcohol syndrome has been estimated to be 25%–45%. (</a:t>
            </a:r>
            <a:r>
              <a:rPr lang="en-US" dirty="0" err="1" smtClean="0"/>
              <a:t>Streissguth</a:t>
            </a:r>
            <a:r>
              <a:rPr lang="en-US" dirty="0" smtClean="0"/>
              <a:t>, A. P. (1997). </a:t>
            </a:r>
            <a:r>
              <a:rPr lang="en-US" i="1" dirty="0" smtClean="0"/>
              <a:t>Fetal alcohol syndrome: A guide for families and communities</a:t>
            </a:r>
            <a:r>
              <a:rPr lang="en-US" dirty="0" smtClean="0"/>
              <a:t>. Baltimore, MD: Paul H. Brooks Publishing Company.)</a:t>
            </a:r>
          </a:p>
          <a:p>
            <a:pPr eaLnBrk="1" hangingPunct="1"/>
            <a:r>
              <a:rPr lang="en-US" dirty="0" smtClean="0"/>
              <a:t> </a:t>
            </a:r>
          </a:p>
          <a:p>
            <a:pPr eaLnBrk="1" hangingPunct="1"/>
            <a:r>
              <a:rPr lang="en-US" dirty="0" smtClean="0"/>
              <a:t>And along the spectrum of FASDs, it is not uncommon to see an increase in developmental disabilities with each successive pregnancy if the woman continues to drink.</a:t>
            </a:r>
          </a:p>
          <a:p>
            <a:pPr eaLnBrk="1" hangingPunct="1">
              <a:buFontTx/>
              <a:buChar char="•"/>
            </a:pPr>
            <a:endParaRPr lang="en-US" dirty="0" smtClean="0"/>
          </a:p>
          <a:p>
            <a:pPr eaLnBrk="1" hangingPunct="1"/>
            <a:r>
              <a:rPr lang="en-US" dirty="0" smtClean="0"/>
              <a:t>The rate of FAS in the offspring of women who have already given birth to a child with FAS has been estimated to be 771 per 1,000, making these women extremely high risk. (Abel, E. L. (1988). Fetal alcohol syndrome in families. </a:t>
            </a:r>
            <a:r>
              <a:rPr lang="en-US" i="1" dirty="0" err="1" smtClean="0"/>
              <a:t>Neurotoxicology</a:t>
            </a:r>
            <a:r>
              <a:rPr lang="en-US" i="1" dirty="0" smtClean="0"/>
              <a:t> and Teratology, </a:t>
            </a:r>
            <a:r>
              <a:rPr lang="en-US" dirty="0" smtClean="0"/>
              <a:t>10(1), 1–2.)</a:t>
            </a:r>
          </a:p>
          <a:p>
            <a:pPr eaLnBrk="1" hangingPunct="1">
              <a:buFontTx/>
              <a:buChar char="•"/>
            </a:pPr>
            <a:endParaRPr lang="en-US" dirty="0" smtClean="0"/>
          </a:p>
          <a:p>
            <a:pPr eaLnBrk="1" hangingPunct="1"/>
            <a:r>
              <a:rPr lang="en-US" dirty="0" smtClean="0"/>
              <a:t>All women who have previously abused alcohol while pregnant or women who drink and have a child with an FASD should be screened for their alcohol consumption.	</a:t>
            </a:r>
          </a:p>
          <a:p>
            <a:pPr eaLnBrk="1" hangingPunct="1"/>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6889A586-1A7F-4C42-8060-18292500423D}" type="slidenum">
              <a:rPr lang="en-US" smtClean="0"/>
              <a:pPr eaLnBrk="1" hangingPunct="1"/>
              <a:t>13</a:t>
            </a:fld>
            <a:endParaRPr lang="en-US" smtClean="0"/>
          </a:p>
        </p:txBody>
      </p:sp>
      <p:sp>
        <p:nvSpPr>
          <p:cNvPr id="47107" name="Rectangle 2"/>
          <p:cNvSpPr>
            <a:spLocks noGrp="1" noRot="1" noChangeAspect="1" noChangeArrowheads="1" noTextEdit="1"/>
          </p:cNvSpPr>
          <p:nvPr>
            <p:ph type="sldImg"/>
          </p:nvPr>
        </p:nvSpPr>
        <p:spPr>
          <a:xfrm>
            <a:off x="4916488" y="144463"/>
            <a:ext cx="1625600" cy="1219200"/>
          </a:xfrm>
          <a:ln/>
        </p:spPr>
      </p:sp>
      <p:sp>
        <p:nvSpPr>
          <p:cNvPr id="47108" name="Rectangle 3"/>
          <p:cNvSpPr>
            <a:spLocks noGrp="1" noChangeArrowheads="1"/>
          </p:cNvSpPr>
          <p:nvPr>
            <p:ph type="body" idx="1"/>
          </p:nvPr>
        </p:nvSpPr>
        <p:spPr>
          <a:xfrm>
            <a:off x="142875" y="1218596"/>
            <a:ext cx="6572250" cy="792540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b="1" dirty="0" smtClean="0"/>
              <a:t>Teens</a:t>
            </a:r>
          </a:p>
          <a:p>
            <a:pPr eaLnBrk="1" hangingPunct="1">
              <a:lnSpc>
                <a:spcPct val="90000"/>
              </a:lnSpc>
            </a:pPr>
            <a:r>
              <a:rPr lang="en-US" dirty="0" smtClean="0"/>
              <a:t>Alcohol use among adolescents is a serious and growing problem.</a:t>
            </a:r>
          </a:p>
          <a:p>
            <a:pPr eaLnBrk="1" hangingPunct="1">
              <a:lnSpc>
                <a:spcPct val="90000"/>
              </a:lnSpc>
            </a:pPr>
            <a:r>
              <a:rPr lang="en-US" dirty="0" smtClean="0"/>
              <a:t> </a:t>
            </a:r>
          </a:p>
          <a:p>
            <a:pPr eaLnBrk="1" hangingPunct="1">
              <a:lnSpc>
                <a:spcPct val="90000"/>
              </a:lnSpc>
            </a:pPr>
            <a:r>
              <a:rPr lang="en-US" dirty="0" smtClean="0"/>
              <a:t>46% percent of girls in 9th through 12th grade report drinking alcohol; 28% report binge drinking (described as five or more drinks) (Centers for Disease Control and Prevention. (2001). </a:t>
            </a:r>
            <a:r>
              <a:rPr lang="en-US" i="1" dirty="0" smtClean="0"/>
              <a:t>YRBSS: Youth Risk Behavior Surveillance System</a:t>
            </a:r>
            <a:r>
              <a:rPr lang="en-US" dirty="0" smtClean="0"/>
              <a:t>. Retrieved November 12, 2006, from http://www.cdc.gov/HealthyYouth/yrbs/index.htm.)</a:t>
            </a:r>
          </a:p>
          <a:p>
            <a:pPr eaLnBrk="1" hangingPunct="1">
              <a:lnSpc>
                <a:spcPct val="90000"/>
              </a:lnSpc>
            </a:pPr>
            <a:r>
              <a:rPr lang="en-US" dirty="0" smtClean="0"/>
              <a:t> </a:t>
            </a:r>
          </a:p>
          <a:p>
            <a:pPr eaLnBrk="1" hangingPunct="1">
              <a:lnSpc>
                <a:spcPct val="90000"/>
              </a:lnSpc>
            </a:pPr>
            <a:r>
              <a:rPr lang="en-US" dirty="0" smtClean="0"/>
              <a:t>Although teen awareness of alcohol’s effects on the fetus is particularly important, studies of their beliefs and knowledge about the risks of drinking during pregnancy highlight that a substantial proportion of teens believe that occasional heavy drinking is not harmful, and suggest that teens perceive a safe level of drinking that is higher than the Surgeon General’s abstinence recommendations. </a:t>
            </a:r>
          </a:p>
          <a:p>
            <a:pPr eaLnBrk="1" hangingPunct="1">
              <a:lnSpc>
                <a:spcPct val="90000"/>
              </a:lnSpc>
            </a:pPr>
            <a:endParaRPr lang="en-US" dirty="0" smtClean="0"/>
          </a:p>
          <a:p>
            <a:pPr eaLnBrk="1" hangingPunct="1">
              <a:lnSpc>
                <a:spcPct val="90000"/>
              </a:lnSpc>
            </a:pPr>
            <a:r>
              <a:rPr lang="en-US" dirty="0" smtClean="0"/>
              <a:t>Thus, it is expected that pregnant teens whose peers use alcohol will be more resistant to reducing their alcohol consumption than will older pregnant women.</a:t>
            </a:r>
          </a:p>
          <a:p>
            <a:pPr eaLnBrk="1" hangingPunct="1">
              <a:lnSpc>
                <a:spcPct val="90000"/>
              </a:lnSpc>
            </a:pPr>
            <a:endParaRPr lang="en-US" dirty="0" smtClean="0"/>
          </a:p>
          <a:p>
            <a:pPr eaLnBrk="1" hangingPunct="1">
              <a:lnSpc>
                <a:spcPct val="90000"/>
              </a:lnSpc>
            </a:pPr>
            <a:r>
              <a:rPr lang="en-US" b="1" dirty="0" smtClean="0"/>
              <a:t>Research Example</a:t>
            </a:r>
          </a:p>
          <a:p>
            <a:pPr eaLnBrk="1" hangingPunct="1">
              <a:lnSpc>
                <a:spcPct val="90000"/>
              </a:lnSpc>
            </a:pPr>
            <a:r>
              <a:rPr lang="en-US" dirty="0" smtClean="0"/>
              <a:t>In one study examining Black or African American, Hispanic, and White non-Hispanic pregnant adolescents, approximately 22% continued to drink during pregnancy (Rhodes, J. E., </a:t>
            </a:r>
            <a:r>
              <a:rPr lang="en-US" dirty="0" err="1" smtClean="0"/>
              <a:t>Gingiss</a:t>
            </a:r>
            <a:r>
              <a:rPr lang="en-US" dirty="0" smtClean="0"/>
              <a:t>, L., &amp; Smith, P. B. (1994). Risk and protective factors for alcohol use among pregnant African-American, Hispanic, and White adolescents: The influence of peers, sexual partners, family members, and mentors. </a:t>
            </a:r>
            <a:r>
              <a:rPr lang="en-US" i="1" dirty="0" smtClean="0"/>
              <a:t>Addictive Behaviors, 19</a:t>
            </a:r>
            <a:r>
              <a:rPr lang="en-US" dirty="0" smtClean="0"/>
              <a:t>, 555–564.)</a:t>
            </a:r>
          </a:p>
          <a:p>
            <a:pPr eaLnBrk="1" hangingPunct="1">
              <a:lnSpc>
                <a:spcPct val="90000"/>
              </a:lnSpc>
            </a:pPr>
            <a:endParaRPr lang="en-US" dirty="0" smtClean="0"/>
          </a:p>
          <a:p>
            <a:pPr eaLnBrk="1" hangingPunct="1">
              <a:lnSpc>
                <a:spcPct val="90000"/>
              </a:lnSpc>
            </a:pPr>
            <a:r>
              <a:rPr lang="en-US" dirty="0" smtClean="0"/>
              <a:t>This percentage is higher than that reported by prevalence studies in the general U.S. population, but it is consistent with reports of drinking during pregnancy in older minority women.</a:t>
            </a:r>
          </a:p>
          <a:p>
            <a:pPr lvl="2" eaLnBrk="1" hangingPunct="1">
              <a:lnSpc>
                <a:spcPct val="90000"/>
              </a:lnSpc>
              <a:buFontTx/>
              <a:buChar char="•"/>
            </a:pPr>
            <a:endParaRPr lang="en-US" b="1"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826216A3-4CB0-4F1C-ACF6-02CB6084EBC2}" type="slidenum">
              <a:rPr lang="en-US" smtClean="0"/>
              <a:pPr eaLnBrk="1" hangingPunct="1"/>
              <a:t>14</a:t>
            </a:fld>
            <a:endParaRPr lang="en-US" smtClean="0"/>
          </a:p>
        </p:txBody>
      </p:sp>
      <p:sp>
        <p:nvSpPr>
          <p:cNvPr id="48131" name="Rectangle 2"/>
          <p:cNvSpPr>
            <a:spLocks noGrp="1" noRot="1" noChangeAspect="1" noChangeArrowheads="1" noTextEdit="1"/>
          </p:cNvSpPr>
          <p:nvPr>
            <p:ph type="sldImg"/>
          </p:nvPr>
        </p:nvSpPr>
        <p:spPr>
          <a:xfrm>
            <a:off x="5346700" y="144463"/>
            <a:ext cx="1320800" cy="990600"/>
          </a:xfrm>
          <a:ln/>
        </p:spPr>
      </p:sp>
      <p:sp>
        <p:nvSpPr>
          <p:cNvPr id="48132" name="Rectangle 3"/>
          <p:cNvSpPr>
            <a:spLocks noGrp="1" noChangeArrowheads="1"/>
          </p:cNvSpPr>
          <p:nvPr>
            <p:ph type="body" idx="1"/>
          </p:nvPr>
        </p:nvSpPr>
        <p:spPr>
          <a:xfrm>
            <a:off x="142875" y="1161143"/>
            <a:ext cx="6572250" cy="79828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College-Aged Women</a:t>
            </a:r>
          </a:p>
          <a:p>
            <a:pPr eaLnBrk="1" hangingPunct="1"/>
            <a:r>
              <a:rPr lang="en-US" dirty="0" smtClean="0"/>
              <a:t>Many teens bring established drinking habits with them to college. In fact, several national surveys indicate that more than 80% of college students drink and that about half of those drinkers engage in heavy episodic consumption.</a:t>
            </a:r>
          </a:p>
          <a:p>
            <a:pPr eaLnBrk="1" hangingPunct="1">
              <a:buFontTx/>
              <a:buChar char="•"/>
            </a:pPr>
            <a:endParaRPr lang="en-US" dirty="0" smtClean="0"/>
          </a:p>
          <a:p>
            <a:pPr eaLnBrk="1" hangingPunct="1"/>
            <a:r>
              <a:rPr lang="en-US" dirty="0" smtClean="0"/>
              <a:t>More than 40% of college students report recent binge drinking and high-risk drinking among female college students is increasing. (See references for studies.)</a:t>
            </a:r>
          </a:p>
          <a:p>
            <a:pPr eaLnBrk="1" hangingPunct="1">
              <a:buFontTx/>
              <a:buChar char="•"/>
            </a:pPr>
            <a:endParaRPr lang="en-US" dirty="0" smtClean="0"/>
          </a:p>
          <a:p>
            <a:pPr eaLnBrk="1" hangingPunct="1"/>
            <a:r>
              <a:rPr lang="en-US" b="1" dirty="0" smtClean="0"/>
              <a:t>Research Example</a:t>
            </a:r>
          </a:p>
          <a:p>
            <a:pPr eaLnBrk="1" hangingPunct="1"/>
            <a:r>
              <a:rPr lang="en-US" dirty="0" smtClean="0"/>
              <a:t>Some studies have found that alcohol use might be associated with decreased contraceptive use among youth, putting college-age women at risk for unintended pregnancies.</a:t>
            </a:r>
          </a:p>
          <a:p>
            <a:pPr eaLnBrk="1" hangingPunct="1">
              <a:buFontTx/>
              <a:buChar char="•"/>
            </a:pPr>
            <a:endParaRPr lang="en-US" dirty="0" smtClean="0"/>
          </a:p>
          <a:p>
            <a:pPr eaLnBrk="1" hangingPunct="1"/>
            <a:r>
              <a:rPr lang="en-US" dirty="0" smtClean="0"/>
              <a:t>One study reported that frequent binge drinkers were 7 to 20 times more likely than nondrinkers to engage in unplanned or unprotected sex, and an estimated 100,000 women per year had sex when they were so intoxicated that they were unable to consent. (Wechsler, H., Davenport, A., </a:t>
            </a:r>
            <a:r>
              <a:rPr lang="en-US" dirty="0" err="1" smtClean="0"/>
              <a:t>Dowdell</a:t>
            </a:r>
            <a:r>
              <a:rPr lang="en-US" dirty="0" smtClean="0"/>
              <a:t>, G., </a:t>
            </a:r>
            <a:r>
              <a:rPr lang="en-US" dirty="0" err="1" smtClean="0"/>
              <a:t>Moeykens</a:t>
            </a:r>
            <a:r>
              <a:rPr lang="en-US" dirty="0" smtClean="0"/>
              <a:t>, B., Castillo, S. (1994). Health and behavior consequences of binge drinking in college: A national survey of students in 140 campuses. </a:t>
            </a:r>
            <a:r>
              <a:rPr lang="en-US" i="1" dirty="0" smtClean="0"/>
              <a:t>Journal of American Medical Association, 272</a:t>
            </a:r>
            <a:r>
              <a:rPr lang="en-US" dirty="0" smtClean="0"/>
              <a:t>, 1672–1677; </a:t>
            </a:r>
            <a:r>
              <a:rPr lang="en-US" dirty="0" err="1" smtClean="0"/>
              <a:t>Hingson</a:t>
            </a:r>
            <a:r>
              <a:rPr lang="en-US" dirty="0" smtClean="0"/>
              <a:t>, R. W. (2002). Magnitude of alcohol-related mortality and morbidity among college students ages 18–24. </a:t>
            </a:r>
            <a:r>
              <a:rPr lang="en-US" i="1" dirty="0" smtClean="0"/>
              <a:t>Journal of Studies on Alcohol, 63</a:t>
            </a:r>
            <a:r>
              <a:rPr lang="en-US" dirty="0" smtClean="0"/>
              <a:t>, 136–144.)</a:t>
            </a:r>
          </a:p>
          <a:p>
            <a:pPr eaLnBrk="1" hangingPunct="1"/>
            <a:endParaRPr lang="en-US" dirty="0" smtClean="0"/>
          </a:p>
          <a:p>
            <a:pPr eaLnBrk="1" hangingPunct="1"/>
            <a:r>
              <a:rPr lang="en-US" dirty="0" smtClean="0"/>
              <a:t>Because high-risk drinking in college-age women can result in an unplanned pregnancy, health professionals who work with college women should be skilled in screening them for alcohol use.</a:t>
            </a:r>
          </a:p>
          <a:p>
            <a:pPr eaLnBrk="1" hangingPunct="1"/>
            <a:r>
              <a:rPr lang="en-US" dirty="0" smtClean="0"/>
              <a:t>	</a:t>
            </a:r>
          </a:p>
          <a:p>
            <a:pPr lvl="2" eaLnBrk="1" hangingPunct="1"/>
            <a:endParaRPr lang="en-US" b="1"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47C6A784-D309-41A9-B88B-7BC19777BAED}" type="slidenum">
              <a:rPr lang="en-US" smtClean="0"/>
              <a:pPr eaLnBrk="1" hangingPunct="1"/>
              <a:t>15</a:t>
            </a:fld>
            <a:endParaRPr lang="en-US" smtClean="0"/>
          </a:p>
        </p:txBody>
      </p:sp>
      <p:sp>
        <p:nvSpPr>
          <p:cNvPr id="49155" name="Rectangle 2"/>
          <p:cNvSpPr>
            <a:spLocks noGrp="1" noRot="1" noChangeAspect="1" noChangeArrowheads="1" noTextEdit="1"/>
          </p:cNvSpPr>
          <p:nvPr>
            <p:ph type="sldImg"/>
          </p:nvPr>
        </p:nvSpPr>
        <p:spPr>
          <a:xfrm>
            <a:off x="5276850" y="144463"/>
            <a:ext cx="1319213" cy="990600"/>
          </a:xfrm>
          <a:ln/>
        </p:spPr>
      </p:sp>
      <p:sp>
        <p:nvSpPr>
          <p:cNvPr id="49156" name="Rectangle 3"/>
          <p:cNvSpPr>
            <a:spLocks noGrp="1" noChangeArrowheads="1"/>
          </p:cNvSpPr>
          <p:nvPr>
            <p:ph type="body" idx="1"/>
          </p:nvPr>
        </p:nvSpPr>
        <p:spPr>
          <a:xfrm>
            <a:off x="142875" y="1161143"/>
            <a:ext cx="6500813" cy="79828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Nursing Mothers</a:t>
            </a:r>
          </a:p>
          <a:p>
            <a:pPr eaLnBrk="1" hangingPunct="1"/>
            <a:r>
              <a:rPr lang="en-US" dirty="0" smtClean="0"/>
              <a:t>Alcohol consumed by nursing mothers can be found in their breast milk. Studies suggest that infants consume less milk when their mothers consume an alcoholic beverage before nursing than when their mothers consume a nonalcoholic beverage.  Acute exposure to alcohol in mothers’ milk has been shown to alter infants’ sleep-wake patterns resulting in a reduction in active sleep.</a:t>
            </a:r>
          </a:p>
          <a:p>
            <a:pPr eaLnBrk="1" hangingPunct="1"/>
            <a:endParaRPr lang="en-US" dirty="0" smtClean="0"/>
          </a:p>
          <a:p>
            <a:pPr eaLnBrk="1" hangingPunct="1"/>
            <a:r>
              <a:rPr lang="en-US" dirty="0" smtClean="0"/>
              <a:t>A positive association between maternal drinking and delayed infant motor development has also been demonstrated.</a:t>
            </a:r>
          </a:p>
          <a:p>
            <a:pPr eaLnBrk="1" hangingPunct="1"/>
            <a:r>
              <a:rPr lang="en-US" dirty="0" smtClean="0"/>
              <a:t> </a:t>
            </a:r>
          </a:p>
          <a:p>
            <a:pPr eaLnBrk="1" hangingPunct="1"/>
            <a:r>
              <a:rPr lang="en-US" dirty="0" smtClean="0"/>
              <a:t>In addition to the effects of maternal alcohol consumption on infant nutrition and development, experience with the sensory qualities of alcohol in mother’s milk might affect the child’s responses to alcohol in the future.</a:t>
            </a:r>
          </a:p>
          <a:p>
            <a:pPr eaLnBrk="1" hangingPunct="1">
              <a:buFontTx/>
              <a:buChar char="•"/>
            </a:pPr>
            <a:endParaRPr lang="en-US" dirty="0" smtClean="0"/>
          </a:p>
          <a:p>
            <a:pPr eaLnBrk="1" hangingPunct="1"/>
            <a:r>
              <a:rPr lang="en-US" dirty="0" smtClean="0"/>
              <a:t>For these reasons, it is important for health professionals to discuss alcohol consumption with nursing mothers.</a:t>
            </a:r>
            <a:br>
              <a:rPr lang="en-US" dirty="0" smtClean="0"/>
            </a:br>
            <a:r>
              <a:rPr lang="en-US" dirty="0" smtClean="0"/>
              <a:t/>
            </a:r>
            <a:br>
              <a:rPr lang="en-US" dirty="0" smtClean="0"/>
            </a:br>
            <a:r>
              <a:rPr lang="en-US" dirty="0" err="1" smtClean="0"/>
              <a:t>Lindmark</a:t>
            </a:r>
            <a:r>
              <a:rPr lang="en-US" dirty="0" smtClean="0"/>
              <a:t>, B. (1990). Maternal use of alcohol and breast-fed infants. </a:t>
            </a:r>
            <a:r>
              <a:rPr lang="en-US" i="1" dirty="0" smtClean="0"/>
              <a:t>New England Journal of Medicine, 322</a:t>
            </a:r>
            <a:r>
              <a:rPr lang="en-US" dirty="0" smtClean="0"/>
              <a:t>, 338–339.</a:t>
            </a:r>
          </a:p>
          <a:p>
            <a:pPr eaLnBrk="1" hangingPunct="1"/>
            <a:r>
              <a:rPr lang="en-US" dirty="0" err="1" smtClean="0"/>
              <a:t>Mennella</a:t>
            </a:r>
            <a:r>
              <a:rPr lang="en-US" dirty="0" smtClean="0"/>
              <a:t>, J. (2001). Alcohol’s effect on lactation. </a:t>
            </a:r>
            <a:r>
              <a:rPr lang="en-US" i="1" dirty="0" smtClean="0"/>
              <a:t>Alcohol Research and Health, 25</a:t>
            </a:r>
            <a:r>
              <a:rPr lang="en-US" dirty="0" smtClean="0"/>
              <a:t>(3), 231–234.</a:t>
            </a:r>
          </a:p>
          <a:p>
            <a:pPr eaLnBrk="1" hangingPunct="1"/>
            <a:r>
              <a:rPr lang="en-US" dirty="0" err="1" smtClean="0"/>
              <a:t>Mennella</a:t>
            </a:r>
            <a:r>
              <a:rPr lang="en-US" dirty="0" smtClean="0"/>
              <a:t>, J., &amp; Beauchamp, G. K. (1993). Beer, breast-feeding and folklore. </a:t>
            </a:r>
            <a:r>
              <a:rPr lang="en-US" i="1" dirty="0" smtClean="0"/>
              <a:t>Developmental Psychobiology, 26</a:t>
            </a:r>
            <a:r>
              <a:rPr lang="en-US" dirty="0" smtClean="0"/>
              <a:t>, 459–466.</a:t>
            </a:r>
          </a:p>
          <a:p>
            <a:pPr eaLnBrk="1" hangingPunct="1"/>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smtClean="0"/>
              <a:t>Transition…</a:t>
            </a:r>
          </a:p>
          <a:p>
            <a:pPr eaLnBrk="1" hangingPunct="1"/>
            <a:r>
              <a:rPr lang="en-US" dirty="0" smtClean="0"/>
              <a:t>Before transitioning into our discussion of risk factors for risky alcohol use, are there any comments or questions about who is in need of alcohol screening?</a:t>
            </a:r>
          </a:p>
          <a:p>
            <a:pPr eaLnBrk="1" hangingPunct="1"/>
            <a:endParaRPr lang="en-US" dirty="0" smtClean="0"/>
          </a:p>
          <a:p>
            <a:pPr eaLnBrk="1" hangingPunct="1"/>
            <a:r>
              <a:rPr lang="en-US" b="1" dirty="0" smtClean="0"/>
              <a:t>Risk factors</a:t>
            </a:r>
          </a:p>
          <a:p>
            <a:pPr eaLnBrk="1" hangingPunct="1"/>
            <a:r>
              <a:rPr lang="en-US" dirty="0" smtClean="0"/>
              <a:t>Considerable variation in developmental outcome occurs following prenatal alcohol exposure</a:t>
            </a:r>
          </a:p>
          <a:p>
            <a:pPr eaLnBrk="1" hangingPunct="1">
              <a:buFontTx/>
              <a:buChar char="•"/>
            </a:pPr>
            <a:endParaRPr lang="en-US" dirty="0" smtClean="0"/>
          </a:p>
          <a:p>
            <a:pPr eaLnBrk="1" hangingPunct="1"/>
            <a:r>
              <a:rPr lang="en-US" dirty="0" smtClean="0"/>
              <a:t>The magnitude and timing of alcohol exposure are partially responsible for this variation in addition to a number of demographic and other risk factors.</a:t>
            </a:r>
          </a:p>
          <a:p>
            <a:pPr eaLnBrk="1" hangingPunct="1">
              <a:buFontTx/>
              <a:buChar char="•"/>
            </a:pPr>
            <a:endParaRPr lang="en-US" dirty="0" smtClean="0"/>
          </a:p>
          <a:p>
            <a:pPr eaLnBrk="1" hangingPunct="1"/>
            <a:r>
              <a:rPr lang="en-US" dirty="0" smtClean="0"/>
              <a:t>When considering risk for alcohol use, the health professional must consider several demographic features of the women with whom they work.</a:t>
            </a:r>
          </a:p>
          <a:p>
            <a:pPr eaLnBrk="1" hangingPunct="1">
              <a:buFontTx/>
              <a:buChar char="•"/>
            </a:pPr>
            <a:endParaRPr lang="en-US" dirty="0" smtClean="0"/>
          </a:p>
          <a:p>
            <a:pPr eaLnBrk="1" hangingPunct="1"/>
            <a:r>
              <a:rPr lang="en-US" dirty="0" smtClean="0"/>
              <a:t>These include ethnicity, level of acculturation, socioeconomic status (SES), maternal age, age at first drink, number of children, and marital status.</a:t>
            </a:r>
          </a:p>
          <a:p>
            <a:pPr eaLnBrk="1" hangingPunct="1"/>
            <a:endParaRPr lang="en-US" dirty="0" smtClean="0"/>
          </a:p>
          <a:p>
            <a:pPr eaLnBrk="1" hangingPunct="1"/>
            <a:r>
              <a:rPr lang="en-US" dirty="0" smtClean="0"/>
              <a:t>Although these risk factors are important to consider when thinking about possible alcohol use by women, </a:t>
            </a:r>
            <a:r>
              <a:rPr lang="en-US" b="1" dirty="0" smtClean="0"/>
              <a:t>they should not be used to establish a profile of a typical drinker or to eliminate possible women from universal screening</a:t>
            </a:r>
            <a:r>
              <a:rPr lang="en-US" dirty="0" smtClean="0"/>
              <a:t>. </a:t>
            </a:r>
          </a:p>
          <a:p>
            <a:pPr eaLnBrk="1" hangingPunct="1"/>
            <a:endParaRPr lang="en-US" dirty="0" smtClean="0"/>
          </a:p>
          <a:p>
            <a:pPr eaLnBrk="1" hangingPunct="1"/>
            <a:r>
              <a:rPr lang="en-US" dirty="0" smtClean="0"/>
              <a:t>Nevertheless, health care professional should be aware of these risk factors when working with women of childbearing age… REPEAT AFTER THIS SECTION…</a:t>
            </a:r>
          </a:p>
          <a:p>
            <a:pPr eaLnBrk="1" hangingPunct="1"/>
            <a:endParaRPr lang="en-US" dirty="0" smtClean="0"/>
          </a:p>
          <a:p>
            <a:pPr eaLnBrk="1" hangingPunct="1"/>
            <a:r>
              <a:rPr lang="en-US" b="1" dirty="0" smtClean="0"/>
              <a:t>Presenters note:</a:t>
            </a:r>
          </a:p>
          <a:p>
            <a:pPr eaLnBrk="1" hangingPunct="1"/>
            <a:r>
              <a:rPr lang="en-US" i="1" dirty="0" smtClean="0"/>
              <a:t>This is a good place for a discussion about how every woman of childbearing age is at risk for an alcohol exposed pregnancy if they are consuming alcohol and having unprotected sex.</a:t>
            </a:r>
          </a:p>
          <a:p>
            <a:pPr eaLnBrk="1" hangingPunct="1"/>
            <a:endParaRPr lang="en-US" dirty="0" smtClean="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16</a:t>
            </a:fld>
            <a:endParaRPr lang="en-US"/>
          </a:p>
        </p:txBody>
      </p:sp>
    </p:spTree>
    <p:extLst>
      <p:ext uri="{BB962C8B-B14F-4D97-AF65-F5344CB8AC3E}">
        <p14:creationId xmlns:p14="http://schemas.microsoft.com/office/powerpoint/2010/main" val="12524632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09C90D7C-F0CF-4632-9EA7-BC77BE3DE0FD}" type="slidenum">
              <a:rPr lang="en-US" smtClean="0"/>
              <a:pPr eaLnBrk="1" hangingPunct="1"/>
              <a:t>17</a:t>
            </a:fld>
            <a:endParaRPr lang="en-US" smtClean="0"/>
          </a:p>
        </p:txBody>
      </p:sp>
      <p:sp>
        <p:nvSpPr>
          <p:cNvPr id="51203" name="Rectangle 2"/>
          <p:cNvSpPr>
            <a:spLocks noGrp="1" noRot="1" noChangeAspect="1" noChangeArrowheads="1" noTextEdit="1"/>
          </p:cNvSpPr>
          <p:nvPr>
            <p:ph type="sldImg"/>
          </p:nvPr>
        </p:nvSpPr>
        <p:spPr>
          <a:xfrm>
            <a:off x="5348288" y="144463"/>
            <a:ext cx="1198562" cy="900112"/>
          </a:xfrm>
          <a:ln/>
        </p:spPr>
      </p:sp>
      <p:sp>
        <p:nvSpPr>
          <p:cNvPr id="51204" name="Rectangle 3"/>
          <p:cNvSpPr>
            <a:spLocks noGrp="1" noChangeArrowheads="1"/>
          </p:cNvSpPr>
          <p:nvPr>
            <p:ph type="body" idx="1"/>
          </p:nvPr>
        </p:nvSpPr>
        <p:spPr>
          <a:xfrm>
            <a:off x="0" y="899584"/>
            <a:ext cx="6858000" cy="82444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568"/>
              </a:spcBef>
            </a:pPr>
            <a:r>
              <a:rPr lang="en-US" sz="1000" b="1" dirty="0"/>
              <a:t>Ethnicity and Acculturation</a:t>
            </a:r>
          </a:p>
          <a:p>
            <a:pPr>
              <a:spcBef>
                <a:spcPts val="568"/>
              </a:spcBef>
            </a:pPr>
            <a:r>
              <a:rPr lang="en-US" sz="1000" dirty="0"/>
              <a:t>Ethnicity and level of acculturation have been identified as risk factors for alcohol misuse. In order to understand this link, first let’s define culture and acculturation.</a:t>
            </a:r>
          </a:p>
          <a:p>
            <a:pPr>
              <a:spcBef>
                <a:spcPts val="568"/>
              </a:spcBef>
            </a:pPr>
            <a:r>
              <a:rPr lang="en-US" sz="1000" dirty="0"/>
              <a:t>A simple definition of culture is the socially transmitted patterns of behavior, knowledge, values, beliefs, art, and customs of a group. Acculturation is</a:t>
            </a:r>
            <a:r>
              <a:rPr lang="en-US" sz="1000" b="1" dirty="0"/>
              <a:t> </a:t>
            </a:r>
            <a:r>
              <a:rPr lang="en-US" sz="1000" dirty="0"/>
              <a:t>the process of adopting the cultural traits or social patterns of another group, or the results of this process. All peoples can become acculturated. Acculturation can follow as the changes in the culture of a group or individual as a result of contact with a different culture. </a:t>
            </a:r>
          </a:p>
          <a:p>
            <a:pPr>
              <a:spcBef>
                <a:spcPts val="568"/>
              </a:spcBef>
            </a:pPr>
            <a:r>
              <a:rPr lang="en-US" sz="1000" dirty="0"/>
              <a:t>Drinking patterns appear to differ among women from different ethnic backgrounds and are influenced by genetic, environmental, historical, and cultural factors. Similar findings have been reported in studies concentrating on changes in drinking patterns over time in different ethnic minority populations, with special emphasis on women.</a:t>
            </a:r>
          </a:p>
          <a:p>
            <a:pPr>
              <a:spcBef>
                <a:spcPts val="568"/>
              </a:spcBef>
            </a:pPr>
            <a:r>
              <a:rPr lang="en-US" sz="1000" dirty="0"/>
              <a:t>Analysis of data from a large national study found 25% of White, non-Hispanic women reported drinking during pregnancy compared with 12% of Black, non-Hispanic women and 11% of Hispanic women. </a:t>
            </a:r>
          </a:p>
          <a:p>
            <a:pPr>
              <a:spcBef>
                <a:spcPts val="568"/>
              </a:spcBef>
            </a:pPr>
            <a:r>
              <a:rPr lang="en-US" sz="1000" dirty="0"/>
              <a:t>However, in a study comparing changes in drinking patterns in a sample of non-pregnant women from 1984 to 1995, the mean rate of consumption for White, non-Hispanic women who were frequent heavy drinkers decreased, whereas the mean for Black and Hispanic women remained the same or increased slightly. </a:t>
            </a:r>
          </a:p>
          <a:p>
            <a:pPr>
              <a:spcBef>
                <a:spcPts val="568"/>
              </a:spcBef>
            </a:pPr>
            <a:r>
              <a:rPr lang="en-US" sz="1000" dirty="0"/>
              <a:t>In another study, an increase in alcohol consumption by Hispanic women was observed with each successive generation following immigration to the US. Higher rates of alcohol use was reported among those who were younger, more educated, employed, and unmarried. There was also a higher rate among English-speaking women (similar to their White or Black non-Hispanic English-speaking peers) compared to Spanish-speaking women. </a:t>
            </a:r>
          </a:p>
          <a:p>
            <a:pPr>
              <a:spcBef>
                <a:spcPts val="568"/>
              </a:spcBef>
            </a:pPr>
            <a:r>
              <a:rPr lang="en-US" sz="1000" dirty="0"/>
              <a:t>Acculturation appears to interact with other socio-demographic factors in shaping the drinking practices of minority women. (That is, there are a lot of factors that influence a woman’s drinking pattern.)</a:t>
            </a:r>
          </a:p>
          <a:p>
            <a:pPr>
              <a:spcBef>
                <a:spcPts val="568"/>
              </a:spcBef>
            </a:pPr>
            <a:r>
              <a:rPr lang="en-US" sz="1000" b="1" dirty="0"/>
              <a:t>See page 5 of competency II for more specific information regarding ethnicity. This will be necessary for more in-depth trainings on screening techniques.</a:t>
            </a:r>
            <a:r>
              <a:rPr lang="en-US" sz="1000" dirty="0"/>
              <a:t> </a:t>
            </a:r>
            <a:r>
              <a:rPr lang="en-US" sz="1000" b="1" dirty="0"/>
              <a:t>See the references handout for studies on this subject.</a:t>
            </a:r>
            <a:endParaRPr lang="en-US" sz="1000" dirty="0"/>
          </a:p>
          <a:p>
            <a:pPr>
              <a:spcBef>
                <a:spcPts val="568"/>
              </a:spcBef>
            </a:pPr>
            <a:r>
              <a:rPr lang="en-US" sz="1000" b="1" dirty="0"/>
              <a:t>Presenter note: Make sure to note that acculturation does not just apply to indigenous or minority culture. Providing an example of acculturation outside of ethnicity is a nice way to expand thinking on this topic. </a:t>
            </a:r>
          </a:p>
          <a:p>
            <a:pPr>
              <a:spcBef>
                <a:spcPts val="568"/>
              </a:spcBef>
            </a:pPr>
            <a:r>
              <a:rPr lang="en-US" sz="1000" b="1" dirty="0"/>
              <a:t>Examples: </a:t>
            </a:r>
          </a:p>
          <a:p>
            <a:pPr>
              <a:spcBef>
                <a:spcPts val="568"/>
              </a:spcBef>
            </a:pPr>
            <a:r>
              <a:rPr lang="en-US" sz="1000" dirty="0"/>
              <a:t>Freshmen at college adopt the social patterns of college life.</a:t>
            </a:r>
          </a:p>
          <a:p>
            <a:pPr>
              <a:spcBef>
                <a:spcPts val="568"/>
              </a:spcBef>
            </a:pPr>
            <a:r>
              <a:rPr lang="en-US" sz="1000" dirty="0"/>
              <a:t>Graduate students adopt the social patterns and customs of graduate school.</a:t>
            </a:r>
          </a:p>
          <a:p>
            <a:pPr>
              <a:spcBef>
                <a:spcPts val="568"/>
              </a:spcBef>
            </a:pPr>
            <a:r>
              <a:rPr lang="en-US" sz="1000" dirty="0"/>
              <a:t>Those newly arrived in Alaska adopt the social patterns and customs of Alaska.</a:t>
            </a:r>
          </a:p>
          <a:p>
            <a:pPr>
              <a:spcBef>
                <a:spcPts val="568"/>
              </a:spcBef>
            </a:pPr>
            <a:r>
              <a:rPr lang="en-US" sz="1000" dirty="0"/>
              <a:t>Americans moving to other countries adopt the social patterns, customs, foods of that country. </a:t>
            </a:r>
          </a:p>
          <a:p>
            <a:pPr>
              <a:spcBef>
                <a:spcPts val="568"/>
              </a:spcBef>
            </a:pPr>
            <a:r>
              <a:rPr lang="en-US" sz="1000" dirty="0"/>
              <a:t>(There are a variety of dynamics that can affect whether a group experiences acculturation. According to O’Neil, it “often depends on the relationship between the culture that is receiving the new traits and the culture of their origin.” For example, if a culture that is stronger militarily feels that its culture is inferior, it may adopt the culture of the people they have encountered. Examples: The Germanic tribes after conquering the Roman Empire; the Mongols after they conquered China. http://anthro.palomar.edu/change/change_3.htm)</a:t>
            </a:r>
          </a:p>
          <a:p>
            <a:pPr>
              <a:spcBef>
                <a:spcPts val="568"/>
              </a:spcBef>
            </a:pPr>
            <a:endParaRPr lang="en-US" sz="1000" dirty="0"/>
          </a:p>
          <a:p>
            <a:pPr>
              <a:spcBef>
                <a:spcPts val="568"/>
              </a:spcBef>
            </a:pPr>
            <a:endParaRPr lang="en-US" sz="10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88C2C22A-A2FB-4C09-9A31-45FAF7EF89EA}" type="slidenum">
              <a:rPr lang="en-US" smtClean="0"/>
              <a:pPr eaLnBrk="1" hangingPunct="1"/>
              <a:t>18</a:t>
            </a:fld>
            <a:endParaRPr lang="en-US" smtClean="0"/>
          </a:p>
        </p:txBody>
      </p:sp>
      <p:sp>
        <p:nvSpPr>
          <p:cNvPr id="52227" name="Rectangle 2"/>
          <p:cNvSpPr>
            <a:spLocks noGrp="1" noRot="1" noChangeAspect="1" noChangeArrowheads="1" noTextEdit="1"/>
          </p:cNvSpPr>
          <p:nvPr>
            <p:ph type="sldImg"/>
          </p:nvPr>
        </p:nvSpPr>
        <p:spPr>
          <a:xfrm>
            <a:off x="4987925" y="144463"/>
            <a:ext cx="1625600" cy="1219200"/>
          </a:xfrm>
          <a:ln/>
        </p:spPr>
      </p:sp>
      <p:sp>
        <p:nvSpPr>
          <p:cNvPr id="52228" name="Rectangle 3"/>
          <p:cNvSpPr>
            <a:spLocks noGrp="1" noChangeArrowheads="1"/>
          </p:cNvSpPr>
          <p:nvPr>
            <p:ph type="body" idx="1"/>
          </p:nvPr>
        </p:nvSpPr>
        <p:spPr>
          <a:xfrm>
            <a:off x="0" y="1306286"/>
            <a:ext cx="6858000" cy="80947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568"/>
              </a:spcBef>
            </a:pPr>
            <a:r>
              <a:rPr lang="en-US" b="1" i="1" dirty="0" smtClean="0"/>
              <a:t>Maternal age</a:t>
            </a:r>
          </a:p>
          <a:p>
            <a:pPr>
              <a:spcBef>
                <a:spcPts val="568"/>
              </a:spcBef>
            </a:pPr>
            <a:r>
              <a:rPr lang="en-US" dirty="0" smtClean="0"/>
              <a:t>Maternal age has been shown to be an important moderator of vulnerability to FAS and other alcohol-related deficits, including physical growth, mental development, and information processing speed, with the children of mothers older than 30 years of age showing the most dramatic negative effects.</a:t>
            </a:r>
          </a:p>
          <a:p>
            <a:pPr>
              <a:spcBef>
                <a:spcPts val="568"/>
              </a:spcBef>
            </a:pPr>
            <a:endParaRPr lang="en-US" b="1" i="1" dirty="0" smtClean="0"/>
          </a:p>
          <a:p>
            <a:pPr>
              <a:spcBef>
                <a:spcPts val="568"/>
              </a:spcBef>
            </a:pPr>
            <a:r>
              <a:rPr lang="en-US" b="1" i="1" dirty="0" smtClean="0"/>
              <a:t>Age of first drink</a:t>
            </a:r>
          </a:p>
          <a:p>
            <a:pPr>
              <a:spcBef>
                <a:spcPts val="568"/>
              </a:spcBef>
            </a:pPr>
            <a:r>
              <a:rPr lang="en-US" dirty="0" smtClean="0"/>
              <a:t>Data from a national survey of 43,000 adults in the United States suggest that those who began drinking before age 14 are at greater risk of developing alcohol dependence.   	</a:t>
            </a:r>
          </a:p>
          <a:p>
            <a:pPr>
              <a:spcBef>
                <a:spcPts val="568"/>
              </a:spcBef>
            </a:pPr>
            <a:endParaRPr lang="en-US" dirty="0" smtClean="0"/>
          </a:p>
          <a:p>
            <a:pPr>
              <a:spcBef>
                <a:spcPts val="568"/>
              </a:spcBef>
            </a:pPr>
            <a:r>
              <a:rPr lang="en-US" b="1" i="1" dirty="0" smtClean="0"/>
              <a:t>Number of children and having a previous child with FAS</a:t>
            </a:r>
          </a:p>
          <a:p>
            <a:pPr>
              <a:spcBef>
                <a:spcPts val="568"/>
              </a:spcBef>
            </a:pPr>
            <a:r>
              <a:rPr lang="en-US" dirty="0" smtClean="0"/>
              <a:t>Studies suggest that the risk for FAS increases with each successive pregnancy; the rate increases to 771 in 1,000 live births for the younger sibling of a child with FAS.  </a:t>
            </a:r>
          </a:p>
          <a:p>
            <a:pPr>
              <a:spcBef>
                <a:spcPts val="568"/>
              </a:spcBef>
            </a:pPr>
            <a:endParaRPr lang="en-US" dirty="0" smtClean="0"/>
          </a:p>
          <a:p>
            <a:pPr>
              <a:spcBef>
                <a:spcPts val="568"/>
              </a:spcBef>
            </a:pPr>
            <a:r>
              <a:rPr lang="en-US" b="1" i="1" dirty="0" smtClean="0"/>
              <a:t>Marital status</a:t>
            </a:r>
          </a:p>
          <a:p>
            <a:pPr>
              <a:spcBef>
                <a:spcPts val="568"/>
              </a:spcBef>
            </a:pPr>
            <a:r>
              <a:rPr lang="en-US" dirty="0" smtClean="0"/>
              <a:t>Regardless of age, ethnicity, or economic status, women who are separated, divorced, or never married are at greater risk for having a child with FAS or alcohol-related birth defects. Also more likely to engage</a:t>
            </a:r>
            <a:r>
              <a:rPr lang="en-US" baseline="0" dirty="0" smtClean="0"/>
              <a:t> in binge-drinking patterns</a:t>
            </a:r>
            <a:endParaRPr lang="en-US" dirty="0" smtClean="0"/>
          </a:p>
          <a:p>
            <a:pPr>
              <a:spcBef>
                <a:spcPts val="568"/>
              </a:spcBef>
            </a:pPr>
            <a:endParaRPr lang="en-US" dirty="0" smtClean="0"/>
          </a:p>
          <a:p>
            <a:pPr>
              <a:spcBef>
                <a:spcPts val="568"/>
              </a:spcBef>
            </a:pPr>
            <a:r>
              <a:rPr lang="en-US" b="1" i="1" dirty="0" smtClean="0"/>
              <a:t>Socioeconomic status</a:t>
            </a:r>
          </a:p>
          <a:p>
            <a:pPr>
              <a:spcBef>
                <a:spcPts val="568"/>
              </a:spcBef>
            </a:pPr>
            <a:r>
              <a:rPr lang="en-US" dirty="0" smtClean="0"/>
              <a:t>A significant demographic risk factor associated with the drinking behavior of women during pregnancy appears to be socioeconomic status.</a:t>
            </a:r>
          </a:p>
          <a:p>
            <a:pPr>
              <a:spcBef>
                <a:spcPts val="568"/>
              </a:spcBef>
            </a:pPr>
            <a:r>
              <a:rPr lang="en-US" dirty="0" smtClean="0"/>
              <a:t>Despite the fact that drinking prevalence rates are highest among White, non-Hispanic women, as compared with their Black, non-Hispanic and Hispanic counterparts, lower socioeconomic status has been postulated to increase the risk of FAS.</a:t>
            </a:r>
          </a:p>
          <a:p>
            <a:pPr>
              <a:spcBef>
                <a:spcPts val="568"/>
              </a:spcBef>
            </a:pPr>
            <a:r>
              <a:rPr lang="en-US" dirty="0" smtClean="0"/>
              <a:t>For example, a study found the incidence of FAS was nearly 10 times higher in a sample of low-income minority women compared to a sample of White middle and upper class women. </a:t>
            </a:r>
          </a:p>
          <a:p>
            <a:pPr>
              <a:spcBef>
                <a:spcPts val="568"/>
              </a:spcBef>
            </a:pPr>
            <a:r>
              <a:rPr lang="en-US" dirty="0" smtClean="0"/>
              <a:t>Differences were much lower in standardized samples from large multi-site surveillance studies by the CDC, but rates of FAS are consistently higher among women of ethnic minority status, even though these groups of women tend to drink less than their White counterparts. </a:t>
            </a:r>
          </a:p>
          <a:p>
            <a:pPr>
              <a:spcBef>
                <a:spcPts val="568"/>
              </a:spcBef>
            </a:pPr>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94538401-34B7-420B-9817-FA9F9E589FF6}" type="slidenum">
              <a:rPr lang="en-US" smtClean="0"/>
              <a:pPr eaLnBrk="1" hangingPunct="1"/>
              <a:t>19</a:t>
            </a:fld>
            <a:endParaRPr lang="en-US" smtClean="0"/>
          </a:p>
        </p:txBody>
      </p:sp>
      <p:sp>
        <p:nvSpPr>
          <p:cNvPr id="53251" name="Rectangle 2"/>
          <p:cNvSpPr>
            <a:spLocks noGrp="1" noRot="1" noChangeAspect="1" noChangeArrowheads="1" noTextEdit="1"/>
          </p:cNvSpPr>
          <p:nvPr>
            <p:ph type="sldImg"/>
          </p:nvPr>
        </p:nvSpPr>
        <p:spPr>
          <a:xfrm>
            <a:off x="4987925" y="144463"/>
            <a:ext cx="1624013" cy="1219200"/>
          </a:xfrm>
          <a:ln/>
        </p:spPr>
      </p:sp>
      <p:sp>
        <p:nvSpPr>
          <p:cNvPr id="53252" name="Rectangle 3"/>
          <p:cNvSpPr>
            <a:spLocks noGrp="1" noChangeArrowheads="1"/>
          </p:cNvSpPr>
          <p:nvPr>
            <p:ph type="body" idx="1"/>
          </p:nvPr>
        </p:nvSpPr>
        <p:spPr>
          <a:xfrm>
            <a:off x="142875" y="1306286"/>
            <a:ext cx="6572250" cy="754742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568"/>
              </a:spcBef>
            </a:pPr>
            <a:r>
              <a:rPr lang="en-US" b="1" i="1" dirty="0" smtClean="0"/>
              <a:t>Genetic predisposition</a:t>
            </a:r>
          </a:p>
          <a:p>
            <a:pPr>
              <a:spcBef>
                <a:spcPts val="568"/>
              </a:spcBef>
            </a:pPr>
            <a:r>
              <a:rPr lang="en-US" dirty="0" smtClean="0"/>
              <a:t>Both animal and human studies have shown support for </a:t>
            </a:r>
            <a:r>
              <a:rPr lang="en-US" dirty="0" err="1" smtClean="0"/>
              <a:t>pharmacogenetic</a:t>
            </a:r>
            <a:r>
              <a:rPr lang="en-US" dirty="0" smtClean="0"/>
              <a:t> differences dictated by genetic variations in ethanol metabolism as determinants of susceptibility to alcohol-related effects.  This means: Both animal and human studies have shown evidence that there are genetic variations in the metabolism of ethanol. This may affect how susceptible a particular individual is to experiencing the effects of alcohol or prenatal alcohol exposure.</a:t>
            </a:r>
          </a:p>
          <a:p>
            <a:pPr>
              <a:spcBef>
                <a:spcPts val="568"/>
              </a:spcBef>
            </a:pPr>
            <a:r>
              <a:rPr lang="en-US" b="1" dirty="0" err="1" smtClean="0"/>
              <a:t>Pharmacogenetic</a:t>
            </a:r>
            <a:r>
              <a:rPr lang="en-US" b="1" dirty="0" smtClean="0"/>
              <a:t> = genetic differences that may lead to differences in the metabolism of drugs; this may in turn lead to differences in individual responses to drugs (therapeutic and/or adverse) </a:t>
            </a:r>
          </a:p>
          <a:p>
            <a:pPr>
              <a:spcBef>
                <a:spcPts val="568"/>
              </a:spcBef>
            </a:pPr>
            <a:r>
              <a:rPr lang="en-US" b="1" i="1" dirty="0" smtClean="0"/>
              <a:t>Depression</a:t>
            </a:r>
          </a:p>
          <a:p>
            <a:pPr>
              <a:spcBef>
                <a:spcPts val="568"/>
              </a:spcBef>
            </a:pPr>
            <a:r>
              <a:rPr lang="en-US" dirty="0" smtClean="0"/>
              <a:t>An extended analysis of 15 national surveys found that depression contributes to increased drinking levels among women. In reviews of the literature on women and alcohol use, depression is consistently documented as part of a complex etiology of drinking problems.</a:t>
            </a:r>
          </a:p>
          <a:p>
            <a:pPr>
              <a:spcBef>
                <a:spcPts val="568"/>
              </a:spcBef>
            </a:pPr>
            <a:r>
              <a:rPr lang="en-US" b="1" dirty="0" smtClean="0"/>
              <a:t>Etiology: the study of causes of diseases; the cause or origin of a disease</a:t>
            </a:r>
          </a:p>
          <a:p>
            <a:pPr>
              <a:spcBef>
                <a:spcPts val="568"/>
              </a:spcBef>
            </a:pPr>
            <a:r>
              <a:rPr lang="en-US" b="1" i="1" dirty="0" smtClean="0"/>
              <a:t>Heavy use in family</a:t>
            </a:r>
          </a:p>
          <a:p>
            <a:pPr>
              <a:spcBef>
                <a:spcPts val="568"/>
              </a:spcBef>
            </a:pPr>
            <a:r>
              <a:rPr lang="en-US" dirty="0" smtClean="0"/>
              <a:t>Women in households in which other family members, especially their spouse, have alcohol problems are more likely to continue to drink during pregnancy.</a:t>
            </a:r>
          </a:p>
          <a:p>
            <a:pPr>
              <a:spcBef>
                <a:spcPts val="568"/>
              </a:spcBef>
            </a:pPr>
            <a:r>
              <a:rPr lang="en-US" b="1" i="1" dirty="0" smtClean="0"/>
              <a:t>High-risk drinking</a:t>
            </a:r>
          </a:p>
          <a:p>
            <a:pPr>
              <a:spcBef>
                <a:spcPts val="568"/>
              </a:spcBef>
            </a:pPr>
            <a:r>
              <a:rPr lang="en-US" dirty="0" smtClean="0"/>
              <a:t>Heavy episodic drinking has been identified as an important risk factor because of the demonstrated association between binge drinking and unintended pregnancy.</a:t>
            </a:r>
          </a:p>
          <a:p>
            <a:pPr>
              <a:spcBef>
                <a:spcPts val="568"/>
              </a:spcBef>
            </a:pPr>
            <a:r>
              <a:rPr lang="en-US" b="1" i="1" dirty="0" smtClean="0"/>
              <a:t>Other substance use</a:t>
            </a:r>
          </a:p>
          <a:p>
            <a:pPr>
              <a:spcBef>
                <a:spcPts val="568"/>
              </a:spcBef>
            </a:pPr>
            <a:r>
              <a:rPr lang="en-US" dirty="0" smtClean="0"/>
              <a:t>Results of a recent study of 2,672 English-speaking women aged 18 to 44 from six different outpatient treatment settings and an urban jail revealed that recent drug use, history of smoking more than 100 cigarettes, and history of inpatient treatment for drugs, alcohol, or mental health treatment correlated significantly with risk for an alcohol-exposed pregnancy. Having multiple sex partners and recent physical abuse were also related to risk. </a:t>
            </a:r>
          </a:p>
          <a:p>
            <a:pPr>
              <a:spcBef>
                <a:spcPts val="568"/>
              </a:spcBef>
            </a:pPr>
            <a:r>
              <a:rPr lang="en-US" b="1" i="1" dirty="0" smtClean="0"/>
              <a:t>Beliefs about alcohol</a:t>
            </a:r>
          </a:p>
          <a:p>
            <a:pPr>
              <a:spcBef>
                <a:spcPts val="568"/>
              </a:spcBef>
            </a:pPr>
            <a:r>
              <a:rPr lang="en-US" dirty="0" smtClean="0"/>
              <a:t>Alcohol expectancies—positive or negative beliefs about the consequences of using alcohol—constitute a powerful construct for examining cognitions about alcohol because they might play a causal role in the initiation and maintenance of alcohol use. </a:t>
            </a:r>
          </a:p>
          <a:p>
            <a:pPr>
              <a:spcBef>
                <a:spcPts val="568"/>
              </a:spcBef>
            </a:pPr>
            <a:r>
              <a:rPr lang="en-US" b="1" i="1" dirty="0" smtClean="0"/>
              <a:t>Transition to screening techniques…</a:t>
            </a:r>
          </a:p>
          <a:p>
            <a:pPr>
              <a:spcBef>
                <a:spcPts val="568"/>
              </a:spcBef>
            </a:pPr>
            <a:r>
              <a:rPr lang="en-US" dirty="0" smtClean="0"/>
              <a:t>In a recent study conducted at UCLA on low-income minority women, after numerous demographic measures were considered, the best predictor of alcohol use was the woman’s score on a screening measure of high-risk drinking.  </a:t>
            </a:r>
          </a:p>
          <a:p>
            <a:pPr>
              <a:spcBef>
                <a:spcPts val="568"/>
              </a:spcBef>
            </a:pPr>
            <a:r>
              <a:rPr lang="en-US" b="1" dirty="0" smtClean="0"/>
              <a:t>THESE ARE NOT INTENDED TO PRESENT A PROFILE OF AN AT-RISK WOMAN…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20A6BB8E-D738-4DEB-B907-8E84977576BC}" type="slidenum">
              <a:rPr lang="en-US" smtClean="0"/>
              <a:pPr eaLnBrk="1" hangingPunct="1"/>
              <a:t>2</a:t>
            </a:fld>
            <a:endParaRPr lang="en-US" smtClean="0"/>
          </a:p>
        </p:txBody>
      </p:sp>
      <p:sp>
        <p:nvSpPr>
          <p:cNvPr id="36867" name="Rectangle 2"/>
          <p:cNvSpPr>
            <a:spLocks noGrp="1" noRot="1" noChangeAspect="1" noChangeArrowheads="1" noTextEdit="1"/>
          </p:cNvSpPr>
          <p:nvPr>
            <p:ph type="sldImg"/>
          </p:nvPr>
        </p:nvSpPr>
        <p:spPr>
          <a:xfrm>
            <a:off x="4989513" y="290513"/>
            <a:ext cx="1524000" cy="1143000"/>
          </a:xfrm>
          <a:ln/>
        </p:spPr>
      </p:sp>
      <p:sp>
        <p:nvSpPr>
          <p:cNvPr id="36868" name="Rectangle 3"/>
          <p:cNvSpPr>
            <a:spLocks noGrp="1" noChangeArrowheads="1"/>
          </p:cNvSpPr>
          <p:nvPr>
            <p:ph type="body" idx="1"/>
          </p:nvPr>
        </p:nvSpPr>
        <p:spPr>
          <a:xfrm>
            <a:off x="142875" y="1143000"/>
            <a:ext cx="6572250" cy="800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a:spcBef>
                <a:spcPts val="591"/>
              </a:spcBef>
            </a:pPr>
            <a:r>
              <a:rPr lang="en-US" sz="1400" dirty="0"/>
              <a:t>Road Map for Presentation</a:t>
            </a:r>
          </a:p>
          <a:p>
            <a:pPr marL="0" lvl="1">
              <a:spcBef>
                <a:spcPts val="591"/>
              </a:spcBef>
            </a:pPr>
            <a:endParaRPr lang="en-US" sz="1400" dirty="0"/>
          </a:p>
          <a:p>
            <a:pPr marL="0" lvl="1">
              <a:spcBef>
                <a:spcPts val="591"/>
              </a:spcBef>
            </a:pPr>
            <a:r>
              <a:rPr lang="en-US" sz="1400" dirty="0"/>
              <a:t>Today we’ll be discussing:</a:t>
            </a:r>
          </a:p>
          <a:p>
            <a:pPr marL="0" lvl="1">
              <a:spcBef>
                <a:spcPts val="591"/>
              </a:spcBef>
            </a:pPr>
            <a:endParaRPr lang="en-US" sz="1400" dirty="0"/>
          </a:p>
          <a:p>
            <a:pPr marL="0" lvl="1">
              <a:spcBef>
                <a:spcPts val="591"/>
              </a:spcBef>
              <a:buFontTx/>
              <a:buChar char="•"/>
            </a:pPr>
            <a:r>
              <a:rPr lang="en-US" sz="1400" dirty="0"/>
              <a:t>Who needs to be screened for their alcohol use.</a:t>
            </a:r>
          </a:p>
          <a:p>
            <a:pPr marL="0" lvl="1">
              <a:spcBef>
                <a:spcPts val="591"/>
              </a:spcBef>
              <a:buFontTx/>
              <a:buChar char="•"/>
            </a:pPr>
            <a:r>
              <a:rPr lang="en-US" sz="1400" dirty="0"/>
              <a:t>Risk factors associated with alcohol abuse or misuse.</a:t>
            </a:r>
          </a:p>
          <a:p>
            <a:pPr marL="0" lvl="1">
              <a:spcBef>
                <a:spcPts val="591"/>
              </a:spcBef>
              <a:buFontTx/>
              <a:buChar char="•"/>
            </a:pPr>
            <a:r>
              <a:rPr lang="en-US" sz="1400" dirty="0"/>
              <a:t>How to screen for alcohol use.</a:t>
            </a:r>
          </a:p>
          <a:p>
            <a:pPr marL="0" lvl="1">
              <a:spcBef>
                <a:spcPts val="591"/>
              </a:spcBef>
              <a:buFontTx/>
              <a:buChar char="•"/>
            </a:pPr>
            <a:r>
              <a:rPr lang="en-US" sz="1400" dirty="0"/>
              <a:t>Brief interventions – what they are, how they work, how to use them.</a:t>
            </a:r>
          </a:p>
          <a:p>
            <a:pPr marL="0" lvl="1">
              <a:spcBef>
                <a:spcPts val="591"/>
              </a:spcBef>
              <a:buFontTx/>
              <a:buChar char="•"/>
            </a:pPr>
            <a:r>
              <a:rPr lang="en-US" sz="1400" dirty="0"/>
              <a:t>Different types of drinking patterns and how they’re linked to alcohol misuse risk factors.</a:t>
            </a:r>
          </a:p>
          <a:p>
            <a:pPr marL="0" lvl="1">
              <a:spcBef>
                <a:spcPts val="591"/>
              </a:spcBef>
              <a:buFontTx/>
              <a:buChar char="•"/>
            </a:pPr>
            <a:r>
              <a:rPr lang="en-US" sz="1400" dirty="0"/>
              <a:t>How and when to refer women to treatment programs.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1829C850-1FCB-4862-AD8C-9057CEF9F0DD}" type="slidenum">
              <a:rPr lang="en-US" smtClean="0"/>
              <a:pPr eaLnBrk="1" hangingPunct="1"/>
              <a:t>21</a:t>
            </a:fld>
            <a:endParaRPr lang="en-US" smtClean="0"/>
          </a:p>
        </p:txBody>
      </p:sp>
      <p:sp>
        <p:nvSpPr>
          <p:cNvPr id="55299" name="Rectangle 2"/>
          <p:cNvSpPr>
            <a:spLocks noGrp="1" noRot="1" noChangeAspect="1" noChangeArrowheads="1" noTextEdit="1"/>
          </p:cNvSpPr>
          <p:nvPr>
            <p:ph type="sldImg"/>
          </p:nvPr>
        </p:nvSpPr>
        <p:spPr>
          <a:xfrm>
            <a:off x="5059363" y="144463"/>
            <a:ext cx="1625600" cy="1219200"/>
          </a:xfrm>
          <a:ln/>
        </p:spPr>
      </p:sp>
      <p:sp>
        <p:nvSpPr>
          <p:cNvPr id="55300" name="Rectangle 3"/>
          <p:cNvSpPr>
            <a:spLocks noGrp="1" noChangeArrowheads="1"/>
          </p:cNvSpPr>
          <p:nvPr>
            <p:ph type="body" idx="1"/>
          </p:nvPr>
        </p:nvSpPr>
        <p:spPr>
          <a:xfrm>
            <a:off x="71438" y="1371299"/>
            <a:ext cx="6572250" cy="777270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568"/>
              </a:spcBef>
            </a:pPr>
            <a:r>
              <a:rPr lang="en-US" dirty="0" smtClean="0"/>
              <a:t>We are going to shift gears now and look at screening methods and tools for discussing alcohol use with women. First, I want to bring up a few considerations for screening.</a:t>
            </a:r>
          </a:p>
          <a:p>
            <a:pPr>
              <a:spcBef>
                <a:spcPts val="568"/>
              </a:spcBef>
            </a:pPr>
            <a:r>
              <a:rPr lang="en-US" dirty="0" smtClean="0"/>
              <a:t>Primary care physicians need to ask ALL women about their alcohol use.</a:t>
            </a:r>
          </a:p>
          <a:p>
            <a:pPr>
              <a:spcBef>
                <a:spcPts val="568"/>
              </a:spcBef>
            </a:pPr>
            <a:r>
              <a:rPr lang="en-US" dirty="0" smtClean="0"/>
              <a:t>One of the main challenges to identifying a group of at-risk alcohol users is how to effectively screen for alcohol use and related problems using reliable methods.</a:t>
            </a:r>
          </a:p>
          <a:p>
            <a:pPr>
              <a:spcBef>
                <a:spcPts val="568"/>
              </a:spcBef>
            </a:pPr>
            <a:r>
              <a:rPr lang="en-US" dirty="0" smtClean="0"/>
              <a:t>Despite substantial literature on the validity and reliability of self-report of alcohol use and abuse, the issue of underreporting of drinking levels must always be considered.</a:t>
            </a:r>
          </a:p>
          <a:p>
            <a:pPr>
              <a:spcBef>
                <a:spcPts val="568"/>
              </a:spcBef>
            </a:pPr>
            <a:r>
              <a:rPr lang="en-US" dirty="0" smtClean="0"/>
              <a:t>Factors shown to increase accurate and truthful reporting include:</a:t>
            </a:r>
          </a:p>
          <a:p>
            <a:pPr lvl="1">
              <a:spcBef>
                <a:spcPts val="568"/>
              </a:spcBef>
              <a:buFontTx/>
              <a:buChar char="•"/>
            </a:pPr>
            <a:r>
              <a:rPr lang="en-US" dirty="0" smtClean="0"/>
              <a:t>Being certain the individual is alcohol free when interviewed</a:t>
            </a:r>
          </a:p>
          <a:p>
            <a:pPr lvl="1">
              <a:spcBef>
                <a:spcPts val="568"/>
              </a:spcBef>
              <a:buFontTx/>
              <a:buChar char="•"/>
            </a:pPr>
            <a:r>
              <a:rPr lang="en-US" dirty="0" smtClean="0"/>
              <a:t>Ensuring confidentiality</a:t>
            </a:r>
          </a:p>
          <a:p>
            <a:pPr lvl="1">
              <a:spcBef>
                <a:spcPts val="568"/>
              </a:spcBef>
              <a:buFontTx/>
              <a:buChar char="•"/>
            </a:pPr>
            <a:r>
              <a:rPr lang="en-US" dirty="0" smtClean="0"/>
              <a:t>Conducting the interview in a clinical setting</a:t>
            </a:r>
          </a:p>
          <a:p>
            <a:pPr lvl="1">
              <a:spcBef>
                <a:spcPts val="568"/>
              </a:spcBef>
              <a:buFontTx/>
              <a:buChar char="•"/>
            </a:pPr>
            <a:r>
              <a:rPr lang="en-US" dirty="0" smtClean="0"/>
              <a:t>Wording questions and questionnaires clearly</a:t>
            </a:r>
          </a:p>
          <a:p>
            <a:pPr>
              <a:spcBef>
                <a:spcPts val="568"/>
              </a:spcBef>
            </a:pPr>
            <a:r>
              <a:rPr lang="en-US" dirty="0" smtClean="0"/>
              <a:t>Furthermore, using more than one alcohol consumption measure can enhance the validity of self-report. When screening women in busy clinic settings, it is important the instrument is easy to administer and brief. </a:t>
            </a:r>
          </a:p>
          <a:p>
            <a:pPr>
              <a:spcBef>
                <a:spcPts val="568"/>
              </a:spcBef>
            </a:pPr>
            <a:r>
              <a:rPr lang="en-US" dirty="0" smtClean="0"/>
              <a:t>Each instrument has strengths and weaknesses and varies in its applicability to clinical settings. </a:t>
            </a:r>
          </a:p>
          <a:p>
            <a:pPr>
              <a:spcBef>
                <a:spcPts val="568"/>
              </a:spcBef>
            </a:pPr>
            <a:r>
              <a:rPr lang="en-US" dirty="0" smtClean="0"/>
              <a:t>When selecting a screening tool for routine implementation, health care professionals should consider factors such as:</a:t>
            </a:r>
          </a:p>
          <a:p>
            <a:pPr>
              <a:spcBef>
                <a:spcPts val="568"/>
              </a:spcBef>
              <a:buFontTx/>
              <a:buChar char="•"/>
            </a:pPr>
            <a:r>
              <a:rPr lang="en-US" dirty="0" smtClean="0"/>
              <a:t>Goals of the screening process</a:t>
            </a:r>
          </a:p>
          <a:p>
            <a:pPr>
              <a:spcBef>
                <a:spcPts val="568"/>
              </a:spcBef>
              <a:buFontTx/>
              <a:buChar char="•"/>
            </a:pPr>
            <a:r>
              <a:rPr lang="en-US" dirty="0" smtClean="0"/>
              <a:t>Features of the target population (age, pregnancy, ethnicity, literacy rates, etc.)</a:t>
            </a:r>
          </a:p>
          <a:p>
            <a:pPr>
              <a:spcBef>
                <a:spcPts val="568"/>
              </a:spcBef>
              <a:buFontTx/>
              <a:buChar char="•"/>
            </a:pPr>
            <a:r>
              <a:rPr lang="en-US" dirty="0" smtClean="0"/>
              <a:t>Ease of administration</a:t>
            </a:r>
          </a:p>
          <a:p>
            <a:pPr>
              <a:spcBef>
                <a:spcPts val="568"/>
              </a:spcBef>
            </a:pPr>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77FBF880-7FF9-4473-BA8A-33C5987434E7}" type="slidenum">
              <a:rPr lang="en-US" smtClean="0"/>
              <a:pPr eaLnBrk="1" hangingPunct="1"/>
              <a:t>22</a:t>
            </a:fld>
            <a:endParaRPr lang="en-US" smtClean="0"/>
          </a:p>
        </p:txBody>
      </p:sp>
      <p:sp>
        <p:nvSpPr>
          <p:cNvPr id="56323" name="Rectangle 2"/>
          <p:cNvSpPr>
            <a:spLocks noGrp="1" noRot="1" noChangeAspect="1" noChangeArrowheads="1" noTextEdit="1"/>
          </p:cNvSpPr>
          <p:nvPr>
            <p:ph type="sldImg"/>
          </p:nvPr>
        </p:nvSpPr>
        <p:spPr>
          <a:xfrm>
            <a:off x="5060950" y="73025"/>
            <a:ext cx="1620838" cy="1217613"/>
          </a:xfrm>
          <a:ln/>
        </p:spPr>
      </p:sp>
      <p:sp>
        <p:nvSpPr>
          <p:cNvPr id="56324" name="Rectangle 3"/>
          <p:cNvSpPr>
            <a:spLocks noGrp="1" noChangeArrowheads="1"/>
          </p:cNvSpPr>
          <p:nvPr>
            <p:ph type="body" idx="1"/>
          </p:nvPr>
        </p:nvSpPr>
        <p:spPr>
          <a:xfrm>
            <a:off x="142875" y="1371299"/>
            <a:ext cx="6572250" cy="777270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The physicians’ guide developed by NIAAA recommends quantity/frequency and binge-drinking questions as the primary screening test. </a:t>
            </a:r>
          </a:p>
          <a:p>
            <a:pPr eaLnBrk="1" hangingPunct="1"/>
            <a:endParaRPr lang="en-US" smtClean="0"/>
          </a:p>
          <a:p>
            <a:pPr eaLnBrk="1" hangingPunct="1"/>
            <a:r>
              <a:rPr lang="en-US" smtClean="0"/>
              <a:t>Quantity-frequency measures (QF) inquire about average or typical consumption patterns. The simplest measures assess amount of drinking on average drinking days (Q), and the average number of days on which alcohol is consumed (F). </a:t>
            </a:r>
          </a:p>
          <a:p>
            <a:pPr eaLnBrk="1" hangingPunct="1"/>
            <a:endParaRPr lang="en-US" smtClean="0"/>
          </a:p>
          <a:p>
            <a:pPr eaLnBrk="1" hangingPunct="1"/>
            <a:r>
              <a:rPr lang="en-US" smtClean="0"/>
              <a:t>An additional feature that should be included in any QF assessment is the measurement of the types of alcoholic beverages most often consumed.</a:t>
            </a:r>
          </a:p>
          <a:p>
            <a:pPr eaLnBrk="1" hangingPunct="1"/>
            <a:endParaRPr lang="en-US" smtClean="0"/>
          </a:p>
          <a:p>
            <a:pPr eaLnBrk="1" hangingPunct="1"/>
            <a:r>
              <a:rPr lang="en-US" smtClean="0"/>
              <a:t>It is generally assumed in alcohol-related research that all drinks are equivalent in terms of the amount of absolute alcohol. That is, a standard drink is defined as 0.60 ounces of pure alcohol, which is equivalent to one 12-ounce beer or wine cooler, one 5-ounce glass of wine, or 1.50 ounces of 80-proof distilled spirits. </a:t>
            </a:r>
          </a:p>
          <a:p>
            <a:pPr eaLnBrk="1" hangingPunct="1"/>
            <a:endParaRPr lang="en-US" smtClean="0"/>
          </a:p>
          <a:p>
            <a:pPr eaLnBrk="1" hangingPunct="1"/>
            <a:r>
              <a:rPr lang="en-US" smtClean="0"/>
              <a:t>On the second half of this slide, various screening tools are listed, each of which utilize elements of Q and F. We will go thorough these in the coming slides.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CC6A03F0-7A81-4F04-98B8-D7C357182027}" type="slidenum">
              <a:rPr lang="en-US" smtClean="0"/>
              <a:pPr eaLnBrk="1" hangingPunct="1"/>
              <a:t>23</a:t>
            </a:fld>
            <a:endParaRPr lang="en-US" smtClean="0"/>
          </a:p>
        </p:txBody>
      </p:sp>
      <p:sp>
        <p:nvSpPr>
          <p:cNvPr id="57347" name="Rectangle 2"/>
          <p:cNvSpPr>
            <a:spLocks noGrp="1" noRot="1" noChangeAspect="1" noChangeArrowheads="1" noTextEdit="1"/>
          </p:cNvSpPr>
          <p:nvPr>
            <p:ph type="sldImg"/>
          </p:nvPr>
        </p:nvSpPr>
        <p:spPr>
          <a:xfrm>
            <a:off x="5059363" y="144463"/>
            <a:ext cx="1625600" cy="1219200"/>
          </a:xfrm>
          <a:ln/>
        </p:spPr>
      </p:sp>
      <p:sp>
        <p:nvSpPr>
          <p:cNvPr id="57348" name="Rectangle 3"/>
          <p:cNvSpPr>
            <a:spLocks noGrp="1" noChangeArrowheads="1"/>
          </p:cNvSpPr>
          <p:nvPr>
            <p:ph type="body" idx="1"/>
          </p:nvPr>
        </p:nvSpPr>
        <p:spPr>
          <a:xfrm>
            <a:off x="0" y="1371299"/>
            <a:ext cx="6858000" cy="777270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Several questionnaires have been developed to screen for problematic alcohol use and evaluated in multiple settings. In general a positive screen does not indicate a diagnosis of alcoholism, but rather a need to discuss the risk of drinking during pregnancy.</a:t>
            </a:r>
          </a:p>
          <a:p>
            <a:pPr eaLnBrk="1" hangingPunct="1"/>
            <a:endParaRPr lang="en-US" dirty="0" smtClean="0"/>
          </a:p>
          <a:p>
            <a:pPr eaLnBrk="1" hangingPunct="1"/>
            <a:r>
              <a:rPr lang="en-US" dirty="0" smtClean="0"/>
              <a:t>The two most commonly used screening tools with pregnant women are the T-ACE and the TWEAK.</a:t>
            </a:r>
          </a:p>
          <a:p>
            <a:pPr eaLnBrk="1" hangingPunct="1">
              <a:buFontTx/>
              <a:buChar char="•"/>
            </a:pPr>
            <a:endParaRPr lang="en-US" dirty="0" smtClean="0"/>
          </a:p>
          <a:p>
            <a:pPr eaLnBrk="1" hangingPunct="1"/>
            <a:r>
              <a:rPr lang="en-US" dirty="0" smtClean="0"/>
              <a:t>The </a:t>
            </a:r>
            <a:r>
              <a:rPr lang="en-US" b="1" dirty="0" smtClean="0"/>
              <a:t>T-ACE</a:t>
            </a:r>
            <a:r>
              <a:rPr lang="en-US" dirty="0" smtClean="0"/>
              <a:t> has four questions that take less than a minute to ask. The questions relate to: </a:t>
            </a:r>
          </a:p>
          <a:p>
            <a:pPr lvl="1" eaLnBrk="1" hangingPunct="1">
              <a:buFontTx/>
              <a:buChar char="•"/>
            </a:pPr>
            <a:r>
              <a:rPr lang="en-US" dirty="0" smtClean="0"/>
              <a:t>TOLERANCE. How many drinks does it take to make you feel high?; </a:t>
            </a:r>
          </a:p>
          <a:p>
            <a:pPr lvl="1" eaLnBrk="1" hangingPunct="1">
              <a:buFontTx/>
              <a:buChar char="•"/>
            </a:pPr>
            <a:r>
              <a:rPr lang="en-US" dirty="0" smtClean="0"/>
              <a:t>Have people ANNOYED you by criticizing your drinking?</a:t>
            </a:r>
          </a:p>
          <a:p>
            <a:pPr lvl="1" eaLnBrk="1" hangingPunct="1">
              <a:buFontTx/>
              <a:buChar char="•"/>
            </a:pPr>
            <a:r>
              <a:rPr lang="en-US" dirty="0" smtClean="0"/>
              <a:t>Have you ever felt you ought to CUT DOWN on your drinking?</a:t>
            </a:r>
          </a:p>
          <a:p>
            <a:pPr lvl="1" eaLnBrk="1" hangingPunct="1">
              <a:buFontTx/>
              <a:buChar char="•"/>
            </a:pPr>
            <a:r>
              <a:rPr lang="en-US" dirty="0" smtClean="0"/>
              <a:t>EYE OPENER. Have you ever had a drink first thing in the morning to steady your nerves or get rid of a hangover? </a:t>
            </a:r>
          </a:p>
          <a:p>
            <a:pPr eaLnBrk="1" hangingPunct="1"/>
            <a:r>
              <a:rPr lang="en-US" dirty="0" smtClean="0"/>
              <a:t>One point is given for each affirmative answer to questions A, C, and E, 2 points if the woman responds that it takes three or more drinks to feel high (Tolerance). A positive screen is a score of 2 or more points.</a:t>
            </a:r>
          </a:p>
          <a:p>
            <a:pPr lvl="1" eaLnBrk="1" hangingPunct="1">
              <a:buFontTx/>
              <a:buChar char="•"/>
            </a:pPr>
            <a:endParaRPr lang="en-US" dirty="0" smtClean="0"/>
          </a:p>
          <a:p>
            <a:pPr eaLnBrk="1" hangingPunct="1"/>
            <a:r>
              <a:rPr lang="en-US" dirty="0" smtClean="0"/>
              <a:t>The </a:t>
            </a:r>
            <a:r>
              <a:rPr lang="en-US" b="1" dirty="0" smtClean="0"/>
              <a:t>TWEAK</a:t>
            </a:r>
            <a:r>
              <a:rPr lang="en-US" dirty="0" smtClean="0"/>
              <a:t> attempts to elicit the following:</a:t>
            </a:r>
          </a:p>
          <a:p>
            <a:pPr lvl="1" eaLnBrk="1" hangingPunct="1">
              <a:buFontTx/>
              <a:buChar char="•"/>
            </a:pPr>
            <a:r>
              <a:rPr lang="en-US" dirty="0" smtClean="0"/>
              <a:t>TOLERANCE for alcohol</a:t>
            </a:r>
          </a:p>
          <a:p>
            <a:pPr lvl="1" eaLnBrk="1" hangingPunct="1">
              <a:buFontTx/>
              <a:buChar char="•"/>
            </a:pPr>
            <a:r>
              <a:rPr lang="en-US" dirty="0" smtClean="0"/>
              <a:t>WORRY or concern by family or friends about drinking behavior</a:t>
            </a:r>
          </a:p>
          <a:p>
            <a:pPr lvl="1" eaLnBrk="1" hangingPunct="1">
              <a:buFontTx/>
              <a:buChar char="•"/>
            </a:pPr>
            <a:r>
              <a:rPr lang="en-US" dirty="0" smtClean="0"/>
              <a:t>EYE OPENER, the need to have a drink in the morning</a:t>
            </a:r>
          </a:p>
          <a:p>
            <a:pPr lvl="1" eaLnBrk="1" hangingPunct="1">
              <a:buFontTx/>
              <a:buChar char="•"/>
            </a:pPr>
            <a:r>
              <a:rPr lang="en-US" dirty="0" smtClean="0"/>
              <a:t>“Blackouts” or AMNESIA while drinking;</a:t>
            </a:r>
          </a:p>
          <a:p>
            <a:pPr lvl="1" eaLnBrk="1" hangingPunct="1">
              <a:buFontTx/>
              <a:buChar char="•"/>
            </a:pPr>
            <a:r>
              <a:rPr lang="en-US" dirty="0" smtClean="0"/>
              <a:t>The self-perception of the need to CUT DOWN on alcohol use. </a:t>
            </a:r>
          </a:p>
          <a:p>
            <a:pPr eaLnBrk="1" hangingPunct="1"/>
            <a:endParaRPr lang="en-US" dirty="0" smtClean="0"/>
          </a:p>
          <a:p>
            <a:pPr eaLnBrk="1" hangingPunct="1"/>
            <a:r>
              <a:rPr lang="en-US" dirty="0" smtClean="0"/>
              <a:t>The AUDIT-C is another short questionnaire developed to screen for problematic alcohol use. </a:t>
            </a:r>
          </a:p>
          <a:p>
            <a:pPr eaLnBrk="1" hangingPunct="1"/>
            <a:r>
              <a:rPr lang="en-US" dirty="0" smtClean="0"/>
              <a:t>The three questions on the </a:t>
            </a:r>
            <a:r>
              <a:rPr lang="en-US" b="1" dirty="0" smtClean="0"/>
              <a:t>AUDIT-C </a:t>
            </a:r>
            <a:r>
              <a:rPr lang="en-US" dirty="0" smtClean="0"/>
              <a:t>screen are:</a:t>
            </a:r>
          </a:p>
          <a:p>
            <a:pPr lvl="1" eaLnBrk="1" hangingPunct="1">
              <a:buFontTx/>
              <a:buChar char="•"/>
            </a:pPr>
            <a:r>
              <a:rPr lang="en-US" dirty="0" smtClean="0"/>
              <a:t>During the last 12 months, about how often did you drink ANY alcoholic beverage?</a:t>
            </a:r>
          </a:p>
          <a:p>
            <a:pPr lvl="1" eaLnBrk="1" hangingPunct="1">
              <a:buFontTx/>
              <a:buChar char="•"/>
            </a:pPr>
            <a:r>
              <a:rPr lang="en-US" dirty="0" smtClean="0"/>
              <a:t>Counting all types of alcohol combined, how many drinks did you USUALLY have on days when you drank during the last 12 months?</a:t>
            </a:r>
          </a:p>
          <a:p>
            <a:pPr lvl="1" eaLnBrk="1" hangingPunct="1">
              <a:buFontTx/>
              <a:buChar char="•"/>
            </a:pPr>
            <a:r>
              <a:rPr lang="en-US" dirty="0" smtClean="0"/>
              <a:t>During the last 12 months, about how often did you drink FIVE OR MORE drinks in a single day? </a:t>
            </a:r>
          </a:p>
          <a:p>
            <a:pPr lvl="1" eaLnBrk="1" hangingPunct="1">
              <a:buFontTx/>
              <a:buChar char="•"/>
            </a:pPr>
            <a:endParaRPr lang="en-US" dirty="0" smtClean="0"/>
          </a:p>
          <a:p>
            <a:pPr eaLnBrk="1" hangingPunct="1"/>
            <a:r>
              <a:rPr lang="en-US" b="1" dirty="0" smtClean="0"/>
              <a:t>Presenter note: This is a good place to insert a role play activity to actively involve participants in the learning. There are hand outs of these tools in the CDC handbook to reproduce and use.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98A1F08E-0A62-44F0-A8ED-18E62AACDCEF}" type="slidenum">
              <a:rPr lang="en-US" smtClean="0"/>
              <a:pPr eaLnBrk="1" hangingPunct="1"/>
              <a:t>24</a:t>
            </a:fld>
            <a:endParaRPr lang="en-US" smtClean="0"/>
          </a:p>
        </p:txBody>
      </p:sp>
      <p:sp>
        <p:nvSpPr>
          <p:cNvPr id="58371" name="Rectangle 2"/>
          <p:cNvSpPr>
            <a:spLocks noGrp="1" noRot="1" noChangeAspect="1" noChangeArrowheads="1" noTextEdit="1"/>
          </p:cNvSpPr>
          <p:nvPr>
            <p:ph type="sldImg"/>
          </p:nvPr>
        </p:nvSpPr>
        <p:spPr>
          <a:xfrm>
            <a:off x="5059363" y="144463"/>
            <a:ext cx="1624012" cy="1219200"/>
          </a:xfrm>
          <a:ln/>
        </p:spPr>
      </p:sp>
      <p:sp>
        <p:nvSpPr>
          <p:cNvPr id="58372" name="Rectangle 3"/>
          <p:cNvSpPr>
            <a:spLocks noGrp="1" noChangeArrowheads="1"/>
          </p:cNvSpPr>
          <p:nvPr>
            <p:ph type="body" idx="1"/>
          </p:nvPr>
        </p:nvSpPr>
        <p:spPr>
          <a:xfrm>
            <a:off x="71438" y="1371299"/>
            <a:ext cx="6572250" cy="777270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Timeline Follow Back</a:t>
            </a:r>
          </a:p>
          <a:p>
            <a:pPr eaLnBrk="1" hangingPunct="1">
              <a:buFontTx/>
              <a:buChar char="•"/>
            </a:pPr>
            <a:r>
              <a:rPr lang="en-US" dirty="0" smtClean="0"/>
              <a:t>Intensive interview method for assessing recent drinking behavior developed primarily for alcohol use research</a:t>
            </a:r>
          </a:p>
          <a:p>
            <a:pPr eaLnBrk="1" hangingPunct="1">
              <a:buFontTx/>
              <a:buChar char="•"/>
            </a:pPr>
            <a:r>
              <a:rPr lang="en-US" dirty="0" smtClean="0"/>
              <a:t>Detail picture of a person’s drinking over a designated time period</a:t>
            </a:r>
          </a:p>
          <a:p>
            <a:pPr eaLnBrk="1" hangingPunct="1">
              <a:buFontTx/>
              <a:buChar char="•"/>
            </a:pPr>
            <a:r>
              <a:rPr lang="en-US" dirty="0" smtClean="0"/>
              <a:t>Can be administered by an interviewer, self-administered, or by a computer</a:t>
            </a:r>
          </a:p>
          <a:p>
            <a:pPr eaLnBrk="1" hangingPunct="1">
              <a:buFontTx/>
              <a:buChar char="•"/>
            </a:pPr>
            <a:r>
              <a:rPr lang="en-US" dirty="0" smtClean="0"/>
              <a:t>Retrospectively estimate daily alcohol consumption</a:t>
            </a:r>
          </a:p>
          <a:p>
            <a:pPr eaLnBrk="1" hangingPunct="1">
              <a:buFontTx/>
              <a:buChar char="•"/>
            </a:pPr>
            <a:r>
              <a:rPr lang="en-US" dirty="0" smtClean="0"/>
              <a:t>Takes 10 to 30 minutes to complete</a:t>
            </a:r>
          </a:p>
          <a:p>
            <a:pPr eaLnBrk="1" hangingPunct="1">
              <a:buFontTx/>
              <a:buChar char="•"/>
            </a:pPr>
            <a:r>
              <a:rPr lang="en-US" dirty="0" smtClean="0"/>
              <a:t>Available in English, Spanish, French, no cost but is copyrighted</a:t>
            </a:r>
          </a:p>
          <a:p>
            <a:pPr eaLnBrk="1" hangingPunct="1">
              <a:buFontTx/>
              <a:buChar char="•"/>
            </a:pPr>
            <a:r>
              <a:rPr lang="en-US" dirty="0" smtClean="0"/>
              <a:t>Evaluated with clinical and non-clinical drinker populations</a:t>
            </a:r>
          </a:p>
          <a:p>
            <a:pPr eaLnBrk="1" hangingPunct="1">
              <a:buFontTx/>
              <a:buChar char="•"/>
            </a:pPr>
            <a:r>
              <a:rPr lang="en-US" dirty="0" smtClean="0"/>
              <a:t>Yields data on pattern, variability, and level of drinking</a:t>
            </a:r>
          </a:p>
          <a:p>
            <a:pPr eaLnBrk="1" hangingPunct="1">
              <a:buFontTx/>
              <a:buChar char="•"/>
            </a:pPr>
            <a:r>
              <a:rPr lang="en-US" dirty="0" smtClean="0"/>
              <a:t>Because it is a detailed and intensive screening method, it may not be useful for a busy clinic setting</a:t>
            </a:r>
          </a:p>
          <a:p>
            <a:pPr eaLnBrk="1" hangingPunct="1">
              <a:buFontTx/>
              <a:buChar char="•"/>
            </a:pPr>
            <a:endParaRPr lang="en-US" dirty="0" smtClean="0"/>
          </a:p>
          <a:p>
            <a:pPr eaLnBrk="1" hangingPunct="1"/>
            <a:r>
              <a:rPr lang="en-US" b="1" dirty="0" smtClean="0"/>
              <a:t>Trauma Questionnaire</a:t>
            </a:r>
          </a:p>
          <a:p>
            <a:pPr eaLnBrk="1" hangingPunct="1">
              <a:buFontTx/>
              <a:buChar char="•"/>
            </a:pPr>
            <a:r>
              <a:rPr lang="en-US" dirty="0" smtClean="0"/>
              <a:t>Studies have shown a strong association between alcohol intoxication and trauma</a:t>
            </a:r>
          </a:p>
          <a:p>
            <a:pPr eaLnBrk="1" hangingPunct="1">
              <a:buFontTx/>
              <a:buChar char="•"/>
            </a:pPr>
            <a:r>
              <a:rPr lang="en-US" dirty="0" smtClean="0"/>
              <a:t>Trauma questionnaire is designed to be an unobtrusive way to screen for alcohol use; it doesn’t ask them directly about their alcohol use</a:t>
            </a:r>
          </a:p>
          <a:p>
            <a:pPr eaLnBrk="1" hangingPunct="1">
              <a:buFontTx/>
              <a:buChar char="•"/>
            </a:pPr>
            <a:r>
              <a:rPr lang="en-US" dirty="0" smtClean="0"/>
              <a:t>Four questions about injuries they have had in the last 5 years: fractures, dislocations, traffic accidents, head injury, injuries sustained as a result of a fight or assault</a:t>
            </a:r>
          </a:p>
          <a:p>
            <a:pPr eaLnBrk="1" hangingPunct="1">
              <a:buFontTx/>
              <a:buChar char="•"/>
            </a:pPr>
            <a:r>
              <a:rPr lang="en-US" dirty="0" smtClean="0"/>
              <a:t>High</a:t>
            </a:r>
            <a:r>
              <a:rPr lang="en-US" baseline="0" dirty="0" smtClean="0"/>
              <a:t> sensitivity and specificity for identifying high-risk alcohol use and acceptable to respondents and physicians</a:t>
            </a:r>
            <a:endParaRPr lang="en-US" dirty="0" smtClean="0"/>
          </a:p>
          <a:p>
            <a:pPr eaLnBrk="1" hangingPunct="1">
              <a:buFontTx/>
              <a:buChar char="•"/>
            </a:pPr>
            <a:endParaRPr lang="en-US" dirty="0" smtClean="0"/>
          </a:p>
          <a:p>
            <a:pPr eaLnBrk="1" hangingPunct="1"/>
            <a:r>
              <a:rPr lang="en-US" b="1" dirty="0" smtClean="0"/>
              <a:t>UCLA Alcohol Screener</a:t>
            </a:r>
          </a:p>
          <a:p>
            <a:pPr eaLnBrk="1" hangingPunct="1">
              <a:buFontTx/>
              <a:buChar char="•"/>
            </a:pPr>
            <a:r>
              <a:rPr lang="en-US" dirty="0" smtClean="0"/>
              <a:t>Used the screening methods previously mentioned</a:t>
            </a:r>
          </a:p>
          <a:p>
            <a:pPr eaLnBrk="1" hangingPunct="1">
              <a:buFontTx/>
              <a:buChar char="•"/>
            </a:pPr>
            <a:r>
              <a:rPr lang="en-US" dirty="0" smtClean="0"/>
              <a:t>Screen pregnant drinkers in a California sample of low-income, minority women participating in WIC</a:t>
            </a:r>
          </a:p>
          <a:p>
            <a:pPr eaLnBrk="1" hangingPunct="1">
              <a:buFontTx/>
              <a:buChar char="•"/>
            </a:pPr>
            <a:r>
              <a:rPr lang="en-US" dirty="0" smtClean="0"/>
              <a:t>Self-report</a:t>
            </a:r>
          </a:p>
          <a:p>
            <a:pPr eaLnBrk="1" hangingPunct="1">
              <a:buFontTx/>
              <a:buChar char="•"/>
            </a:pPr>
            <a:r>
              <a:rPr lang="en-US" dirty="0" smtClean="0"/>
              <a:t>Asked how much they drank on an average day and the average number of days on which alcohol was consumed</a:t>
            </a:r>
          </a:p>
          <a:p>
            <a:pPr eaLnBrk="1" hangingPunct="1">
              <a:buFontTx/>
              <a:buChar char="•"/>
            </a:pPr>
            <a:r>
              <a:rPr lang="en-US" dirty="0" smtClean="0"/>
              <a:t>Asked for two periods: after conception but before the women knew they were pregnant; and after pregnancy recognition</a:t>
            </a:r>
          </a:p>
          <a:p>
            <a:pPr eaLnBrk="1" hangingPunct="1">
              <a:buFontTx/>
              <a:buChar char="•"/>
            </a:pPr>
            <a:r>
              <a:rPr lang="en-US" dirty="0" smtClean="0"/>
              <a:t>Included TWEAK</a:t>
            </a:r>
          </a:p>
          <a:p>
            <a:pPr eaLnBrk="1" hangingPunct="1">
              <a:buFontTx/>
              <a:buChar char="•"/>
            </a:pPr>
            <a:r>
              <a:rPr lang="en-US" dirty="0" smtClean="0"/>
              <a:t>All women who screened positive for alcohol use were given a brief intervention</a:t>
            </a:r>
          </a:p>
          <a:p>
            <a:pPr eaLnBrk="1" hangingPunct="1">
              <a:buFontTx/>
              <a:buChar char="•"/>
            </a:pPr>
            <a:r>
              <a:rPr lang="en-US" dirty="0" smtClean="0"/>
              <a:t>Not yet validated against other screening measures, but may be useful for busy clinics while women are waiting to see a healthcare provider</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20BF0FF5-47FA-45A5-B4C3-745374701F07}" type="slidenum">
              <a:rPr lang="en-US" smtClean="0"/>
              <a:pPr eaLnBrk="1" hangingPunct="1"/>
              <a:t>25</a:t>
            </a:fld>
            <a:endParaRPr lang="en-US" smtClean="0"/>
          </a:p>
        </p:txBody>
      </p:sp>
      <p:sp>
        <p:nvSpPr>
          <p:cNvPr id="59395" name="Rectangle 2"/>
          <p:cNvSpPr>
            <a:spLocks noGrp="1" noRot="1" noChangeAspect="1" noChangeArrowheads="1" noTextEdit="1"/>
          </p:cNvSpPr>
          <p:nvPr>
            <p:ph type="sldImg"/>
          </p:nvPr>
        </p:nvSpPr>
        <p:spPr>
          <a:xfrm>
            <a:off x="4987925" y="144463"/>
            <a:ext cx="1624013" cy="1219200"/>
          </a:xfrm>
          <a:ln/>
        </p:spPr>
      </p:sp>
      <p:sp>
        <p:nvSpPr>
          <p:cNvPr id="59396" name="Rectangle 3"/>
          <p:cNvSpPr>
            <a:spLocks noGrp="1" noChangeArrowheads="1"/>
          </p:cNvSpPr>
          <p:nvPr>
            <p:ph type="body" idx="1"/>
          </p:nvPr>
        </p:nvSpPr>
        <p:spPr>
          <a:xfrm>
            <a:off x="142875" y="1371299"/>
            <a:ext cx="6429375" cy="777270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CRAFFT</a:t>
            </a:r>
          </a:p>
          <a:p>
            <a:pPr eaLnBrk="1" hangingPunct="1"/>
            <a:r>
              <a:rPr lang="en-US" dirty="0" smtClean="0"/>
              <a:t>The use of screening tools developed for adults is not recommended for screening adolescents and college-age youths. One brief screening device, the CRAFFT, was developed for adolescents. </a:t>
            </a:r>
          </a:p>
          <a:p>
            <a:pPr eaLnBrk="1" hangingPunct="1"/>
            <a:r>
              <a:rPr lang="en-US" dirty="0" smtClean="0"/>
              <a:t>It is simple to score, asks about alcohol and drug use, and has good psychometric properties in a sample of predominately female youths between the ages of 14 and 18.</a:t>
            </a:r>
          </a:p>
          <a:p>
            <a:pPr eaLnBrk="1" hangingPunct="1"/>
            <a:endParaRPr lang="en-US" dirty="0" smtClean="0"/>
          </a:p>
          <a:p>
            <a:pPr eaLnBrk="1" hangingPunct="1"/>
            <a:r>
              <a:rPr lang="en-US" dirty="0" smtClean="0"/>
              <a:t>CRAFFT asks the following six questions: </a:t>
            </a:r>
            <a:endParaRPr lang="en-US" b="1" dirty="0" smtClean="0"/>
          </a:p>
          <a:p>
            <a:pPr eaLnBrk="1" hangingPunct="1">
              <a:buFontTx/>
              <a:buChar char="•"/>
            </a:pPr>
            <a:r>
              <a:rPr lang="en-US" b="1" dirty="0" smtClean="0"/>
              <a:t>C   </a:t>
            </a:r>
            <a:r>
              <a:rPr lang="en-US" dirty="0" smtClean="0"/>
              <a:t>Have you ever ridden in a CAR driven by someone (including yourself) who was high or had been using alcohol or drugs? </a:t>
            </a:r>
            <a:endParaRPr lang="en-US" b="1" dirty="0" smtClean="0"/>
          </a:p>
          <a:p>
            <a:pPr eaLnBrk="1" hangingPunct="1">
              <a:buFontTx/>
              <a:buChar char="•"/>
            </a:pPr>
            <a:r>
              <a:rPr lang="en-US" b="1" dirty="0" smtClean="0"/>
              <a:t>R</a:t>
            </a:r>
            <a:r>
              <a:rPr lang="en-US" dirty="0" smtClean="0"/>
              <a:t>   Do you ever use alcohol or drugs to RELAX, feel better about yourself, or fit in? </a:t>
            </a:r>
            <a:endParaRPr lang="en-US" b="1" dirty="0" smtClean="0"/>
          </a:p>
          <a:p>
            <a:pPr eaLnBrk="1" hangingPunct="1">
              <a:buFontTx/>
              <a:buChar char="•"/>
            </a:pPr>
            <a:r>
              <a:rPr lang="en-US" b="1" dirty="0" smtClean="0"/>
              <a:t>A</a:t>
            </a:r>
            <a:r>
              <a:rPr lang="en-US" dirty="0" smtClean="0"/>
              <a:t>   Do you ever use alcohol or drugs while you are by yourself, ALONE? </a:t>
            </a:r>
            <a:endParaRPr lang="en-US" b="1" dirty="0" smtClean="0"/>
          </a:p>
          <a:p>
            <a:pPr eaLnBrk="1" hangingPunct="1">
              <a:buFontTx/>
              <a:buChar char="•"/>
            </a:pPr>
            <a:r>
              <a:rPr lang="en-US" b="1" dirty="0" smtClean="0"/>
              <a:t>F</a:t>
            </a:r>
            <a:r>
              <a:rPr lang="en-US" dirty="0" smtClean="0"/>
              <a:t>   Do you ever FORGET things you did while using alcohol or drugs? </a:t>
            </a:r>
            <a:endParaRPr lang="en-US" b="1" dirty="0" smtClean="0"/>
          </a:p>
          <a:p>
            <a:pPr eaLnBrk="1" hangingPunct="1">
              <a:buFontTx/>
              <a:buChar char="•"/>
            </a:pPr>
            <a:r>
              <a:rPr lang="en-US" b="1" dirty="0" smtClean="0"/>
              <a:t>F</a:t>
            </a:r>
            <a:r>
              <a:rPr lang="en-US" dirty="0" smtClean="0"/>
              <a:t>   Do your family or FRIENDS ever tell you that you should cut down on your drinking or drug use? </a:t>
            </a:r>
            <a:endParaRPr lang="en-US" b="1" dirty="0" smtClean="0"/>
          </a:p>
          <a:p>
            <a:pPr eaLnBrk="1" hangingPunct="1">
              <a:buFontTx/>
              <a:buChar char="•"/>
            </a:pPr>
            <a:r>
              <a:rPr lang="en-US" b="1" dirty="0" smtClean="0"/>
              <a:t>T</a:t>
            </a:r>
            <a:r>
              <a:rPr lang="en-US" dirty="0" smtClean="0"/>
              <a:t>   Have you ever gotten into TROUBLE while you were using alcohol or drugs?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20BF0FF5-47FA-45A5-B4C3-745374701F07}" type="slidenum">
              <a:rPr lang="en-US" smtClean="0"/>
              <a:pPr eaLnBrk="1" hangingPunct="1"/>
              <a:t>26</a:t>
            </a:fld>
            <a:endParaRPr lang="en-US" smtClean="0"/>
          </a:p>
        </p:txBody>
      </p:sp>
      <p:sp>
        <p:nvSpPr>
          <p:cNvPr id="59395" name="Rectangle 2"/>
          <p:cNvSpPr>
            <a:spLocks noGrp="1" noRot="1" noChangeAspect="1" noChangeArrowheads="1" noTextEdit="1"/>
          </p:cNvSpPr>
          <p:nvPr>
            <p:ph type="sldImg"/>
          </p:nvPr>
        </p:nvSpPr>
        <p:spPr>
          <a:xfrm>
            <a:off x="4987925" y="144463"/>
            <a:ext cx="1624013" cy="1219200"/>
          </a:xfrm>
          <a:ln/>
        </p:spPr>
      </p:sp>
      <p:sp>
        <p:nvSpPr>
          <p:cNvPr id="59396" name="Rectangle 3"/>
          <p:cNvSpPr>
            <a:spLocks noGrp="1" noChangeArrowheads="1"/>
          </p:cNvSpPr>
          <p:nvPr>
            <p:ph type="body" idx="1"/>
          </p:nvPr>
        </p:nvSpPr>
        <p:spPr>
          <a:xfrm>
            <a:off x="142875" y="1371299"/>
            <a:ext cx="6429375" cy="777270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Administration of screening tools</a:t>
            </a:r>
          </a:p>
          <a:p>
            <a:pPr eaLnBrk="1" hangingPunct="1"/>
            <a:r>
              <a:rPr lang="en-US" dirty="0" smtClean="0"/>
              <a:t>The method of delivery of questions about alcohol use has been shown to influence truthful reporting.  Self-administered questionnaires might improve the validity of self-report.</a:t>
            </a:r>
          </a:p>
          <a:p>
            <a:pPr eaLnBrk="1" hangingPunct="1"/>
            <a:endParaRPr lang="en-US" dirty="0" smtClean="0"/>
          </a:p>
          <a:p>
            <a:pPr eaLnBrk="1" hangingPunct="1"/>
            <a:r>
              <a:rPr lang="en-US" dirty="0" smtClean="0"/>
              <a:t>The Audio Computer-Assisted Self-Interviewing (ACASI) technology has been used successfully in prenatal clinics serving disadvantaged, low-literate, minority women. Patients can answer questions by pressing a few keys on the computer. </a:t>
            </a:r>
          </a:p>
          <a:p>
            <a:pPr eaLnBrk="1" hangingPunct="1"/>
            <a:endParaRPr lang="en-US" dirty="0" smtClean="0"/>
          </a:p>
          <a:p>
            <a:pPr eaLnBrk="1" hangingPunct="1"/>
            <a:r>
              <a:rPr lang="en-US" dirty="0" smtClean="0"/>
              <a:t>Advantages include ease of use for respondents with poor literacy or computer skills, as well as increased privacy.</a:t>
            </a:r>
          </a:p>
          <a:p>
            <a:pPr eaLnBrk="1" hangingPunct="1"/>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CACA5A5E-CF6B-4BF8-A0EE-BDB1B058FE13}" type="slidenum">
              <a:rPr lang="en-US" smtClean="0"/>
              <a:pPr eaLnBrk="1" hangingPunct="1"/>
              <a:t>27</a:t>
            </a:fld>
            <a:endParaRPr lang="en-US" smtClean="0"/>
          </a:p>
        </p:txBody>
      </p:sp>
      <p:sp>
        <p:nvSpPr>
          <p:cNvPr id="60419" name="Rectangle 2"/>
          <p:cNvSpPr>
            <a:spLocks noGrp="1" noRot="1" noChangeAspect="1" noChangeArrowheads="1" noTextEdit="1"/>
          </p:cNvSpPr>
          <p:nvPr>
            <p:ph type="sldImg"/>
          </p:nvPr>
        </p:nvSpPr>
        <p:spPr>
          <a:xfrm>
            <a:off x="5059363" y="144463"/>
            <a:ext cx="1624012" cy="1219200"/>
          </a:xfrm>
          <a:ln/>
        </p:spPr>
      </p:sp>
      <p:sp>
        <p:nvSpPr>
          <p:cNvPr id="60420" name="Rectangle 3"/>
          <p:cNvSpPr>
            <a:spLocks noGrp="1" noChangeArrowheads="1"/>
          </p:cNvSpPr>
          <p:nvPr>
            <p:ph type="body" idx="1"/>
          </p:nvPr>
        </p:nvSpPr>
        <p:spPr>
          <a:xfrm>
            <a:off x="142875" y="1371299"/>
            <a:ext cx="6572250" cy="777270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NIAAA,</a:t>
            </a:r>
            <a:r>
              <a:rPr lang="en-US" baseline="0" dirty="0" smtClean="0"/>
              <a:t> Alcohol Alert, No. 66, 2005</a:t>
            </a:r>
          </a:p>
          <a:p>
            <a:pPr eaLnBrk="1" hangingPunct="1"/>
            <a:endParaRPr lang="en-US" baseline="0" dirty="0" smtClean="0"/>
          </a:p>
          <a:p>
            <a:pPr marL="171450" indent="-171450" eaLnBrk="1" hangingPunct="1">
              <a:buFont typeface="Arial" charset="0"/>
              <a:buChar char="•"/>
            </a:pPr>
            <a:r>
              <a:rPr lang="en-US" baseline="0" dirty="0" smtClean="0"/>
              <a:t>Short, one-on-one sessions</a:t>
            </a:r>
          </a:p>
          <a:p>
            <a:pPr marL="171450" indent="-171450" eaLnBrk="1" hangingPunct="1">
              <a:buFont typeface="Arial" charset="0"/>
              <a:buChar char="•"/>
            </a:pPr>
            <a:r>
              <a:rPr lang="en-US" baseline="0" dirty="0" smtClean="0"/>
              <a:t>Suited for those who drink in ways that are harmful or abusive, but who are not necessarily dependent</a:t>
            </a:r>
          </a:p>
          <a:p>
            <a:pPr marL="171450" indent="-171450" eaLnBrk="1" hangingPunct="1">
              <a:buFont typeface="Arial" charset="0"/>
              <a:buChar char="•"/>
            </a:pPr>
            <a:r>
              <a:rPr lang="en-US" baseline="0" dirty="0" smtClean="0"/>
              <a:t>Can be given in a matter of minutes</a:t>
            </a:r>
          </a:p>
          <a:p>
            <a:pPr marL="171450" indent="-171450" eaLnBrk="1" hangingPunct="1">
              <a:buFont typeface="Arial" charset="0"/>
              <a:buChar char="•"/>
            </a:pPr>
            <a:r>
              <a:rPr lang="en-US" baseline="0" dirty="0" smtClean="0"/>
              <a:t>Minimal follow-up</a:t>
            </a:r>
          </a:p>
          <a:p>
            <a:pPr marL="171450" indent="-171450" eaLnBrk="1" hangingPunct="1">
              <a:buFont typeface="Arial" charset="0"/>
              <a:buChar char="•"/>
            </a:pPr>
            <a:r>
              <a:rPr lang="en-US" baseline="0" dirty="0" smtClean="0"/>
              <a:t>Goal is to moderate a person’s alcohol consumption, eliminate or decrease harmful drinking practices</a:t>
            </a:r>
          </a:p>
          <a:p>
            <a:pPr marL="1714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dirty="0" smtClean="0"/>
              <a:t>May benefit from additional education, encouragement</a:t>
            </a:r>
          </a:p>
          <a:p>
            <a:pPr marL="171450" indent="-171450" eaLnBrk="1" hangingPunct="1">
              <a:buFont typeface="Arial" charset="0"/>
              <a:buChar char="•"/>
            </a:pPr>
            <a:endParaRPr lang="en-US" baseline="0" dirty="0" smtClean="0"/>
          </a:p>
          <a:p>
            <a:pPr marL="171450" indent="-171450" eaLnBrk="1" hangingPunct="1">
              <a:buFont typeface="Arial" charset="0"/>
              <a:buChar char="•"/>
            </a:pPr>
            <a:endParaRPr lang="en-US" dirty="0" smtClean="0"/>
          </a:p>
          <a:p>
            <a:pPr eaLnBrk="1" hangingPunct="1"/>
            <a:endParaRPr lang="en-US" dirty="0" smtClean="0"/>
          </a:p>
          <a:p>
            <a:pPr eaLnBrk="1" hangingPunct="1"/>
            <a:r>
              <a:rPr lang="en-US" dirty="0" smtClean="0">
                <a:hlinkClick r:id="rId3"/>
              </a:rPr>
              <a:t>http://pubs.niaaa.nih.gov/publications/aa66/aa66.htm</a:t>
            </a:r>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CACA5A5E-CF6B-4BF8-A0EE-BDB1B058FE13}" type="slidenum">
              <a:rPr lang="en-US" smtClean="0"/>
              <a:pPr eaLnBrk="1" hangingPunct="1"/>
              <a:t>28</a:t>
            </a:fld>
            <a:endParaRPr lang="en-US" smtClean="0"/>
          </a:p>
        </p:txBody>
      </p:sp>
      <p:sp>
        <p:nvSpPr>
          <p:cNvPr id="60419" name="Rectangle 2"/>
          <p:cNvSpPr>
            <a:spLocks noGrp="1" noRot="1" noChangeAspect="1" noChangeArrowheads="1" noTextEdit="1"/>
          </p:cNvSpPr>
          <p:nvPr>
            <p:ph type="sldImg"/>
          </p:nvPr>
        </p:nvSpPr>
        <p:spPr>
          <a:xfrm>
            <a:off x="5059363" y="144463"/>
            <a:ext cx="1624012" cy="1219200"/>
          </a:xfrm>
          <a:ln/>
        </p:spPr>
      </p:sp>
      <p:sp>
        <p:nvSpPr>
          <p:cNvPr id="60420" name="Rectangle 3"/>
          <p:cNvSpPr>
            <a:spLocks noGrp="1" noChangeArrowheads="1"/>
          </p:cNvSpPr>
          <p:nvPr>
            <p:ph type="body" idx="1"/>
          </p:nvPr>
        </p:nvSpPr>
        <p:spPr>
          <a:xfrm>
            <a:off x="142875" y="1371299"/>
            <a:ext cx="6572250" cy="777270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Brief intervention (BI) has been shown to be an effective, low-cost treatment alternative for alcohol problems that uses time-limited, self-help, and preventative strategies to promote reductions in alcohol use in nondependent individuals, and in the case of dependent persons, to facilitate their referral to specialized treatment programs.</a:t>
            </a:r>
          </a:p>
          <a:p>
            <a:pPr eaLnBrk="1" hangingPunct="1"/>
            <a:endParaRPr lang="en-US" dirty="0" smtClean="0"/>
          </a:p>
          <a:p>
            <a:pPr eaLnBrk="1" hangingPunct="1"/>
            <a:r>
              <a:rPr lang="en-US" dirty="0" smtClean="0"/>
              <a:t>BI for alcohol problems has been shown to be more effective than no intervention and often is seen as effective as more extensive intervention. </a:t>
            </a:r>
          </a:p>
          <a:p>
            <a:pPr eaLnBrk="1" hangingPunct="1"/>
            <a:endParaRPr lang="en-US" dirty="0" smtClean="0"/>
          </a:p>
          <a:p>
            <a:pPr eaLnBrk="1" hangingPunct="1"/>
            <a:r>
              <a:rPr lang="en-US" dirty="0" smtClean="0"/>
              <a:t>BI is usually restricted to fewer than four sessions and is typically performed in a treatment setting that is not specific for alcoholism. It is often performed by personnel who are not specialized in the treatment of alcohol use and abuse. It is provided to individuals at varying risk for negative consequences caused by drinking, rather than those considered to be alcohol dependent. </a:t>
            </a:r>
          </a:p>
          <a:p>
            <a:pPr eaLnBrk="1" hangingPunct="1"/>
            <a:endParaRPr lang="en-US" dirty="0" smtClean="0"/>
          </a:p>
          <a:p>
            <a:pPr eaLnBrk="1" hangingPunct="1"/>
            <a:r>
              <a:rPr lang="en-US" dirty="0" smtClean="0"/>
              <a:t>Six elements characterize the key ingredients of standardized brief intervention, summarized by the acronym FRAMES. These include: </a:t>
            </a:r>
            <a:endParaRPr lang="en-US" b="1" dirty="0" smtClean="0"/>
          </a:p>
          <a:p>
            <a:pPr lvl="1" eaLnBrk="1" hangingPunct="1"/>
            <a:r>
              <a:rPr lang="en-US" b="1" dirty="0" smtClean="0"/>
              <a:t>F</a:t>
            </a:r>
            <a:r>
              <a:rPr lang="en-US" dirty="0" smtClean="0"/>
              <a:t>eedback of personal risk. </a:t>
            </a:r>
            <a:endParaRPr lang="en-US" b="1" dirty="0" smtClean="0"/>
          </a:p>
          <a:p>
            <a:pPr lvl="1" eaLnBrk="1" hangingPunct="1"/>
            <a:r>
              <a:rPr lang="en-US" b="1" dirty="0" smtClean="0"/>
              <a:t>R</a:t>
            </a:r>
            <a:r>
              <a:rPr lang="en-US" dirty="0" smtClean="0"/>
              <a:t>esponsibility for personal control.</a:t>
            </a:r>
            <a:endParaRPr lang="en-US" b="1" dirty="0" smtClean="0"/>
          </a:p>
          <a:p>
            <a:pPr lvl="1" eaLnBrk="1" hangingPunct="1"/>
            <a:r>
              <a:rPr lang="en-US" b="1" dirty="0" smtClean="0"/>
              <a:t>A</a:t>
            </a:r>
            <a:r>
              <a:rPr lang="en-US" dirty="0" smtClean="0"/>
              <a:t>dvice to change. </a:t>
            </a:r>
            <a:endParaRPr lang="en-US" b="1" dirty="0" smtClean="0"/>
          </a:p>
          <a:p>
            <a:pPr lvl="1" eaLnBrk="1" hangingPunct="1"/>
            <a:r>
              <a:rPr lang="en-US" b="1" dirty="0" smtClean="0"/>
              <a:t>M</a:t>
            </a:r>
            <a:r>
              <a:rPr lang="en-US" dirty="0" smtClean="0"/>
              <a:t>enu of ways to reduce or stop drinking.</a:t>
            </a:r>
            <a:endParaRPr lang="en-US" b="1" dirty="0" smtClean="0"/>
          </a:p>
          <a:p>
            <a:pPr lvl="1" eaLnBrk="1" hangingPunct="1"/>
            <a:r>
              <a:rPr lang="en-US" b="1" dirty="0" smtClean="0"/>
              <a:t>E</a:t>
            </a:r>
            <a:r>
              <a:rPr lang="en-US" dirty="0" smtClean="0"/>
              <a:t>mpathetic counseling style. </a:t>
            </a:r>
            <a:endParaRPr lang="en-US" b="1" dirty="0" smtClean="0"/>
          </a:p>
          <a:p>
            <a:pPr lvl="1" eaLnBrk="1" hangingPunct="1"/>
            <a:r>
              <a:rPr lang="en-US" b="1" dirty="0" smtClean="0"/>
              <a:t>S</a:t>
            </a:r>
            <a:r>
              <a:rPr lang="en-US" dirty="0" smtClean="0"/>
              <a:t>elf-efficacy or optimism about cutting down or stopping drinking.</a:t>
            </a:r>
          </a:p>
          <a:p>
            <a:pPr eaLnBrk="1" hangingPunct="1"/>
            <a:endParaRPr lang="en-US" dirty="0" smtClean="0"/>
          </a:p>
          <a:p>
            <a:pPr eaLnBrk="1" hangingPunct="1"/>
            <a:r>
              <a:rPr lang="en-US" dirty="0" smtClean="0"/>
              <a:t>The intervention also involves establishing a drinking goal in the form of a signed contract and follow-up of progress with ongoing support. </a:t>
            </a:r>
          </a:p>
          <a:p>
            <a:pPr eaLnBrk="1" hangingPunct="1"/>
            <a:endParaRPr lang="en-US" dirty="0" smtClean="0"/>
          </a:p>
          <a:p>
            <a:pPr eaLnBrk="1" hangingPunct="1"/>
            <a:r>
              <a:rPr lang="en-US" dirty="0" smtClean="0"/>
              <a:t>Studies reveal that supportive, nonjudgmental techniques in which trained personnel counsel women lead to decreased alcohol consumption during pregnancy.</a:t>
            </a:r>
          </a:p>
          <a:p>
            <a:pPr eaLnBrk="1" hangingPunct="1"/>
            <a:endParaRPr lang="en-US" dirty="0" smtClean="0"/>
          </a:p>
          <a:p>
            <a:pPr eaLnBrk="1" hangingPunct="1"/>
            <a:r>
              <a:rPr lang="en-US" dirty="0" smtClean="0"/>
              <a:t>The most effective intervention approaches avoid the use of moral or volitional injunctions and instead focus on reduction of alcohol use without criticism or provocation of guilt.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A985B996-754D-4E91-A059-FF1C68382F78}" type="slidenum">
              <a:rPr lang="en-US" smtClean="0"/>
              <a:pPr eaLnBrk="1" hangingPunct="1"/>
              <a:t>29</a:t>
            </a:fld>
            <a:endParaRPr lang="en-US" smtClean="0"/>
          </a:p>
        </p:txBody>
      </p:sp>
      <p:sp>
        <p:nvSpPr>
          <p:cNvPr id="61443" name="Rectangle 2"/>
          <p:cNvSpPr>
            <a:spLocks noGrp="1" noRot="1" noChangeAspect="1" noChangeArrowheads="1" noTextEdit="1"/>
          </p:cNvSpPr>
          <p:nvPr>
            <p:ph type="sldImg"/>
          </p:nvPr>
        </p:nvSpPr>
        <p:spPr>
          <a:xfrm>
            <a:off x="5132388" y="73025"/>
            <a:ext cx="1620837" cy="1217613"/>
          </a:xfrm>
          <a:ln/>
        </p:spPr>
      </p:sp>
      <p:sp>
        <p:nvSpPr>
          <p:cNvPr id="61444" name="Rectangle 3"/>
          <p:cNvSpPr>
            <a:spLocks noGrp="1" noChangeArrowheads="1"/>
          </p:cNvSpPr>
          <p:nvPr>
            <p:ph type="body" idx="1"/>
          </p:nvPr>
        </p:nvSpPr>
        <p:spPr>
          <a:xfrm>
            <a:off x="142875" y="1371299"/>
            <a:ext cx="6572250" cy="777270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Motivational Interviewing</a:t>
            </a:r>
          </a:p>
          <a:p>
            <a:pPr eaLnBrk="1" hangingPunct="1"/>
            <a:r>
              <a:rPr lang="en-US" dirty="0" smtClean="0"/>
              <a:t>Motivational interviewing (MI), one form of BI, is an empathic, patient-centered counseling approach for increasing readiness for change by resolving ambivalence about behavior change.</a:t>
            </a:r>
          </a:p>
          <a:p>
            <a:pPr eaLnBrk="1" hangingPunct="1"/>
            <a:endParaRPr lang="en-US" dirty="0" smtClean="0"/>
          </a:p>
          <a:p>
            <a:pPr eaLnBrk="1" hangingPunct="1"/>
            <a:r>
              <a:rPr lang="en-US" dirty="0" smtClean="0"/>
              <a:t>The process involves exploring the client’s ambivalence to making behavioral changes in an atmosphere of acceptance, warmth, and positive regard. </a:t>
            </a:r>
          </a:p>
          <a:p>
            <a:pPr eaLnBrk="1" hangingPunct="1"/>
            <a:endParaRPr lang="en-US" dirty="0" smtClean="0"/>
          </a:p>
          <a:p>
            <a:pPr eaLnBrk="1" hangingPunct="1"/>
            <a:r>
              <a:rPr lang="en-US" dirty="0" smtClean="0"/>
              <a:t>Although the session is directive, direct persuasion and coercion are avoided. </a:t>
            </a:r>
          </a:p>
          <a:p>
            <a:pPr eaLnBrk="1" hangingPunct="1"/>
            <a:endParaRPr lang="en-US" dirty="0" smtClean="0"/>
          </a:p>
          <a:p>
            <a:pPr eaLnBrk="1" hangingPunct="1"/>
            <a:r>
              <a:rPr lang="en-US" b="1" dirty="0" smtClean="0"/>
              <a:t>Goal of MI</a:t>
            </a:r>
          </a:p>
          <a:p>
            <a:pPr eaLnBrk="1" hangingPunct="1"/>
            <a:r>
              <a:rPr lang="en-US" dirty="0" smtClean="0"/>
              <a:t>The goal is to enhance the discrepancy between the reasons for changing versus the reasons for staying the same. </a:t>
            </a:r>
          </a:p>
          <a:p>
            <a:pPr eaLnBrk="1" hangingPunct="1"/>
            <a:endParaRPr lang="en-US" dirty="0" smtClean="0"/>
          </a:p>
          <a:p>
            <a:pPr eaLnBrk="1" hangingPunct="1"/>
            <a:r>
              <a:rPr lang="en-US" dirty="0" smtClean="0"/>
              <a:t>More than 24 studies of motivational interviewing have yielded beneficial effects in decreasing problem drinking and other health-related problem behaviors.</a:t>
            </a:r>
          </a:p>
          <a:p>
            <a:pPr eaLnBrk="1" hangingPunct="1"/>
            <a:endParaRPr lang="en-US" dirty="0" smtClean="0"/>
          </a:p>
          <a:p>
            <a:pPr eaLnBrk="1" hangingPunct="1"/>
            <a:r>
              <a:rPr lang="en-US" b="1" dirty="0" smtClean="0"/>
              <a:t>Research example: </a:t>
            </a:r>
          </a:p>
          <a:p>
            <a:pPr eaLnBrk="1" hangingPunct="1"/>
            <a:r>
              <a:rPr lang="en-US" dirty="0" smtClean="0"/>
              <a:t>CHOICES (Changing High-risk alcohol use and Increasing Contraception Effectiveness Study) is an example of a selective intervention using motivational interviewing aimed at preventing alcohol-exposed pregnancies among high-risk women in special community settings. </a:t>
            </a:r>
          </a:p>
          <a:p>
            <a:pPr eaLnBrk="1" hangingPunct="1"/>
            <a:endParaRPr lang="en-US" dirty="0" smtClean="0"/>
          </a:p>
          <a:p>
            <a:pPr eaLnBrk="1" hangingPunct="1"/>
            <a:r>
              <a:rPr lang="en-US" dirty="0" smtClean="0"/>
              <a:t>This project focused on providing women two alternatives: reducing risk drinking levels or instituting effective contraception. </a:t>
            </a:r>
          </a:p>
          <a:p>
            <a:pPr eaLnBrk="1" hangingPunct="1"/>
            <a:endParaRPr lang="en-US" dirty="0" smtClean="0"/>
          </a:p>
          <a:p>
            <a:pPr eaLnBrk="1" hangingPunct="1"/>
            <a:r>
              <a:rPr lang="en-US" dirty="0" smtClean="0"/>
              <a:t>Participants were non-pregnant women who were of childbearing age, fertile, sexually active, and using ineffective or no contraception at study commencement. </a:t>
            </a:r>
          </a:p>
          <a:p>
            <a:pPr eaLnBrk="1" hangingPunct="1"/>
            <a:endParaRPr lang="en-US" dirty="0" smtClean="0"/>
          </a:p>
          <a:p>
            <a:pPr eaLnBrk="1" hangingPunct="1"/>
            <a:r>
              <a:rPr lang="en-US" dirty="0" smtClean="0"/>
              <a:t>The intervention consisted of four sessions using motivational interviewing and one contraceptive counseling session aimed at moving the women to change one or both of the target behaviors.</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62C2F173-79E5-4590-8AFB-3521D42CC9E3}" type="slidenum">
              <a:rPr lang="en-US" smtClean="0"/>
              <a:pPr eaLnBrk="1" hangingPunct="1"/>
              <a:t>30</a:t>
            </a:fld>
            <a:endParaRPr lang="en-US" smtClean="0"/>
          </a:p>
        </p:txBody>
      </p:sp>
      <p:sp>
        <p:nvSpPr>
          <p:cNvPr id="62467" name="Rectangle 2"/>
          <p:cNvSpPr>
            <a:spLocks noGrp="1" noRot="1" noChangeAspect="1" noChangeArrowheads="1" noTextEdit="1"/>
          </p:cNvSpPr>
          <p:nvPr>
            <p:ph type="sldImg"/>
          </p:nvPr>
        </p:nvSpPr>
        <p:spPr>
          <a:xfrm>
            <a:off x="5059363" y="144463"/>
            <a:ext cx="1624012" cy="1219200"/>
          </a:xfrm>
          <a:ln/>
        </p:spPr>
      </p:sp>
      <p:sp>
        <p:nvSpPr>
          <p:cNvPr id="62468" name="Rectangle 3"/>
          <p:cNvSpPr>
            <a:spLocks noGrp="1" noChangeArrowheads="1"/>
          </p:cNvSpPr>
          <p:nvPr>
            <p:ph type="body" idx="1"/>
          </p:nvPr>
        </p:nvSpPr>
        <p:spPr>
          <a:xfrm>
            <a:off x="142875" y="1371299"/>
            <a:ext cx="6572250" cy="777270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smtClean="0"/>
              <a:t>Manualized brief interventions</a:t>
            </a:r>
          </a:p>
          <a:p>
            <a:pPr eaLnBrk="1" hangingPunct="1"/>
            <a:r>
              <a:rPr lang="en-US" smtClean="0"/>
              <a:t>The usefulness of MI in a busy clinic or medical practice might be limited because it requires considerable training and clinical skill. </a:t>
            </a:r>
          </a:p>
          <a:p>
            <a:pPr eaLnBrk="1" hangingPunct="1">
              <a:buFontTx/>
              <a:buChar char="•"/>
            </a:pPr>
            <a:endParaRPr lang="en-US" smtClean="0"/>
          </a:p>
          <a:p>
            <a:pPr eaLnBrk="1" hangingPunct="1"/>
            <a:r>
              <a:rPr lang="en-US" smtClean="0"/>
              <a:t>Standardized, manualized BI techniques to reduce alcohol consumption have been developed. </a:t>
            </a:r>
          </a:p>
          <a:p>
            <a:pPr eaLnBrk="1" hangingPunct="1"/>
            <a:endParaRPr lang="en-US" smtClean="0"/>
          </a:p>
          <a:p>
            <a:pPr eaLnBrk="1" hangingPunct="1"/>
            <a:r>
              <a:rPr lang="en-US" smtClean="0"/>
              <a:t>Results of several studies provide evidence of the efficacy of standardized brief intervention strategies with pregnant women for promoting reductions in alcohol consumption.</a:t>
            </a:r>
          </a:p>
          <a:p>
            <a:pPr eaLnBrk="1" hangingPunct="1"/>
            <a:endParaRPr lang="en-US" smtClean="0"/>
          </a:p>
          <a:p>
            <a:pPr eaLnBrk="1" hangingPunct="1"/>
            <a:r>
              <a:rPr lang="en-US" b="1" smtClean="0"/>
              <a:t>Computerized brief intervention</a:t>
            </a:r>
          </a:p>
          <a:p>
            <a:pPr eaLnBrk="1" hangingPunct="1"/>
            <a:r>
              <a:rPr lang="en-US" smtClean="0"/>
              <a:t>A potential tool for administering an intervention is “video doctor technology” in which health questions are asked using an interactive computer program. </a:t>
            </a:r>
          </a:p>
          <a:p>
            <a:pPr eaLnBrk="1" hangingPunct="1">
              <a:buFontTx/>
              <a:buChar char="•"/>
            </a:pPr>
            <a:endParaRPr lang="en-US" smtClean="0"/>
          </a:p>
          <a:p>
            <a:pPr eaLnBrk="1" hangingPunct="1"/>
            <a:r>
              <a:rPr lang="en-US" smtClean="0"/>
              <a:t>Pilot results of this approach indicate that individuals respond positively to a computerized presentation, and it is easily used even by those with little computer experience.</a:t>
            </a:r>
          </a:p>
          <a:p>
            <a:pPr eaLnBrk="1" hangingPunct="1"/>
            <a:endParaRPr lang="en-US" smtClean="0"/>
          </a:p>
          <a:p>
            <a:pPr eaLnBrk="1" hangingPunct="1"/>
            <a:r>
              <a:rPr lang="en-US" smtClean="0"/>
              <a:t>However, this approach has yet to be tested on pregnant women.</a:t>
            </a:r>
          </a:p>
          <a:p>
            <a:pPr eaLnBrk="1" hangingPunct="1"/>
            <a:endParaRPr lang="en-US" smtClean="0"/>
          </a:p>
          <a:p>
            <a:pPr eaLnBrk="1" hangingPunct="1"/>
            <a:endParaRPr lang="en-US" smtClean="0"/>
          </a:p>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A179F63D-3DF6-480C-9FE6-13DB2EC8080C}" type="slidenum">
              <a:rPr lang="en-US" smtClean="0"/>
              <a:pPr eaLnBrk="1" hangingPunct="1"/>
              <a:t>3</a:t>
            </a:fld>
            <a:endParaRPr lang="en-US" smtClean="0"/>
          </a:p>
        </p:txBody>
      </p:sp>
      <p:sp>
        <p:nvSpPr>
          <p:cNvPr id="37891" name="Rectangle 2"/>
          <p:cNvSpPr>
            <a:spLocks noGrp="1" noRot="1" noChangeAspect="1" noChangeArrowheads="1" noTextEdit="1"/>
          </p:cNvSpPr>
          <p:nvPr>
            <p:ph type="sldImg"/>
          </p:nvPr>
        </p:nvSpPr>
        <p:spPr>
          <a:xfrm>
            <a:off x="5348288" y="144463"/>
            <a:ext cx="1319212" cy="990600"/>
          </a:xfrm>
          <a:ln/>
        </p:spPr>
      </p:sp>
      <p:sp>
        <p:nvSpPr>
          <p:cNvPr id="37892" name="Rectangle 3"/>
          <p:cNvSpPr>
            <a:spLocks noGrp="1" noChangeArrowheads="1"/>
          </p:cNvSpPr>
          <p:nvPr>
            <p:ph type="body" idx="1"/>
          </p:nvPr>
        </p:nvSpPr>
        <p:spPr>
          <a:xfrm>
            <a:off x="142875" y="1306286"/>
            <a:ext cx="6572250" cy="815370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Let’s start with a quick discussion about what a standard drink is.  </a:t>
            </a:r>
          </a:p>
          <a:p>
            <a:pPr eaLnBrk="1" hangingPunct="1"/>
            <a:endParaRPr lang="en-US" dirty="0" smtClean="0"/>
          </a:p>
          <a:p>
            <a:pPr eaLnBrk="1" hangingPunct="1"/>
            <a:r>
              <a:rPr lang="en-US" dirty="0" smtClean="0"/>
              <a:t>To evaluate a rough equivalency of alcoholic beverages, it is important to consider the concentration of alcohol used in the beverage as well as the volume. </a:t>
            </a:r>
          </a:p>
          <a:p>
            <a:pPr eaLnBrk="1" hangingPunct="1"/>
            <a:r>
              <a:rPr lang="en-US" dirty="0" smtClean="0"/>
              <a:t>For example, NIAAA </a:t>
            </a:r>
            <a:r>
              <a:rPr lang="en-US" b="1" dirty="0" smtClean="0"/>
              <a:t>(National Institute on Alcohol Abuse and Alcoholism)</a:t>
            </a:r>
            <a:r>
              <a:rPr lang="en-US" dirty="0" smtClean="0"/>
              <a:t> guidelines (2005) use the following beverage types and volumes as rough equivalencies for standard drinks:</a:t>
            </a:r>
            <a:br>
              <a:rPr lang="en-US" dirty="0" smtClean="0"/>
            </a:br>
            <a:r>
              <a:rPr lang="en-US" dirty="0" smtClean="0"/>
              <a:t>One 12-ounce (355 ml) can or bottle of beer</a:t>
            </a:r>
          </a:p>
          <a:p>
            <a:pPr eaLnBrk="1" hangingPunct="1"/>
            <a:r>
              <a:rPr lang="en-US" dirty="0" smtClean="0"/>
              <a:t>One 5-ounce glass of wine</a:t>
            </a:r>
          </a:p>
          <a:p>
            <a:pPr eaLnBrk="1" hangingPunct="1"/>
            <a:r>
              <a:rPr lang="en-US" dirty="0" smtClean="0"/>
              <a:t>One 12-ounce wine cooler</a:t>
            </a:r>
          </a:p>
          <a:p>
            <a:pPr eaLnBrk="1" hangingPunct="1"/>
            <a:r>
              <a:rPr lang="en-US" dirty="0" smtClean="0"/>
              <a:t>One 4-ounce glass of sherry, liqueur or aperitif</a:t>
            </a:r>
          </a:p>
          <a:p>
            <a:pPr eaLnBrk="1" hangingPunct="1"/>
            <a:r>
              <a:rPr lang="en-US" dirty="0" smtClean="0"/>
              <a:t>One 1.5 ounce ‘shot’ of liquor (distilled alcohol)</a:t>
            </a:r>
          </a:p>
          <a:p>
            <a:pPr eaLnBrk="1" hangingPunct="1"/>
            <a:r>
              <a:rPr lang="en-US" dirty="0" smtClean="0"/>
              <a:t>The quantity of alcohol in each of the drinks on this slide is approximately equal.</a:t>
            </a:r>
          </a:p>
          <a:p>
            <a:pPr eaLnBrk="1" hangingPunct="1"/>
            <a:r>
              <a:rPr lang="en-US" dirty="0" smtClean="0"/>
              <a:t>This is easily determined by estimating the percent alcohol used in the drink (e.g., beer = 3%–5% by volume). </a:t>
            </a:r>
          </a:p>
          <a:p>
            <a:pPr eaLnBrk="1" hangingPunct="1"/>
            <a:r>
              <a:rPr lang="en-US" dirty="0" smtClean="0"/>
              <a:t>Simple calculations indicate that one can of beer contains approximately 11 ml of alcohol (355 ml x 0.03), and within the 11 ml there is approximately 8.7 g of alcohol (11 ml x 0.789 g/ml). </a:t>
            </a:r>
          </a:p>
          <a:p>
            <a:pPr eaLnBrk="1" hangingPunct="1"/>
            <a:r>
              <a:rPr lang="en-US" dirty="0" smtClean="0"/>
              <a:t>Each of the drinks on this slide contains 8–10 grams of alcohol (roughly). </a:t>
            </a:r>
          </a:p>
          <a:p>
            <a:pPr eaLnBrk="1" hangingPunct="1"/>
            <a:r>
              <a:rPr lang="en-US" dirty="0" smtClean="0"/>
              <a:t>The exception is the “shot” of spirits.</a:t>
            </a:r>
          </a:p>
          <a:p>
            <a:pPr eaLnBrk="1" hangingPunct="1"/>
            <a:r>
              <a:rPr lang="en-US" dirty="0" smtClean="0"/>
              <a:t>While 1–1.5 ounces is commonly used in a “mixed drink,” the percent alcohol contained within the shot is variable with some spirits being 30% alcohol, and other spirits being 80% or more. </a:t>
            </a:r>
          </a:p>
          <a:p>
            <a:pPr eaLnBrk="1" hangingPunct="1"/>
            <a:r>
              <a:rPr lang="en-US" dirty="0" smtClean="0"/>
              <a:t>Although the high end of 10 grams of alcohol in one mixed drink would be a reasonable estimate, one must be aware that it could be greater depending on the spirits used in the drink.</a:t>
            </a:r>
          </a:p>
          <a:p>
            <a:pPr eaLnBrk="1" hangingPunct="1"/>
            <a:endParaRPr lang="en-US" dirty="0" smtClean="0"/>
          </a:p>
          <a:p>
            <a:pPr eaLnBrk="1" hangingPunct="1"/>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92390E4A-A1BB-4E0B-A117-EEBA23FBBF47}" type="slidenum">
              <a:rPr lang="en-US" smtClean="0"/>
              <a:pPr eaLnBrk="1" hangingPunct="1"/>
              <a:t>31</a:t>
            </a:fld>
            <a:endParaRPr lang="en-US" smtClean="0"/>
          </a:p>
        </p:txBody>
      </p:sp>
      <p:sp>
        <p:nvSpPr>
          <p:cNvPr id="63491" name="Rectangle 2"/>
          <p:cNvSpPr>
            <a:spLocks noGrp="1" noRot="1" noChangeAspect="1" noChangeArrowheads="1" noTextEdit="1"/>
          </p:cNvSpPr>
          <p:nvPr>
            <p:ph type="sldImg"/>
          </p:nvPr>
        </p:nvSpPr>
        <p:spPr>
          <a:xfrm>
            <a:off x="5059363" y="144463"/>
            <a:ext cx="1624012" cy="1219200"/>
          </a:xfrm>
          <a:ln/>
        </p:spPr>
      </p:sp>
      <p:sp>
        <p:nvSpPr>
          <p:cNvPr id="63492" name="Rectangle 3"/>
          <p:cNvSpPr>
            <a:spLocks noGrp="1" noChangeArrowheads="1"/>
          </p:cNvSpPr>
          <p:nvPr>
            <p:ph type="body" idx="1"/>
          </p:nvPr>
        </p:nvSpPr>
        <p:spPr>
          <a:xfrm>
            <a:off x="142875" y="1371299"/>
            <a:ext cx="6572250" cy="777270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Improving clinicians’ use of brief intervention</a:t>
            </a:r>
          </a:p>
          <a:p>
            <a:pPr eaLnBrk="1" hangingPunct="1"/>
            <a:r>
              <a:rPr lang="en-US" dirty="0" smtClean="0"/>
              <a:t>Research devoted to finding ways to encourage wider use of brief interventions by clinicians indicates that current routine educational approaches might not be effective</a:t>
            </a:r>
          </a:p>
          <a:p>
            <a:pPr eaLnBrk="1" hangingPunct="1"/>
            <a:endParaRPr lang="en-US" dirty="0" smtClean="0"/>
          </a:p>
          <a:p>
            <a:pPr eaLnBrk="1" hangingPunct="1"/>
            <a:r>
              <a:rPr lang="en-US" dirty="0" smtClean="0"/>
              <a:t>Strategies found to be effective included (a) conducting educational programs at the intervention site; (b) using specific step-by-step, evidence-based clinical protocols; (c) using skills-based role playing; (d) holding peer group discussions; and (e) using a credible expert trainer or educator. </a:t>
            </a:r>
          </a:p>
          <a:p>
            <a:pPr eaLnBrk="1" hangingPunct="1"/>
            <a:endParaRPr lang="en-US" dirty="0" smtClean="0"/>
          </a:p>
          <a:p>
            <a:pPr eaLnBrk="1" hangingPunct="1"/>
            <a:r>
              <a:rPr lang="en-US" dirty="0" smtClean="0"/>
              <a:t>Brevity, repetition, and reinforcement of recommended practices are also key program elements.</a:t>
            </a:r>
          </a:p>
          <a:p>
            <a:pPr eaLnBrk="1" hangingPunct="1"/>
            <a:endParaRPr lang="en-US" dirty="0" smtClean="0"/>
          </a:p>
          <a:p>
            <a:pPr eaLnBrk="1" hangingPunct="1"/>
            <a:r>
              <a:rPr lang="en-US" b="1" dirty="0" smtClean="0"/>
              <a:t>Conclusions regarding brief intervention</a:t>
            </a:r>
          </a:p>
          <a:p>
            <a:pPr eaLnBrk="1" hangingPunct="1"/>
            <a:r>
              <a:rPr lang="en-US" dirty="0" smtClean="0"/>
              <a:t>Brief interventions administered by physicians and allied health professionals in medical and non-medical settings are effective in bringing about reductions in drinking in the preconception and pregnancy periods.</a:t>
            </a:r>
          </a:p>
          <a:p>
            <a:pPr eaLnBrk="1" hangingPunct="1"/>
            <a:endParaRPr lang="en-US" dirty="0" smtClean="0"/>
          </a:p>
          <a:p>
            <a:pPr eaLnBrk="1" hangingPunct="1"/>
            <a:r>
              <a:rPr lang="en-US" dirty="0" smtClean="0"/>
              <a:t>Women who are pregnant, planning a pregnancy, or at risk for pregnancy, should be advised not to drink, as damage to the fetus can occur before they know they are pregnant, and no safe threshold of alcohol use during pregnancy has been established. </a:t>
            </a:r>
          </a:p>
          <a:p>
            <a:pPr eaLnBrk="1" hangingPunct="1"/>
            <a:endParaRPr lang="en-US" dirty="0" smtClean="0"/>
          </a:p>
          <a:p>
            <a:pPr eaLnBrk="1" hangingPunct="1"/>
            <a:r>
              <a:rPr lang="en-US" dirty="0" smtClean="0"/>
              <a:t>Women who are fertile, sexually active, and not using effective contraception should be advised that they are at risk for an alcohol-exposed pregnancy and should abstain from alcohol use or establish effective contraception. </a:t>
            </a:r>
          </a:p>
          <a:p>
            <a:pPr eaLnBrk="1" hangingPunct="1"/>
            <a:endParaRPr lang="en-US" dirty="0" smtClean="0"/>
          </a:p>
          <a:p>
            <a:pPr eaLnBrk="1" hangingPunct="1"/>
            <a:r>
              <a:rPr lang="en-US" dirty="0" smtClean="0"/>
              <a:t>Women of childbearing age who are using effective contraception should be advised to drink no more than seven standard drinks per week and no more than three standard drinks on any one occasion. </a:t>
            </a:r>
          </a:p>
          <a:p>
            <a:pPr eaLnBrk="1" hangingPunct="1"/>
            <a:endParaRPr 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EA4DBF2A-0A73-4798-A306-3C1A9A5C5596}" type="slidenum">
              <a:rPr lang="en-US" smtClean="0"/>
              <a:pPr eaLnBrk="1" hangingPunct="1"/>
              <a:t>32</a:t>
            </a:fld>
            <a:endParaRPr lang="en-US" smtClean="0"/>
          </a:p>
        </p:txBody>
      </p:sp>
      <p:sp>
        <p:nvSpPr>
          <p:cNvPr id="64515" name="Rectangle 2"/>
          <p:cNvSpPr>
            <a:spLocks noGrp="1" noRot="1" noChangeAspect="1" noChangeArrowheads="1" noTextEdit="1"/>
          </p:cNvSpPr>
          <p:nvPr>
            <p:ph type="sldImg"/>
          </p:nvPr>
        </p:nvSpPr>
        <p:spPr>
          <a:xfrm>
            <a:off x="4916488" y="144463"/>
            <a:ext cx="1624012" cy="1219200"/>
          </a:xfrm>
          <a:ln/>
        </p:spPr>
      </p:sp>
      <p:sp>
        <p:nvSpPr>
          <p:cNvPr id="64516" name="Rectangle 3"/>
          <p:cNvSpPr>
            <a:spLocks noGrp="1" noChangeArrowheads="1"/>
          </p:cNvSpPr>
          <p:nvPr>
            <p:ph type="body" idx="1"/>
          </p:nvPr>
        </p:nvSpPr>
        <p:spPr>
          <a:xfrm>
            <a:off x="142875" y="1378857"/>
            <a:ext cx="6572250" cy="754742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568"/>
              </a:spcBef>
            </a:pPr>
            <a:r>
              <a:rPr lang="en-US" b="1" dirty="0" smtClean="0"/>
              <a:t>Health Interview for Women</a:t>
            </a:r>
          </a:p>
          <a:p>
            <a:pPr>
              <a:spcBef>
                <a:spcPts val="568"/>
              </a:spcBef>
            </a:pPr>
            <a:r>
              <a:rPr lang="en-US" dirty="0" smtClean="0"/>
              <a:t>The Health Interview for Women is an adaptation of an interview developed by Day and Robles that requires the pregnant woman to estimate the extent of her current alcohol use. </a:t>
            </a:r>
          </a:p>
          <a:p>
            <a:pPr>
              <a:spcBef>
                <a:spcPts val="568"/>
              </a:spcBef>
            </a:pPr>
            <a:r>
              <a:rPr lang="en-US" dirty="0" smtClean="0"/>
              <a:t>This interview was used in the UCLA WIC study to decrease drinking levels in low-income, pregnant, minority women. </a:t>
            </a:r>
          </a:p>
          <a:p>
            <a:pPr>
              <a:spcBef>
                <a:spcPts val="568"/>
              </a:spcBef>
            </a:pPr>
            <a:r>
              <a:rPr lang="en-US" dirty="0" smtClean="0"/>
              <a:t>It inquires about the woman’s drinking before she recognized she was pregnant and about current use—now that the woman knows that she is pregnant. </a:t>
            </a:r>
          </a:p>
          <a:p>
            <a:pPr>
              <a:spcBef>
                <a:spcPts val="568"/>
              </a:spcBef>
            </a:pPr>
            <a:r>
              <a:rPr lang="en-US" dirty="0" smtClean="0"/>
              <a:t>The Health Interview yields standard alcohol measures of average number of drinks per drinking occasion, maximum drinks per occasion, and the frequency of both.</a:t>
            </a:r>
          </a:p>
          <a:p>
            <a:pPr>
              <a:spcBef>
                <a:spcPts val="568"/>
              </a:spcBef>
            </a:pPr>
            <a:r>
              <a:rPr lang="en-US" dirty="0" smtClean="0"/>
              <a:t>The brand of alcohol the woman uses and the estimated number of ounces consumed is included. </a:t>
            </a:r>
          </a:p>
          <a:p>
            <a:pPr>
              <a:spcBef>
                <a:spcPts val="568"/>
              </a:spcBef>
            </a:pPr>
            <a:r>
              <a:rPr lang="en-US" dirty="0" smtClean="0"/>
              <a:t>Questions about smoking, caffeine intake, and prescription and illegal drug use, are also included on the interview.</a:t>
            </a:r>
          </a:p>
          <a:p>
            <a:pPr>
              <a:spcBef>
                <a:spcPts val="568"/>
              </a:spcBef>
            </a:pPr>
            <a:endParaRPr lang="en-US" dirty="0" smtClean="0"/>
          </a:p>
          <a:p>
            <a:pPr>
              <a:spcBef>
                <a:spcPts val="568"/>
              </a:spcBef>
            </a:pPr>
            <a:r>
              <a:rPr lang="en-US" b="1" dirty="0" smtClean="0"/>
              <a:t>NIAAA Health Screening Survey</a:t>
            </a:r>
          </a:p>
          <a:p>
            <a:pPr>
              <a:spcBef>
                <a:spcPts val="568"/>
              </a:spcBef>
            </a:pPr>
            <a:r>
              <a:rPr lang="en-US" dirty="0" smtClean="0"/>
              <a:t>The NIAAA health screening survey  is composed of two sets of questionnaires, one for women of childbearing age who are NOT pregnant, and one for women who ARE pregnant.</a:t>
            </a:r>
          </a:p>
          <a:p>
            <a:pPr>
              <a:spcBef>
                <a:spcPts val="568"/>
              </a:spcBef>
            </a:pPr>
            <a:r>
              <a:rPr lang="en-US" dirty="0" smtClean="0"/>
              <a:t>Using a decision tree format, the screener starts with general health-related questions, then asks about drinking in the last 3 months and includes the T and W questions from the TWEAK. </a:t>
            </a:r>
          </a:p>
          <a:p>
            <a:pPr>
              <a:spcBef>
                <a:spcPts val="568"/>
              </a:spcBef>
            </a:pPr>
            <a:r>
              <a:rPr lang="en-US" dirty="0" smtClean="0"/>
              <a:t>If a woman screens positively on any of the alcohol related questions, she is then asked nine questions about negative consequences associated with her drinking. </a:t>
            </a:r>
          </a:p>
          <a:p>
            <a:pPr>
              <a:spcBef>
                <a:spcPts val="568"/>
              </a:spcBef>
            </a:pPr>
            <a:r>
              <a:rPr lang="en-US" dirty="0" smtClean="0"/>
              <a:t>Based on her responses, she is classified as an at-risk drinker, problem drinker, or possibly alcohol-dependent. </a:t>
            </a:r>
          </a:p>
          <a:p>
            <a:pPr>
              <a:spcBef>
                <a:spcPts val="568"/>
              </a:spcBef>
            </a:pPr>
            <a:r>
              <a:rPr lang="en-US" dirty="0" smtClean="0"/>
              <a:t>The questionnaire for pregnant women uses the same questions as those for non-pregnant women, but the respondent is asked about drinking 3 months prior to pregnancy and currently, during pregnancy. </a:t>
            </a:r>
          </a:p>
          <a:p>
            <a:pPr>
              <a:spcBef>
                <a:spcPts val="568"/>
              </a:spcBef>
            </a:pPr>
            <a:r>
              <a:rPr lang="en-US" dirty="0" smtClean="0"/>
              <a:t>The tolerance for classifying risk is lower for pregnant women than for non-pregnant women.</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96AAB53A-0095-4255-BB41-2539FCE4C890}" type="slidenum">
              <a:rPr lang="en-US" smtClean="0"/>
              <a:pPr eaLnBrk="1" hangingPunct="1"/>
              <a:t>33</a:t>
            </a:fld>
            <a:endParaRPr lang="en-US" smtClean="0"/>
          </a:p>
        </p:txBody>
      </p:sp>
      <p:sp>
        <p:nvSpPr>
          <p:cNvPr id="65539" name="Rectangle 2"/>
          <p:cNvSpPr>
            <a:spLocks noGrp="1" noRot="1" noChangeAspect="1" noChangeArrowheads="1" noTextEdit="1"/>
          </p:cNvSpPr>
          <p:nvPr>
            <p:ph type="sldImg"/>
          </p:nvPr>
        </p:nvSpPr>
        <p:spPr>
          <a:xfrm>
            <a:off x="4378325" y="144463"/>
            <a:ext cx="2128838" cy="1597025"/>
          </a:xfrm>
          <a:ln/>
        </p:spPr>
      </p:sp>
      <p:sp>
        <p:nvSpPr>
          <p:cNvPr id="65540" name="Rectangle 3"/>
          <p:cNvSpPr>
            <a:spLocks noGrp="1" noChangeArrowheads="1"/>
          </p:cNvSpPr>
          <p:nvPr>
            <p:ph type="body" idx="1"/>
          </p:nvPr>
        </p:nvSpPr>
        <p:spPr>
          <a:xfrm>
            <a:off x="142875" y="1886857"/>
            <a:ext cx="6572250" cy="725714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dirty="0" smtClean="0"/>
              <a:t>This slide presents categories of alcohol use in women. This is what are trying to determine during our screening, and these categorizations help guide our interventions and referrals. </a:t>
            </a:r>
          </a:p>
          <a:p>
            <a:pPr eaLnBrk="1" hangingPunct="1">
              <a:spcBef>
                <a:spcPct val="0"/>
              </a:spcBef>
            </a:pPr>
            <a:endParaRPr lang="en-US" dirty="0" smtClean="0"/>
          </a:p>
          <a:p>
            <a:pPr eaLnBrk="1" hangingPunct="1">
              <a:spcBef>
                <a:spcPct val="0"/>
              </a:spcBef>
            </a:pPr>
            <a:r>
              <a:rPr lang="en-US" b="1" dirty="0" smtClean="0"/>
              <a:t>Abstainers</a:t>
            </a:r>
          </a:p>
          <a:p>
            <a:pPr eaLnBrk="1" hangingPunct="1">
              <a:spcBef>
                <a:spcPct val="0"/>
              </a:spcBef>
            </a:pPr>
            <a:r>
              <a:rPr lang="en-US" dirty="0" smtClean="0"/>
              <a:t>Do consume no alcohol at all or less than 1 standard drink per month.</a:t>
            </a:r>
          </a:p>
          <a:p>
            <a:pPr eaLnBrk="1" hangingPunct="1">
              <a:spcBef>
                <a:spcPct val="0"/>
              </a:spcBef>
            </a:pPr>
            <a:endParaRPr lang="en-US" dirty="0" smtClean="0"/>
          </a:p>
          <a:p>
            <a:pPr eaLnBrk="1" hangingPunct="1">
              <a:spcBef>
                <a:spcPct val="0"/>
              </a:spcBef>
            </a:pPr>
            <a:r>
              <a:rPr lang="en-US" b="1" dirty="0" smtClean="0"/>
              <a:t>Low-risk drinkers</a:t>
            </a:r>
          </a:p>
          <a:p>
            <a:pPr eaLnBrk="1" hangingPunct="1">
              <a:spcBef>
                <a:spcPct val="0"/>
              </a:spcBef>
            </a:pPr>
            <a:r>
              <a:rPr lang="en-US" dirty="0" smtClean="0"/>
              <a:t>Consume 1–2 standard drinks per day, three or fewer times per week.</a:t>
            </a:r>
          </a:p>
          <a:p>
            <a:pPr eaLnBrk="1" hangingPunct="1">
              <a:spcBef>
                <a:spcPct val="0"/>
              </a:spcBef>
            </a:pPr>
            <a:endParaRPr lang="en-US" dirty="0" smtClean="0"/>
          </a:p>
          <a:p>
            <a:pPr eaLnBrk="1" hangingPunct="1">
              <a:spcBef>
                <a:spcPct val="0"/>
              </a:spcBef>
            </a:pPr>
            <a:r>
              <a:rPr lang="en-US" dirty="0" smtClean="0"/>
              <a:t>Their use of alcohol does not affect their health and it does not result in negative consequences.</a:t>
            </a:r>
          </a:p>
          <a:p>
            <a:pPr eaLnBrk="1" hangingPunct="1">
              <a:spcBef>
                <a:spcPct val="0"/>
              </a:spcBef>
            </a:pPr>
            <a:endParaRPr lang="en-US" dirty="0" smtClean="0"/>
          </a:p>
          <a:p>
            <a:pPr eaLnBrk="1" hangingPunct="1">
              <a:spcBef>
                <a:spcPct val="0"/>
              </a:spcBef>
            </a:pPr>
            <a:r>
              <a:rPr lang="en-US" dirty="0" smtClean="0"/>
              <a:t>They do not use alcohol before driving, when pregnant, when breastfeeding, or with certain medications.</a:t>
            </a:r>
          </a:p>
          <a:p>
            <a:pPr eaLnBrk="1" hangingPunct="1">
              <a:spcBef>
                <a:spcPct val="0"/>
              </a:spcBef>
            </a:pPr>
            <a:endParaRPr lang="en-US" dirty="0" smtClean="0"/>
          </a:p>
          <a:p>
            <a:pPr eaLnBrk="1" hangingPunct="1">
              <a:spcBef>
                <a:spcPct val="0"/>
              </a:spcBef>
            </a:pPr>
            <a:r>
              <a:rPr lang="en-US" b="1" dirty="0" smtClean="0"/>
              <a:t>At-risk drinkers</a:t>
            </a:r>
          </a:p>
          <a:p>
            <a:pPr eaLnBrk="1" hangingPunct="1">
              <a:spcBef>
                <a:spcPct val="0"/>
              </a:spcBef>
            </a:pPr>
            <a:r>
              <a:rPr lang="en-US" dirty="0" smtClean="0"/>
              <a:t>Consume 7–21 standard drink per week; consume more than 3–4 standard drinks per occasion, or drink in high-risk situations.</a:t>
            </a:r>
          </a:p>
          <a:p>
            <a:pPr eaLnBrk="1" hangingPunct="1">
              <a:spcBef>
                <a:spcPct val="0"/>
              </a:spcBef>
            </a:pPr>
            <a:endParaRPr lang="en-US" dirty="0" smtClean="0"/>
          </a:p>
          <a:p>
            <a:pPr eaLnBrk="1" hangingPunct="1">
              <a:spcBef>
                <a:spcPct val="0"/>
              </a:spcBef>
            </a:pPr>
            <a:r>
              <a:rPr lang="en-US" b="1" dirty="0" smtClean="0"/>
              <a:t>Problem drinkers</a:t>
            </a:r>
          </a:p>
          <a:p>
            <a:pPr eaLnBrk="1" hangingPunct="1">
              <a:spcBef>
                <a:spcPct val="0"/>
              </a:spcBef>
            </a:pPr>
            <a:r>
              <a:rPr lang="en-US" dirty="0" smtClean="0"/>
              <a:t>Consume more than 21 standard drinks per week and might experience negative consequences from such drinking (behavioral, family, medical, mental health, employment, social, legal, etc.).</a:t>
            </a:r>
          </a:p>
          <a:p>
            <a:pPr eaLnBrk="1" hangingPunct="1">
              <a:spcBef>
                <a:spcPct val="0"/>
              </a:spcBef>
            </a:pPr>
            <a:endParaRPr lang="en-US" b="1" dirty="0" smtClean="0"/>
          </a:p>
          <a:p>
            <a:pPr eaLnBrk="1" hangingPunct="1">
              <a:spcBef>
                <a:spcPct val="0"/>
              </a:spcBef>
            </a:pPr>
            <a:r>
              <a:rPr lang="en-US" b="1" dirty="0" smtClean="0"/>
              <a:t>Alcohol-dependent drinkers</a:t>
            </a:r>
          </a:p>
          <a:p>
            <a:pPr eaLnBrk="1" hangingPunct="1">
              <a:spcBef>
                <a:spcPct val="0"/>
              </a:spcBef>
            </a:pPr>
            <a:r>
              <a:rPr lang="en-US" dirty="0" smtClean="0"/>
              <a:t>Cannot stop drinking once they start.</a:t>
            </a:r>
          </a:p>
          <a:p>
            <a:pPr eaLnBrk="1" hangingPunct="1">
              <a:spcBef>
                <a:spcPct val="0"/>
              </a:spcBef>
            </a:pPr>
            <a:endParaRPr lang="en-US" dirty="0" smtClean="0"/>
          </a:p>
          <a:p>
            <a:pPr eaLnBrk="1" hangingPunct="1">
              <a:spcBef>
                <a:spcPct val="0"/>
              </a:spcBef>
            </a:pPr>
            <a:r>
              <a:rPr lang="en-US" dirty="0" smtClean="0"/>
              <a:t>They experience repeated negative consequences from such drinking (behavioral, family, medical, mental health, employment, social, legal, etc.). </a:t>
            </a:r>
          </a:p>
          <a:p>
            <a:pPr eaLnBrk="1" hangingPunct="1">
              <a:spcBef>
                <a:spcPct val="0"/>
              </a:spcBef>
            </a:pPr>
            <a:endParaRPr lang="en-US" dirty="0" smtClean="0"/>
          </a:p>
          <a:p>
            <a:pPr eaLnBrk="1" hangingPunct="1">
              <a:spcBef>
                <a:spcPct val="0"/>
              </a:spcBef>
            </a:pPr>
            <a:r>
              <a:rPr lang="en-US" dirty="0" smtClean="0"/>
              <a:t>Heavy drinking leads to a physical need for alcohol.</a:t>
            </a:r>
          </a:p>
          <a:p>
            <a:pPr eaLnBrk="1" hangingPunct="1">
              <a:spcBef>
                <a:spcPct val="0"/>
              </a:spcBef>
            </a:pPr>
            <a:endParaRPr lang="en-US" sz="14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FE50B332-BDEF-49CC-838E-EEAA3D6BD7B1}" type="slidenum">
              <a:rPr lang="en-US" smtClean="0"/>
              <a:pPr eaLnBrk="1" hangingPunct="1"/>
              <a:t>34</a:t>
            </a:fld>
            <a:endParaRPr lang="en-US" smtClean="0"/>
          </a:p>
        </p:txBody>
      </p:sp>
      <p:sp>
        <p:nvSpPr>
          <p:cNvPr id="66563" name="Rectangle 2"/>
          <p:cNvSpPr>
            <a:spLocks noGrp="1" noRot="1" noChangeAspect="1" noChangeArrowheads="1" noTextEdit="1"/>
          </p:cNvSpPr>
          <p:nvPr>
            <p:ph type="sldImg"/>
          </p:nvPr>
        </p:nvSpPr>
        <p:spPr>
          <a:xfrm>
            <a:off x="4987925" y="144463"/>
            <a:ext cx="1624013" cy="1219200"/>
          </a:xfrm>
          <a:ln/>
        </p:spPr>
      </p:sp>
      <p:sp>
        <p:nvSpPr>
          <p:cNvPr id="66564" name="Rectangle 3"/>
          <p:cNvSpPr>
            <a:spLocks noGrp="1" noChangeArrowheads="1"/>
          </p:cNvSpPr>
          <p:nvPr>
            <p:ph type="body" idx="1"/>
          </p:nvPr>
        </p:nvSpPr>
        <p:spPr>
          <a:xfrm>
            <a:off x="142875" y="1233714"/>
            <a:ext cx="6572250" cy="791028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Women who are not pregnant</a:t>
            </a:r>
          </a:p>
          <a:p>
            <a:pPr eaLnBrk="1" hangingPunct="1"/>
            <a:r>
              <a:rPr lang="en-US" dirty="0" smtClean="0"/>
              <a:t>Patient is an at-risk drinker. </a:t>
            </a:r>
          </a:p>
          <a:p>
            <a:pPr lvl="1" eaLnBrk="1" hangingPunct="1">
              <a:buFontTx/>
              <a:buChar char="•"/>
            </a:pPr>
            <a:r>
              <a:rPr lang="en-US" dirty="0" smtClean="0"/>
              <a:t>One positive response on the Health Screening Survey and negative responses to the nine assessment questions having to do with consequences of drinking (behavioral, family, medical, mental health, employment, social, legal)</a:t>
            </a:r>
          </a:p>
          <a:p>
            <a:pPr eaLnBrk="1" hangingPunct="1"/>
            <a:endParaRPr lang="en-US" dirty="0" smtClean="0"/>
          </a:p>
          <a:p>
            <a:pPr eaLnBrk="1" hangingPunct="1"/>
            <a:r>
              <a:rPr lang="en-US" dirty="0" smtClean="0"/>
              <a:t>Patient is a problem drinker. </a:t>
            </a:r>
          </a:p>
          <a:p>
            <a:pPr lvl="1" eaLnBrk="1" hangingPunct="1">
              <a:buFontTx/>
              <a:buChar char="•"/>
            </a:pPr>
            <a:r>
              <a:rPr lang="en-US" dirty="0" smtClean="0"/>
              <a:t>Positive responses on the Health Screening Survey and one or two positive responses on the assessment questions.</a:t>
            </a:r>
          </a:p>
          <a:p>
            <a:pPr eaLnBrk="1" hangingPunct="1"/>
            <a:endParaRPr lang="en-US" dirty="0" smtClean="0"/>
          </a:p>
          <a:p>
            <a:pPr eaLnBrk="1" hangingPunct="1"/>
            <a:r>
              <a:rPr lang="en-US" dirty="0" smtClean="0"/>
              <a:t>Patient might be alcohol-dependent. </a:t>
            </a:r>
          </a:p>
          <a:p>
            <a:pPr lvl="1" eaLnBrk="1" hangingPunct="1">
              <a:buFontTx/>
              <a:buChar char="•"/>
            </a:pPr>
            <a:r>
              <a:rPr lang="en-US" dirty="0" smtClean="0"/>
              <a:t>Positive responses on the Health Screening Survey and three or more positive responses on the assessment questions.</a:t>
            </a:r>
          </a:p>
          <a:p>
            <a:pPr eaLnBrk="1" hangingPunct="1"/>
            <a:r>
              <a:rPr lang="en-US" dirty="0" smtClean="0"/>
              <a:t>	</a:t>
            </a:r>
          </a:p>
          <a:p>
            <a:pPr eaLnBrk="1" hangingPunct="1"/>
            <a:r>
              <a:rPr lang="en-US" dirty="0" smtClean="0"/>
              <a:t>Women who are </a:t>
            </a:r>
            <a:r>
              <a:rPr lang="en-US" b="1" dirty="0" smtClean="0"/>
              <a:t>at-risk or problem drinkers</a:t>
            </a:r>
            <a:r>
              <a:rPr lang="en-US" dirty="0" smtClean="0"/>
              <a:t> should receive brief intervention. </a:t>
            </a:r>
          </a:p>
          <a:p>
            <a:pPr lvl="1" eaLnBrk="1" hangingPunct="1">
              <a:buFontTx/>
              <a:buChar char="•"/>
            </a:pPr>
            <a:r>
              <a:rPr lang="en-US" dirty="0" smtClean="0"/>
              <a:t>Women who might be alcohol-dependent should receive brief intervention and be referred to specialized treatment.</a:t>
            </a:r>
          </a:p>
          <a:p>
            <a:pPr eaLnBrk="1" hangingPunct="1"/>
            <a:endParaRPr lang="en-US" dirty="0" smtClean="0"/>
          </a:p>
          <a:p>
            <a:pPr eaLnBrk="1" hangingPunct="1"/>
            <a:r>
              <a:rPr lang="en-US" b="1" dirty="0" smtClean="0"/>
              <a:t>Women who are pregnant</a:t>
            </a:r>
          </a:p>
          <a:p>
            <a:pPr eaLnBrk="1" hangingPunct="1"/>
            <a:r>
              <a:rPr lang="en-US" dirty="0" smtClean="0"/>
              <a:t>Patient is an at-risk drinker. </a:t>
            </a:r>
          </a:p>
          <a:p>
            <a:pPr lvl="1" eaLnBrk="1" hangingPunct="1">
              <a:buFontTx/>
              <a:buChar char="•"/>
            </a:pPr>
            <a:r>
              <a:rPr lang="en-US" dirty="0" smtClean="0"/>
              <a:t>One positive response on the Health Screening Survey and negative responses to the nine assessment questions having to do with consequences of drinking (behavioral, family, medical, mental health, employment, social, legal).</a:t>
            </a:r>
          </a:p>
          <a:p>
            <a:pPr eaLnBrk="1" hangingPunct="1"/>
            <a:r>
              <a:rPr lang="en-US" dirty="0" smtClean="0"/>
              <a:t>Patient is a problem drinker.</a:t>
            </a:r>
          </a:p>
          <a:p>
            <a:pPr lvl="1" eaLnBrk="1" hangingPunct="1">
              <a:buFontTx/>
              <a:buChar char="•"/>
            </a:pPr>
            <a:r>
              <a:rPr lang="en-US" dirty="0" smtClean="0"/>
              <a:t>Positive responses on the Health Screening Survey and one or two positive responses on the assessment questions.</a:t>
            </a:r>
          </a:p>
          <a:p>
            <a:pPr eaLnBrk="1" hangingPunct="1">
              <a:buFontTx/>
              <a:buChar char="•"/>
            </a:pPr>
            <a:r>
              <a:rPr lang="en-US" dirty="0" smtClean="0"/>
              <a:t>Patient might be alcohol-dependent.</a:t>
            </a:r>
          </a:p>
          <a:p>
            <a:pPr lvl="1" eaLnBrk="1" hangingPunct="1">
              <a:buFontTx/>
              <a:buChar char="•"/>
            </a:pPr>
            <a:r>
              <a:rPr lang="en-US" dirty="0" smtClean="0"/>
              <a:t>Positive responses on the Health Screening Survey and three or more positive responses on the assessment questions.</a:t>
            </a:r>
          </a:p>
          <a:p>
            <a:pPr lvl="1" eaLnBrk="1" hangingPunct="1">
              <a:buFontTx/>
              <a:buChar char="•"/>
            </a:pPr>
            <a:endParaRPr lang="en-US" dirty="0" smtClean="0"/>
          </a:p>
          <a:p>
            <a:pPr eaLnBrk="1" hangingPunct="1"/>
            <a:r>
              <a:rPr lang="en-US" dirty="0" smtClean="0"/>
              <a:t>Pregnant women who are </a:t>
            </a:r>
            <a:r>
              <a:rPr lang="en-US" b="1" dirty="0" smtClean="0"/>
              <a:t>at-risk or problem drinkers should receive brief intervention</a:t>
            </a:r>
            <a:r>
              <a:rPr lang="en-US" dirty="0" smtClean="0"/>
              <a:t>. Those who might be </a:t>
            </a:r>
            <a:r>
              <a:rPr lang="en-US" b="1" dirty="0" smtClean="0"/>
              <a:t>alcohol-dependent should receive brief intervention and be referred to specialized treatment.</a:t>
            </a:r>
          </a:p>
          <a:p>
            <a:pPr eaLnBrk="1" hangingPunct="1"/>
            <a:endParaRPr lang="en-US" b="1"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080DDECA-8EA3-4655-A284-01F6EFE9BAA4}" type="slidenum">
              <a:rPr lang="en-US" smtClean="0"/>
              <a:pPr eaLnBrk="1" hangingPunct="1"/>
              <a:t>35</a:t>
            </a:fld>
            <a:endParaRPr lang="en-US" smtClean="0"/>
          </a:p>
        </p:txBody>
      </p:sp>
      <p:sp>
        <p:nvSpPr>
          <p:cNvPr id="67587" name="Rectangle 2"/>
          <p:cNvSpPr>
            <a:spLocks noGrp="1" noRot="1" noChangeAspect="1" noChangeArrowheads="1" noTextEdit="1"/>
          </p:cNvSpPr>
          <p:nvPr>
            <p:ph type="sldImg"/>
          </p:nvPr>
        </p:nvSpPr>
        <p:spPr>
          <a:xfrm>
            <a:off x="5059363" y="144463"/>
            <a:ext cx="1624012" cy="1219200"/>
          </a:xfrm>
          <a:ln/>
        </p:spPr>
      </p:sp>
      <p:sp>
        <p:nvSpPr>
          <p:cNvPr id="67588" name="Rectangle 3"/>
          <p:cNvSpPr>
            <a:spLocks noGrp="1" noChangeArrowheads="1"/>
          </p:cNvSpPr>
          <p:nvPr>
            <p:ph type="body" idx="1"/>
          </p:nvPr>
        </p:nvSpPr>
        <p:spPr>
          <a:xfrm>
            <a:off x="0" y="990299"/>
            <a:ext cx="6858000" cy="815370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Review material covered…</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36</a:t>
            </a:fld>
            <a:endParaRPr lang="en-US"/>
          </a:p>
        </p:txBody>
      </p:sp>
    </p:spTree>
    <p:extLst>
      <p:ext uri="{BB962C8B-B14F-4D97-AF65-F5344CB8AC3E}">
        <p14:creationId xmlns:p14="http://schemas.microsoft.com/office/powerpoint/2010/main" val="3471474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4D98EDF8-7F59-4094-9785-8C3FE9CCB070}" type="slidenum">
              <a:rPr lang="en-US" smtClean="0"/>
              <a:pPr eaLnBrk="1" hangingPunct="1"/>
              <a:t>4</a:t>
            </a:fld>
            <a:endParaRPr lang="en-US" smtClean="0"/>
          </a:p>
        </p:txBody>
      </p:sp>
      <p:sp>
        <p:nvSpPr>
          <p:cNvPr id="38915" name="Rectangle 2"/>
          <p:cNvSpPr>
            <a:spLocks noGrp="1" noRot="1" noChangeAspect="1" noChangeArrowheads="1" noTextEdit="1"/>
          </p:cNvSpPr>
          <p:nvPr>
            <p:ph type="sldImg"/>
          </p:nvPr>
        </p:nvSpPr>
        <p:spPr>
          <a:xfrm>
            <a:off x="4989513" y="144463"/>
            <a:ext cx="1524000" cy="1143000"/>
          </a:xfrm>
          <a:ln/>
        </p:spPr>
      </p:sp>
      <p:sp>
        <p:nvSpPr>
          <p:cNvPr id="38916" name="Rectangle 3"/>
          <p:cNvSpPr>
            <a:spLocks noGrp="1" noChangeArrowheads="1"/>
          </p:cNvSpPr>
          <p:nvPr>
            <p:ph type="body" idx="1"/>
          </p:nvPr>
        </p:nvSpPr>
        <p:spPr>
          <a:xfrm>
            <a:off x="151805" y="1524000"/>
            <a:ext cx="6563320" cy="7620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Guidelines for Alcohol Use by Women</a:t>
            </a:r>
          </a:p>
          <a:p>
            <a:pPr eaLnBrk="1" hangingPunct="1"/>
            <a:r>
              <a:rPr lang="en-US" dirty="0" smtClean="0"/>
              <a:t>According to the NIAAA and the dietary guidelines from the U.S. Department of Health and Human Services, sensible alcohol limits for women include:</a:t>
            </a:r>
          </a:p>
          <a:p>
            <a:pPr eaLnBrk="1" hangingPunct="1">
              <a:buFontTx/>
              <a:buChar char="•"/>
            </a:pPr>
            <a:endParaRPr lang="en-US" dirty="0" smtClean="0"/>
          </a:p>
          <a:p>
            <a:pPr eaLnBrk="1" hangingPunct="1">
              <a:buFontTx/>
              <a:buChar char="•"/>
            </a:pPr>
            <a:r>
              <a:rPr lang="en-US" dirty="0" smtClean="0"/>
              <a:t>Not drinking more than one standard drink per day.</a:t>
            </a:r>
          </a:p>
          <a:p>
            <a:pPr eaLnBrk="1" hangingPunct="1">
              <a:buFontTx/>
              <a:buChar char="•"/>
            </a:pPr>
            <a:endParaRPr lang="en-US" dirty="0" smtClean="0"/>
          </a:p>
          <a:p>
            <a:pPr eaLnBrk="1" hangingPunct="1">
              <a:buFontTx/>
              <a:buChar char="•"/>
            </a:pPr>
            <a:r>
              <a:rPr lang="en-US" dirty="0" smtClean="0"/>
              <a:t>Not drinking more than three standard drinks per drinking occasion.</a:t>
            </a:r>
          </a:p>
          <a:p>
            <a:pPr eaLnBrk="1" hangingPunct="1">
              <a:buFontTx/>
              <a:buChar char="•"/>
            </a:pPr>
            <a:endParaRPr lang="en-US" dirty="0" smtClean="0"/>
          </a:p>
          <a:p>
            <a:pPr eaLnBrk="1" hangingPunct="1">
              <a:buFontTx/>
              <a:buChar char="•"/>
            </a:pPr>
            <a:r>
              <a:rPr lang="en-US" dirty="0" smtClean="0"/>
              <a:t>Not drinking alcohol at all if you are pregnant, breastfeeding, or planning to become pregnant soon.</a:t>
            </a:r>
          </a:p>
          <a:p>
            <a:pPr eaLnBrk="1" hangingPunct="1">
              <a:buFontTx/>
              <a:buChar char="•"/>
            </a:pPr>
            <a:endParaRPr lang="en-US" dirty="0" smtClean="0"/>
          </a:p>
          <a:p>
            <a:pPr eaLnBrk="1" hangingPunct="1">
              <a:buFontTx/>
              <a:buChar char="•"/>
            </a:pPr>
            <a:r>
              <a:rPr lang="en-US" dirty="0" smtClean="0"/>
              <a:t>Not drinking alcohol if you are sexually active and not using contraception.</a:t>
            </a:r>
          </a:p>
          <a:p>
            <a:pPr eaLnBrk="1" hangingPunct="1">
              <a:buFontTx/>
              <a:buChar char="•"/>
            </a:pPr>
            <a:endParaRPr lang="en-US" dirty="0" smtClean="0"/>
          </a:p>
          <a:p>
            <a:pPr eaLnBrk="1" hangingPunct="1">
              <a:buFontTx/>
              <a:buChar char="•"/>
            </a:pPr>
            <a:r>
              <a:rPr lang="en-US" dirty="0" smtClean="0"/>
              <a:t>Not drinking alcohol if you are driving, are taking certain medications, have a history of alcohol or drug dependence, or have certain medical conditions.</a:t>
            </a:r>
          </a:p>
          <a:p>
            <a:pPr lvl="1" eaLnBrk="1" hangingPunct="1">
              <a:buFontTx/>
              <a:buChar char="•"/>
            </a:pPr>
            <a:endParaRPr lang="en-US" dirty="0" smtClean="0"/>
          </a:p>
          <a:p>
            <a:pPr eaLnBrk="1" hangingPunct="1"/>
            <a:r>
              <a:rPr lang="en-US" b="1" dirty="0" smtClean="0"/>
              <a:t>Presenters Note:</a:t>
            </a:r>
          </a:p>
          <a:p>
            <a:pPr eaLnBrk="1" hangingPunct="1"/>
            <a:r>
              <a:rPr lang="en-US" i="1" dirty="0" smtClean="0"/>
              <a:t>This is a good place for the standard drink demonstration.</a:t>
            </a:r>
          </a:p>
          <a:p>
            <a:pPr eaLnBrk="1" hangingPunct="1"/>
            <a:r>
              <a:rPr lang="en-US" i="1" dirty="0" smtClean="0"/>
              <a:t>Option One: Using a measuring cup, pour a dark colored juice or other non-alcoholic liquid into a standard wine glass or beer mug.</a:t>
            </a:r>
          </a:p>
          <a:p>
            <a:pPr eaLnBrk="1" hangingPunct="1"/>
            <a:r>
              <a:rPr lang="en-US" i="1" dirty="0" smtClean="0"/>
              <a:t>Option Two: Prior to the presentation, take a wine glass or other common alcoholic beverage container and pour different standard drink amounts into it. With a permanent marker, drawer a line at 1.5 </a:t>
            </a:r>
            <a:r>
              <a:rPr lang="en-US" i="1" dirty="0" err="1" smtClean="0"/>
              <a:t>oz</a:t>
            </a:r>
            <a:r>
              <a:rPr lang="en-US" i="1" dirty="0" smtClean="0"/>
              <a:t>, 4 </a:t>
            </a:r>
            <a:r>
              <a:rPr lang="en-US" i="1" dirty="0" err="1" smtClean="0"/>
              <a:t>oz</a:t>
            </a:r>
            <a:r>
              <a:rPr lang="en-US" i="1" dirty="0" smtClean="0"/>
              <a:t>, 5 </a:t>
            </a:r>
            <a:r>
              <a:rPr lang="en-US" i="1" dirty="0" err="1" smtClean="0"/>
              <a:t>oz</a:t>
            </a:r>
            <a:r>
              <a:rPr lang="en-US" i="1" dirty="0" smtClean="0"/>
              <a:t>, and 12 </a:t>
            </a:r>
            <a:r>
              <a:rPr lang="en-US" i="1" dirty="0" err="1" smtClean="0"/>
              <a:t>oz</a:t>
            </a:r>
            <a:r>
              <a:rPr lang="en-US" i="1" dirty="0" smtClean="0"/>
              <a:t> points.</a:t>
            </a:r>
          </a:p>
        </p:txBody>
      </p:sp>
      <p:sp>
        <p:nvSpPr>
          <p:cNvPr id="38917" name="Rectangle 4"/>
          <p:cNvSpPr>
            <a:spLocks noChangeArrowheads="1"/>
          </p:cNvSpPr>
          <p:nvPr/>
        </p:nvSpPr>
        <p:spPr bwMode="auto">
          <a:xfrm>
            <a:off x="151805" y="8153703"/>
            <a:ext cx="6477000" cy="621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11" rIns="91420" bIns="45711">
            <a:spAutoFit/>
          </a:bodyPr>
          <a:lstStyle/>
          <a:p>
            <a:pPr marL="454990" lvl="1" defTabSz="914485"/>
            <a:endParaRPr lang="en-US" sz="1100"/>
          </a:p>
          <a:p>
            <a:pPr defTabSz="914485"/>
            <a:r>
              <a:rPr lang="en-US" sz="1100"/>
              <a:t>These notes are from the FASD Competency-Based Curriculum Development Guide. For more information see Competency 1-pg. 2 and 3.</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8E06534E-0788-48A4-B2F4-48A2F86F0DCF}" type="slidenum">
              <a:rPr lang="en-US" smtClean="0"/>
              <a:pPr eaLnBrk="1" hangingPunct="1"/>
              <a:t>5</a:t>
            </a:fld>
            <a:endParaRPr lang="en-US" smtClean="0"/>
          </a:p>
        </p:txBody>
      </p:sp>
      <p:sp>
        <p:nvSpPr>
          <p:cNvPr id="39939" name="Rectangle 2"/>
          <p:cNvSpPr>
            <a:spLocks noGrp="1" noRot="1" noChangeAspect="1" noChangeArrowheads="1" noTextEdit="1"/>
          </p:cNvSpPr>
          <p:nvPr>
            <p:ph type="sldImg"/>
          </p:nvPr>
        </p:nvSpPr>
        <p:spPr>
          <a:xfrm>
            <a:off x="4694238" y="217488"/>
            <a:ext cx="1792287" cy="1346200"/>
          </a:xfrm>
          <a:ln/>
        </p:spPr>
      </p:sp>
      <p:sp>
        <p:nvSpPr>
          <p:cNvPr id="39940" name="Rectangle 3"/>
          <p:cNvSpPr>
            <a:spLocks noGrp="1" noChangeArrowheads="1"/>
          </p:cNvSpPr>
          <p:nvPr>
            <p:ph type="body" idx="1"/>
          </p:nvPr>
        </p:nvSpPr>
        <p:spPr>
          <a:xfrm>
            <a:off x="214313" y="1814286"/>
            <a:ext cx="6286500" cy="664331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Since I’ve mentioned binge drinking several times now, I think it’s a good to make clear what is defined as a binge drinking episode. </a:t>
            </a:r>
          </a:p>
          <a:p>
            <a:pPr eaLnBrk="1" hangingPunct="1"/>
            <a:endParaRPr lang="en-US" dirty="0" smtClean="0"/>
          </a:p>
          <a:p>
            <a:pPr eaLnBrk="1" hangingPunct="1"/>
            <a:r>
              <a:rPr lang="en-US" dirty="0" smtClean="0"/>
              <a:t>Here we’re talking about standard drinks – a 12 </a:t>
            </a:r>
            <a:r>
              <a:rPr lang="en-US" dirty="0" err="1" smtClean="0"/>
              <a:t>oz</a:t>
            </a:r>
            <a:r>
              <a:rPr lang="en-US" dirty="0" smtClean="0"/>
              <a:t> bottle or can of beer, a 5 </a:t>
            </a:r>
            <a:r>
              <a:rPr lang="en-US" dirty="0" err="1" smtClean="0"/>
              <a:t>oz</a:t>
            </a:r>
            <a:r>
              <a:rPr lang="en-US" dirty="0" smtClean="0"/>
              <a:t> glass of wine, a 4 </a:t>
            </a:r>
            <a:r>
              <a:rPr lang="en-US" dirty="0" err="1" smtClean="0"/>
              <a:t>oz</a:t>
            </a:r>
            <a:r>
              <a:rPr lang="en-US" dirty="0" smtClean="0"/>
              <a:t> glass of fortified wine, or 1.5 </a:t>
            </a:r>
            <a:r>
              <a:rPr lang="en-US" dirty="0" err="1" smtClean="0"/>
              <a:t>oz</a:t>
            </a:r>
            <a:r>
              <a:rPr lang="en-US" dirty="0" smtClean="0"/>
              <a:t> or shot of hard liquor or spirits. This means that a 3 </a:t>
            </a:r>
            <a:r>
              <a:rPr lang="en-US" dirty="0" err="1" smtClean="0"/>
              <a:t>oz</a:t>
            </a:r>
            <a:r>
              <a:rPr lang="en-US" dirty="0" smtClean="0"/>
              <a:t> shot of vodka, rum, or tequila would be two standard drinks.</a:t>
            </a:r>
          </a:p>
          <a:p>
            <a:pPr eaLnBrk="1" hangingPunct="1"/>
            <a:endParaRPr lang="en-US" dirty="0" smtClean="0"/>
          </a:p>
          <a:p>
            <a:pPr eaLnBrk="1" hangingPunct="1"/>
            <a:r>
              <a:rPr lang="en-US" dirty="0" smtClean="0"/>
              <a:t>For women, this means 4 or more drinks per occasion, or 4 or more 12 </a:t>
            </a:r>
            <a:r>
              <a:rPr lang="en-US" dirty="0" err="1" smtClean="0"/>
              <a:t>oz</a:t>
            </a:r>
            <a:r>
              <a:rPr lang="en-US" dirty="0" smtClean="0"/>
              <a:t> bottles of beer, 4 or more 5 </a:t>
            </a:r>
            <a:r>
              <a:rPr lang="en-US" dirty="0" err="1" smtClean="0"/>
              <a:t>oz</a:t>
            </a:r>
            <a:r>
              <a:rPr lang="en-US" dirty="0" smtClean="0"/>
              <a:t> glasses of wine, etc.</a:t>
            </a:r>
          </a:p>
          <a:p>
            <a:pPr eaLnBrk="1" hangingPunct="1"/>
            <a:endParaRPr lang="en-US" dirty="0" smtClean="0"/>
          </a:p>
          <a:p>
            <a:pPr eaLnBrk="1" hangingPunct="1"/>
            <a:r>
              <a:rPr lang="en-US" dirty="0" smtClean="0"/>
              <a:t>For men, this means 5 or more drinks per occasion. </a:t>
            </a:r>
          </a:p>
          <a:p>
            <a:pPr eaLnBrk="1" hangingPunct="1"/>
            <a:endParaRPr lang="en-US" dirty="0" smtClean="0"/>
          </a:p>
          <a:p>
            <a:pPr eaLnBrk="1" hangingPunct="1"/>
            <a:r>
              <a:rPr lang="en-US" dirty="0" smtClean="0"/>
              <a:t>Keep these definitions in mind as we move through this workshop.</a:t>
            </a:r>
          </a:p>
          <a:p>
            <a:pPr eaLnBrk="1" hangingPunct="1"/>
            <a:endParaRPr lang="en-US" dirty="0" smtClean="0"/>
          </a:p>
          <a:p>
            <a:pPr eaLnBrk="1" hangingPunct="1"/>
            <a:r>
              <a:rPr lang="en-US" b="1" dirty="0" smtClean="0"/>
              <a:t>Additional data</a:t>
            </a:r>
            <a:r>
              <a:rPr lang="en-US" b="1" baseline="0" dirty="0" smtClean="0"/>
              <a:t> on Binge Drinking</a:t>
            </a:r>
            <a:r>
              <a:rPr lang="en-US" baseline="0" dirty="0" smtClean="0"/>
              <a:t>:</a:t>
            </a:r>
          </a:p>
          <a:p>
            <a:pPr eaLnBrk="1" hangingPunct="1"/>
            <a:endParaRPr lang="en-US" dirty="0" smtClean="0"/>
          </a:p>
          <a:p>
            <a:pPr marL="171450" indent="-171450" eaLnBrk="1" hangingPunct="1">
              <a:buFont typeface="Arial" panose="020B0604020202020204" pitchFamily="34" charset="0"/>
              <a:buChar char="•"/>
            </a:pPr>
            <a:r>
              <a:rPr lang="en-US" dirty="0" smtClean="0"/>
              <a:t>Binge drinking</a:t>
            </a:r>
            <a:r>
              <a:rPr lang="en-US" baseline="0" dirty="0" smtClean="0"/>
              <a:t> accounts for approximately half of all alcohol-related deaths (~40,000 between 2001-2005) and approximately 167.6 billion dollars in economic costs. </a:t>
            </a:r>
          </a:p>
          <a:p>
            <a:pPr marL="171450" indent="-171450" eaLnBrk="1" hangingPunct="1">
              <a:buFont typeface="Arial" panose="020B0604020202020204" pitchFamily="34" charset="0"/>
              <a:buChar char="•"/>
            </a:pPr>
            <a:endParaRPr lang="en-US" dirty="0" smtClean="0"/>
          </a:p>
          <a:p>
            <a:pPr marL="171450" indent="-171450" eaLnBrk="1" hangingPunct="1">
              <a:buFont typeface="Arial" panose="020B0604020202020204" pitchFamily="34" charset="0"/>
              <a:buChar char="•"/>
            </a:pPr>
            <a:r>
              <a:rPr lang="en-US" dirty="0" smtClean="0"/>
              <a:t>(2011) Behavioral Risk Factor Surveillance</a:t>
            </a:r>
            <a:r>
              <a:rPr lang="en-US" baseline="0" dirty="0" smtClean="0"/>
              <a:t> System (BRFSS) reported that on average, 18.4% of adults in the US and DC engage in binge drinking, the average number of binge drinking episodes is 4.1 times (in the past 30 days drinking) with approximately 7.7 drinks per episode. </a:t>
            </a:r>
          </a:p>
          <a:p>
            <a:pPr marL="171450" indent="-171450" eaLnBrk="1" hangingPunct="1">
              <a:buFont typeface="Arial" panose="020B0604020202020204" pitchFamily="34" charset="0"/>
              <a:buChar char="•"/>
            </a:pPr>
            <a:endParaRPr lang="en-US" baseline="0" dirty="0" smtClean="0"/>
          </a:p>
          <a:p>
            <a:pPr marL="171450" indent="-171450" eaLnBrk="1" hangingPunct="1">
              <a:buFont typeface="Arial" panose="020B0604020202020204" pitchFamily="34" charset="0"/>
              <a:buChar char="•"/>
            </a:pPr>
            <a:r>
              <a:rPr lang="en-US" baseline="0" dirty="0" smtClean="0"/>
              <a:t>Alaska has a prevalence of 17.9-20.4% adults engaging in binge drinking episodes in past 30 days and intensity of 7.1-7.8 drinks per episode. </a:t>
            </a:r>
          </a:p>
          <a:p>
            <a:pPr marL="171450" indent="-171450" eaLnBrk="1" hangingPunct="1">
              <a:buFont typeface="Arial" panose="020B0604020202020204" pitchFamily="34" charset="0"/>
              <a:buChar char="•"/>
            </a:pPr>
            <a:endParaRPr lang="en-US" baseline="0" dirty="0" smtClean="0"/>
          </a:p>
          <a:p>
            <a:pPr marL="171450" indent="-171450" eaLnBrk="1" hangingPunct="1">
              <a:buFont typeface="Arial" panose="020B0604020202020204" pitchFamily="34" charset="0"/>
              <a:buChar char="•"/>
            </a:pPr>
            <a:r>
              <a:rPr lang="en-US" baseline="0" dirty="0" smtClean="0"/>
              <a:t>Prevalence and intensity (amount drank) was highest in age groups 18-24 and 25-34; however individuals aged more than 65 years binge drank the most frequently. Non-</a:t>
            </a:r>
            <a:r>
              <a:rPr lang="en-US" baseline="0" dirty="0" err="1" smtClean="0"/>
              <a:t>hispanic</a:t>
            </a:r>
            <a:r>
              <a:rPr lang="en-US" baseline="0" dirty="0" smtClean="0"/>
              <a:t> whites had the highest prevalence (21.1%) and AI/AN had the highest intensity (8.4 drinks). </a:t>
            </a:r>
            <a:r>
              <a:rPr lang="en-US" baseline="0" dirty="0" err="1" smtClean="0"/>
              <a:t>Indivduals</a:t>
            </a:r>
            <a:r>
              <a:rPr lang="en-US" baseline="0" dirty="0" smtClean="0"/>
              <a:t> with a household income higher than $75,000 had the highest prevalence (22.2%), while those with incomes under $25,000 had the highest frequency (4.3) and intensity (7.1 drinks).</a:t>
            </a:r>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80000"/>
              </a:lnSpc>
            </a:pPr>
            <a:r>
              <a:rPr lang="en-US" b="1" dirty="0" smtClean="0"/>
              <a:t>Why Screen for Alcohol Use?</a:t>
            </a:r>
          </a:p>
          <a:p>
            <a:pPr eaLnBrk="1" hangingPunct="1">
              <a:lnSpc>
                <a:spcPct val="80000"/>
              </a:lnSpc>
            </a:pPr>
            <a:r>
              <a:rPr lang="en-US" dirty="0" smtClean="0"/>
              <a:t>Alcohol use by women during pregnancy has been associated with negative reproductive, infant, and child health outcomes.</a:t>
            </a:r>
          </a:p>
          <a:p>
            <a:pPr lvl="1" eaLnBrk="1" hangingPunct="1">
              <a:lnSpc>
                <a:spcPct val="80000"/>
              </a:lnSpc>
              <a:buFontTx/>
              <a:buChar char="•"/>
            </a:pPr>
            <a:endParaRPr lang="en-US" dirty="0" smtClean="0"/>
          </a:p>
          <a:p>
            <a:pPr eaLnBrk="1" hangingPunct="1">
              <a:lnSpc>
                <a:spcPct val="80000"/>
              </a:lnSpc>
            </a:pPr>
            <a:r>
              <a:rPr lang="en-US" dirty="0" smtClean="0"/>
              <a:t>Although the most widely recognized consequence of prenatal alcohol exposure is fetal alcohol syndrome (FAS), which occurs in an estimated 2 in 1,000 live births in the United States, the literature clearly indicates that FAS is not the only consequence of exposure.</a:t>
            </a:r>
          </a:p>
          <a:p>
            <a:pPr lvl="1" eaLnBrk="1" hangingPunct="1">
              <a:lnSpc>
                <a:spcPct val="80000"/>
              </a:lnSpc>
              <a:buFontTx/>
              <a:buChar char="•"/>
            </a:pPr>
            <a:endParaRPr lang="en-US" dirty="0" smtClean="0"/>
          </a:p>
          <a:p>
            <a:pPr eaLnBrk="1" hangingPunct="1">
              <a:lnSpc>
                <a:spcPct val="80000"/>
              </a:lnSpc>
            </a:pPr>
            <a:r>
              <a:rPr lang="en-US" dirty="0" smtClean="0"/>
              <a:t>Instead, it is suggested that the effects of exposure fall on a continuum now referred to as fetal alcohol spectrum disorders (FASDs), which are estimated to occur in 9 or 10 per 1,000 live births. FASDs can manifest in individuals in many different ways, most commonly as cognitive impairments and behavioral challenges. These effects are lifelong. For many individuals who experience an FASD there is no outward sign of their disability and many are misunderstood or misdiagnosed, often leading to a number of secondary disabilities.</a:t>
            </a:r>
          </a:p>
          <a:p>
            <a:pPr lvl="1" eaLnBrk="1" hangingPunct="1">
              <a:lnSpc>
                <a:spcPct val="80000"/>
              </a:lnSpc>
              <a:buFontTx/>
              <a:buChar char="•"/>
            </a:pPr>
            <a:endParaRPr lang="en-US" dirty="0" smtClean="0"/>
          </a:p>
          <a:p>
            <a:pPr eaLnBrk="1" hangingPunct="1">
              <a:lnSpc>
                <a:spcPct val="80000"/>
              </a:lnSpc>
            </a:pPr>
            <a:r>
              <a:rPr lang="en-US" dirty="0" smtClean="0"/>
              <a:t>Even low levels of alcohol consumption during pregnancy have been associated with negative developmental consequences. It is for this reason that the Surgeon General recommends that no alcohol be consumed if a woman is pregnant. However, as we will see, many women consume alcohol before they know they are pregnant. Early pregnancy is a critical time in the development of the fetus; exposure to alcohol at this point can have a negative outcome for the individual. </a:t>
            </a:r>
          </a:p>
          <a:p>
            <a:pPr lvl="1" eaLnBrk="1" hangingPunct="1">
              <a:lnSpc>
                <a:spcPct val="80000"/>
              </a:lnSpc>
              <a:buFontTx/>
              <a:buChar char="•"/>
            </a:pPr>
            <a:endParaRPr lang="en-US" dirty="0" smtClean="0"/>
          </a:p>
          <a:p>
            <a:pPr eaLnBrk="1" hangingPunct="1">
              <a:lnSpc>
                <a:spcPct val="80000"/>
              </a:lnSpc>
            </a:pPr>
            <a:r>
              <a:rPr lang="en-US" dirty="0" smtClean="0"/>
              <a:t>To prevent FASDs, it is important for health professionals to screen and counsel ALL women on their alcohol use. </a:t>
            </a: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6</a:t>
            </a:fld>
            <a:endParaRPr lang="en-US"/>
          </a:p>
        </p:txBody>
      </p:sp>
    </p:spTree>
    <p:extLst>
      <p:ext uri="{BB962C8B-B14F-4D97-AF65-F5344CB8AC3E}">
        <p14:creationId xmlns:p14="http://schemas.microsoft.com/office/powerpoint/2010/main" val="1199176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8E57973C-AFBD-425F-8578-4037D4D98AA9}" type="slidenum">
              <a:rPr lang="en-US" smtClean="0"/>
              <a:pPr eaLnBrk="1" hangingPunct="1"/>
              <a:t>7</a:t>
            </a:fld>
            <a:endParaRPr lang="en-US" smtClean="0"/>
          </a:p>
        </p:txBody>
      </p:sp>
      <p:sp>
        <p:nvSpPr>
          <p:cNvPr id="41987" name="Rectangle 2"/>
          <p:cNvSpPr>
            <a:spLocks noGrp="1" noRot="1" noChangeAspect="1" noChangeArrowheads="1" noTextEdit="1"/>
          </p:cNvSpPr>
          <p:nvPr>
            <p:ph type="sldImg"/>
          </p:nvPr>
        </p:nvSpPr>
        <p:spPr>
          <a:xfrm>
            <a:off x="5203825" y="144463"/>
            <a:ext cx="1524000" cy="1143000"/>
          </a:xfrm>
          <a:ln/>
        </p:spPr>
      </p:sp>
      <p:sp>
        <p:nvSpPr>
          <p:cNvPr id="41988" name="Rectangle 3"/>
          <p:cNvSpPr>
            <a:spLocks noGrp="1" noChangeArrowheads="1"/>
          </p:cNvSpPr>
          <p:nvPr>
            <p:ph type="body" idx="1"/>
          </p:nvPr>
        </p:nvSpPr>
        <p:spPr>
          <a:xfrm>
            <a:off x="0" y="1596571"/>
            <a:ext cx="6858000" cy="754742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Populations Needing Screening– All women should be screened for alcohol use. </a:t>
            </a:r>
            <a:endParaRPr lang="en-US" dirty="0"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CB35FD0E-BC83-499C-A50B-0B1D5E9A8383}" type="slidenum">
              <a:rPr lang="en-US" smtClean="0"/>
              <a:pPr eaLnBrk="1" hangingPunct="1"/>
              <a:t>8</a:t>
            </a:fld>
            <a:endParaRPr lang="en-US" smtClean="0"/>
          </a:p>
        </p:txBody>
      </p:sp>
      <p:sp>
        <p:nvSpPr>
          <p:cNvPr id="43011" name="Rectangle 2"/>
          <p:cNvSpPr>
            <a:spLocks noGrp="1" noRot="1" noChangeAspect="1" noChangeArrowheads="1" noTextEdit="1"/>
          </p:cNvSpPr>
          <p:nvPr>
            <p:ph type="sldImg"/>
          </p:nvPr>
        </p:nvSpPr>
        <p:spPr>
          <a:xfrm>
            <a:off x="4884738" y="217488"/>
            <a:ext cx="1697037" cy="1273175"/>
          </a:xfrm>
          <a:ln/>
        </p:spPr>
      </p:sp>
      <p:sp>
        <p:nvSpPr>
          <p:cNvPr id="43012" name="Rectangle 3"/>
          <p:cNvSpPr>
            <a:spLocks noGrp="1" noChangeArrowheads="1"/>
          </p:cNvSpPr>
          <p:nvPr>
            <p:ph type="body" idx="1"/>
          </p:nvPr>
        </p:nvSpPr>
        <p:spPr>
          <a:xfrm>
            <a:off x="428625" y="1596572"/>
            <a:ext cx="6215063" cy="686102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591"/>
              </a:spcBef>
            </a:pPr>
            <a:r>
              <a:rPr lang="en-US" dirty="0" smtClean="0"/>
              <a:t>Alcohol use among women of childbearing age (18 to 44 years) has remained high over the last decade. </a:t>
            </a:r>
          </a:p>
          <a:p>
            <a:pPr>
              <a:spcBef>
                <a:spcPts val="591"/>
              </a:spcBef>
            </a:pPr>
            <a:r>
              <a:rPr lang="en-US" dirty="0" smtClean="0"/>
              <a:t>Recent government surveys indicate that approximately 53% of women report some alcohol use.</a:t>
            </a:r>
          </a:p>
          <a:p>
            <a:pPr>
              <a:spcBef>
                <a:spcPts val="591"/>
              </a:spcBef>
            </a:pPr>
            <a:endParaRPr lang="en-US" dirty="0" smtClean="0"/>
          </a:p>
          <a:p>
            <a:pPr>
              <a:spcBef>
                <a:spcPts val="591"/>
              </a:spcBef>
            </a:pPr>
            <a:r>
              <a:rPr lang="en-US" dirty="0" smtClean="0"/>
              <a:t>Approximately 12% report binge drinking. (Here defined as five or more drinks per drinking occasion. More recently, the definition of binge drinking for women has been changed to four or more drinks on any one occasion.)</a:t>
            </a:r>
          </a:p>
          <a:p>
            <a:pPr>
              <a:spcBef>
                <a:spcPts val="591"/>
              </a:spcBef>
            </a:pPr>
            <a:r>
              <a:rPr lang="en-US" dirty="0" smtClean="0"/>
              <a:t>	(2011, Behavioral Risk Factor Surveillance</a:t>
            </a:r>
            <a:r>
              <a:rPr lang="en-US" baseline="0" dirty="0" smtClean="0"/>
              <a:t> System (BRFSS) reports Binge Drinking in women to have self-reported prevalence of 12.2-12.8%, frequency (number of total binge episodes) of 3.1-3.3%, and intensity (average number of drinks during binge episode) of 5.6-5.8%.)</a:t>
            </a:r>
            <a:endParaRPr lang="en-US" dirty="0" smtClean="0"/>
          </a:p>
          <a:p>
            <a:pPr>
              <a:spcBef>
                <a:spcPts val="591"/>
              </a:spcBef>
            </a:pPr>
            <a:endParaRPr lang="en-US" dirty="0" smtClean="0"/>
          </a:p>
          <a:p>
            <a:pPr>
              <a:spcBef>
                <a:spcPts val="591"/>
              </a:spcBef>
            </a:pPr>
            <a:r>
              <a:rPr lang="en-US" dirty="0" smtClean="0"/>
              <a:t>Results further indicate that more than 50% of women of childbearing age who do not use birth control (and therefore might become pregnant) report alcohol use. </a:t>
            </a:r>
          </a:p>
          <a:p>
            <a:pPr>
              <a:spcBef>
                <a:spcPts val="591"/>
              </a:spcBef>
            </a:pPr>
            <a:r>
              <a:rPr lang="en-US" dirty="0" smtClean="0"/>
              <a:t>Of those women not using effective birth control measures, approximately 13% are sexually active and drink alcohol frequently or binge drink, thereby putting them at high risk for an alcohol-exposed pregnancy.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A502E7FE-3F92-4BB4-A7E5-39963786419F}" type="slidenum">
              <a:rPr lang="en-US" smtClean="0"/>
              <a:pPr eaLnBrk="1" hangingPunct="1"/>
              <a:t>9</a:t>
            </a:fld>
            <a:endParaRPr lang="en-US" smtClean="0"/>
          </a:p>
        </p:txBody>
      </p:sp>
      <p:sp>
        <p:nvSpPr>
          <p:cNvPr id="44035" name="Rectangle 2"/>
          <p:cNvSpPr>
            <a:spLocks noGrp="1" noRot="1" noChangeAspect="1" noChangeArrowheads="1" noTextEdit="1"/>
          </p:cNvSpPr>
          <p:nvPr>
            <p:ph type="sldImg"/>
          </p:nvPr>
        </p:nvSpPr>
        <p:spPr>
          <a:xfrm>
            <a:off x="4705350" y="290513"/>
            <a:ext cx="1985963" cy="1490662"/>
          </a:xfrm>
          <a:ln/>
        </p:spPr>
      </p:sp>
      <p:sp>
        <p:nvSpPr>
          <p:cNvPr id="44036" name="Rectangle 3"/>
          <p:cNvSpPr>
            <a:spLocks noGrp="1" noChangeArrowheads="1"/>
          </p:cNvSpPr>
          <p:nvPr>
            <p:ph type="body" idx="1"/>
          </p:nvPr>
        </p:nvSpPr>
        <p:spPr>
          <a:xfrm>
            <a:off x="357187" y="2032001"/>
            <a:ext cx="6215063" cy="64255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591"/>
              </a:spcBef>
            </a:pPr>
            <a:r>
              <a:rPr lang="en-US" dirty="0" smtClean="0"/>
              <a:t>These high levels of general consumption and risk drinking among non-pregnant women of childbearing age are of concern.</a:t>
            </a:r>
          </a:p>
          <a:p>
            <a:pPr>
              <a:spcBef>
                <a:spcPts val="591"/>
              </a:spcBef>
            </a:pPr>
            <a:r>
              <a:rPr lang="en-US" dirty="0" smtClean="0"/>
              <a:t>Research has shown that prenatal drinking status is predictive of alcohol use during pregnancy. </a:t>
            </a:r>
          </a:p>
          <a:p>
            <a:pPr>
              <a:spcBef>
                <a:spcPts val="591"/>
              </a:spcBef>
            </a:pPr>
            <a:r>
              <a:rPr lang="en-US" dirty="0" smtClean="0"/>
              <a:t>Many women continue to drink well into the first trimester before they know they are pregnant, which is a particularly vulnerable time for the developing organ systems of the fetus. </a:t>
            </a:r>
          </a:p>
          <a:p>
            <a:pPr>
              <a:spcBef>
                <a:spcPts val="591"/>
              </a:spcBef>
            </a:pPr>
            <a:r>
              <a:rPr lang="en-US" dirty="0" smtClean="0"/>
              <a:t>Therefore, identifying women who are at high risk for an alcohol-exposed pregnancy and intervening with them before conception is an essential strategy for preventing alcohol-exposed pregnancies.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B3DE25F-2984-406E-9B7B-57B61DC17290}" type="slidenum">
              <a:rPr lang="en-US"/>
              <a:pPr>
                <a:defRPr/>
              </a:pPr>
              <a:t>‹#›</a:t>
            </a:fld>
            <a:endParaRPr lang="en-US"/>
          </a:p>
        </p:txBody>
      </p:sp>
    </p:spTree>
    <p:extLst>
      <p:ext uri="{BB962C8B-B14F-4D97-AF65-F5344CB8AC3E}">
        <p14:creationId xmlns:p14="http://schemas.microsoft.com/office/powerpoint/2010/main" val="4223115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8652477-4303-4A2A-B72A-8FD2E7C0714D}" type="datetimeFigureOut">
              <a:rPr lang="en-US" smtClean="0"/>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652477-4303-4A2A-B72A-8FD2E7C0714D}" type="datetimeFigureOut">
              <a:rPr lang="en-US" smtClean="0"/>
              <a:t>8/31/2015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652477-4303-4A2A-B72A-8FD2E7C0714D}" type="datetimeFigureOut">
              <a:rPr lang="en-US" smtClean="0"/>
              <a:t>8/31/2015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652477-4303-4A2A-B72A-8FD2E7C0714D}" type="datetimeFigureOut">
              <a:rPr lang="en-US" smtClean="0"/>
              <a:t>8/31/2015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652477-4303-4A2A-B72A-8FD2E7C0714D}" type="datetimeFigureOut">
              <a:rPr lang="en-US" smtClean="0"/>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A0EDE4-8AB8-4E7E-A5A7-5B63991090FA}"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8652477-4303-4A2A-B72A-8FD2E7C0714D}" type="datetimeFigureOut">
              <a:rPr lang="en-US" smtClean="0"/>
              <a:t>8/31/2015</a:t>
            </a:fld>
            <a:endParaRPr lang="en-US"/>
          </a:p>
        </p:txBody>
      </p:sp>
      <p:sp>
        <p:nvSpPr>
          <p:cNvPr id="9" name="Slide Number Placeholder 8"/>
          <p:cNvSpPr>
            <a:spLocks noGrp="1"/>
          </p:cNvSpPr>
          <p:nvPr>
            <p:ph type="sldNum" sz="quarter" idx="11"/>
          </p:nvPr>
        </p:nvSpPr>
        <p:spPr/>
        <p:txBody>
          <a:bodyPr/>
          <a:lstStyle/>
          <a:p>
            <a:fld id="{CCA0EDE4-8AB8-4E7E-A5A7-5B63991090FA}"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CCA0EDE4-8AB8-4E7E-A5A7-5B63991090FA}"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8652477-4303-4A2A-B72A-8FD2E7C0714D}" type="datetimeFigureOut">
              <a:rPr lang="en-US" smtClean="0"/>
              <a:t>8/31/2015</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spcBef>
          <a:spcPct val="0"/>
        </a:spcBef>
        <a:buNone/>
        <a:defRPr sz="4600" b="0" i="0" u="none"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b="0" i="0" u="none"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12"/>
          <p:cNvGrpSpPr>
            <a:grpSpLocks/>
          </p:cNvGrpSpPr>
          <p:nvPr/>
        </p:nvGrpSpPr>
        <p:grpSpPr bwMode="auto">
          <a:xfrm>
            <a:off x="6224587" y="5429250"/>
            <a:ext cx="2081213" cy="1352550"/>
            <a:chOff x="111506696" y="113510860"/>
            <a:chExt cx="2082452" cy="1352811"/>
          </a:xfrm>
        </p:grpSpPr>
        <p:sp>
          <p:nvSpPr>
            <p:cNvPr id="9" name="Text Box 13"/>
            <p:cNvSpPr txBox="1">
              <a:spLocks noChangeArrowheads="1"/>
            </p:cNvSpPr>
            <p:nvPr/>
          </p:nvSpPr>
          <p:spPr bwMode="auto">
            <a:xfrm>
              <a:off x="111506696" y="113510860"/>
              <a:ext cx="2082452" cy="1352811"/>
            </a:xfrm>
            <a:prstGeom prst="rect">
              <a:avLst/>
            </a:prstGeom>
            <a:solidFill>
              <a:srgbClr val="FFFF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har char="•"/>
                <a:defRPr sz="3200">
                  <a:solidFill>
                    <a:schemeClr val="tx1"/>
                  </a:solidFill>
                  <a:latin typeface="Arial" charset="0"/>
                </a:defRPr>
              </a:lvl6pPr>
              <a:lvl7pPr marL="2971800" indent="-228600" eaLnBrk="0" fontAlgn="base" hangingPunct="0">
                <a:spcBef>
                  <a:spcPct val="20000"/>
                </a:spcBef>
                <a:spcAft>
                  <a:spcPct val="0"/>
                </a:spcAft>
                <a:buChar char="•"/>
                <a:defRPr sz="3200">
                  <a:solidFill>
                    <a:schemeClr val="tx1"/>
                  </a:solidFill>
                  <a:latin typeface="Arial" charset="0"/>
                </a:defRPr>
              </a:lvl7pPr>
              <a:lvl8pPr marL="3429000" indent="-228600" eaLnBrk="0" fontAlgn="base" hangingPunct="0">
                <a:spcBef>
                  <a:spcPct val="20000"/>
                </a:spcBef>
                <a:spcAft>
                  <a:spcPct val="0"/>
                </a:spcAft>
                <a:buChar char="•"/>
                <a:defRPr sz="3200">
                  <a:solidFill>
                    <a:schemeClr val="tx1"/>
                  </a:solidFill>
                  <a:latin typeface="Arial" charset="0"/>
                </a:defRPr>
              </a:lvl8pPr>
              <a:lvl9pPr marL="3886200" indent="-228600" eaLnBrk="0" fontAlgn="base" hangingPunct="0">
                <a:spcBef>
                  <a:spcPct val="20000"/>
                </a:spcBef>
                <a:spcAft>
                  <a:spcPct val="0"/>
                </a:spcAft>
                <a:buChar char="•"/>
                <a:defRPr sz="3200">
                  <a:solidFill>
                    <a:schemeClr val="tx1"/>
                  </a:solidFill>
                  <a:latin typeface="Arial" charset="0"/>
                </a:defRPr>
              </a:lvl9pPr>
            </a:lstStyle>
            <a:p>
              <a:pPr eaLnBrk="1" hangingPunct="1">
                <a:spcBef>
                  <a:spcPct val="0"/>
                </a:spcBef>
                <a:buFontTx/>
                <a:buNone/>
              </a:pPr>
              <a:endParaRPr lang="en-US" sz="1800"/>
            </a:p>
          </p:txBody>
        </p:sp>
        <p:pic>
          <p:nvPicPr>
            <p:cNvPr id="10" name="Picture 14" descr="UAA logo FINAL 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624415" y="113610983"/>
              <a:ext cx="1910366" cy="1228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sp>
        <p:nvSpPr>
          <p:cNvPr id="2" name="Title 1"/>
          <p:cNvSpPr>
            <a:spLocks noGrp="1"/>
          </p:cNvSpPr>
          <p:nvPr>
            <p:ph type="ctrTitle"/>
          </p:nvPr>
        </p:nvSpPr>
        <p:spPr>
          <a:xfrm>
            <a:off x="152399" y="1295400"/>
            <a:ext cx="8153401" cy="2593975"/>
          </a:xfrm>
        </p:spPr>
        <p:txBody>
          <a:bodyPr/>
          <a:lstStyle/>
          <a:p>
            <a:pPr algn="ctr"/>
            <a:r>
              <a:rPr lang="en-US" sz="4800" dirty="0" smtClean="0"/>
              <a:t>Fetal Alcohol Spectrum Disorders: </a:t>
            </a:r>
            <a:br>
              <a:rPr lang="en-US" sz="4800" dirty="0" smtClean="0"/>
            </a:br>
            <a:r>
              <a:rPr lang="en-US" sz="4800" dirty="0" smtClean="0"/>
              <a:t>Competency II – </a:t>
            </a:r>
            <a:br>
              <a:rPr lang="en-US" sz="4800" dirty="0" smtClean="0"/>
            </a:br>
            <a:r>
              <a:rPr lang="en-US" sz="4800" dirty="0" smtClean="0"/>
              <a:t>Screening and Brief Interventions for Alcohol Use</a:t>
            </a:r>
            <a:endParaRPr lang="en-US" sz="4800" dirty="0"/>
          </a:p>
        </p:txBody>
      </p:sp>
      <p:sp>
        <p:nvSpPr>
          <p:cNvPr id="3" name="Subtitle 2"/>
          <p:cNvSpPr>
            <a:spLocks noGrp="1"/>
          </p:cNvSpPr>
          <p:nvPr>
            <p:ph type="subTitle" idx="1"/>
          </p:nvPr>
        </p:nvSpPr>
        <p:spPr>
          <a:xfrm>
            <a:off x="990600" y="4419600"/>
            <a:ext cx="6629400" cy="1066800"/>
          </a:xfrm>
        </p:spPr>
        <p:txBody>
          <a:bodyPr>
            <a:normAutofit fontScale="62500" lnSpcReduction="20000"/>
          </a:bodyPr>
          <a:lstStyle/>
          <a:p>
            <a:pPr algn="ctr"/>
            <a:r>
              <a:rPr lang="en-US" sz="2600" dirty="0">
                <a:solidFill>
                  <a:schemeClr val="bg1">
                    <a:lumMod val="50000"/>
                  </a:schemeClr>
                </a:solidFill>
              </a:rPr>
              <a:t>The Arctic FASD Regional Training Center is a project of the </a:t>
            </a:r>
            <a:r>
              <a:rPr lang="en-US" sz="2600" dirty="0" smtClean="0">
                <a:solidFill>
                  <a:schemeClr val="bg1">
                    <a:lumMod val="50000"/>
                  </a:schemeClr>
                </a:solidFill>
              </a:rPr>
              <a:t/>
            </a:r>
            <a:br>
              <a:rPr lang="en-US" sz="2600" dirty="0" smtClean="0">
                <a:solidFill>
                  <a:schemeClr val="bg1">
                    <a:lumMod val="50000"/>
                  </a:schemeClr>
                </a:solidFill>
              </a:rPr>
            </a:br>
            <a:r>
              <a:rPr lang="en-US" sz="2600" dirty="0" smtClean="0">
                <a:solidFill>
                  <a:schemeClr val="bg1">
                    <a:lumMod val="50000"/>
                  </a:schemeClr>
                </a:solidFill>
              </a:rPr>
              <a:t>UAA </a:t>
            </a:r>
            <a:r>
              <a:rPr lang="en-US" sz="2600" dirty="0">
                <a:solidFill>
                  <a:schemeClr val="bg1">
                    <a:lumMod val="50000"/>
                  </a:schemeClr>
                </a:solidFill>
              </a:rPr>
              <a:t>Center for Behavioral Health Research </a:t>
            </a:r>
            <a:r>
              <a:rPr lang="en-US" sz="2600">
                <a:solidFill>
                  <a:schemeClr val="bg1">
                    <a:lumMod val="50000"/>
                  </a:schemeClr>
                </a:solidFill>
              </a:rPr>
              <a:t>&amp; </a:t>
            </a:r>
            <a:r>
              <a:rPr lang="en-US" sz="2600" smtClean="0">
                <a:solidFill>
                  <a:schemeClr val="bg1">
                    <a:lumMod val="50000"/>
                  </a:schemeClr>
                </a:solidFill>
              </a:rPr>
              <a:t>Services.</a:t>
            </a:r>
            <a:endParaRPr lang="en-US" sz="2600" dirty="0" smtClean="0">
              <a:solidFill>
                <a:schemeClr val="bg1">
                  <a:lumMod val="50000"/>
                </a:schemeClr>
              </a:solidFill>
            </a:endParaRPr>
          </a:p>
          <a:p>
            <a:endParaRPr lang="en-US" dirty="0"/>
          </a:p>
          <a:p>
            <a:pPr algn="ctr"/>
            <a:r>
              <a:rPr lang="en-US" sz="2100" dirty="0">
                <a:solidFill>
                  <a:schemeClr val="bg1">
                    <a:lumMod val="50000"/>
                  </a:schemeClr>
                </a:solidFill>
              </a:rPr>
              <a:t>Funding for this project is provided by </a:t>
            </a:r>
            <a:r>
              <a:rPr lang="en-US" sz="2100" dirty="0" smtClean="0">
                <a:solidFill>
                  <a:schemeClr val="bg1">
                    <a:lumMod val="50000"/>
                  </a:schemeClr>
                </a:solidFill>
              </a:rPr>
              <a:t>CDC </a:t>
            </a:r>
            <a:r>
              <a:rPr lang="en-US" sz="2100" dirty="0">
                <a:solidFill>
                  <a:schemeClr val="bg1">
                    <a:lumMod val="50000"/>
                  </a:schemeClr>
                </a:solidFill>
              </a:rPr>
              <a:t>Cooperative Agreement #U84DD000886-01.</a:t>
            </a:r>
          </a:p>
          <a:p>
            <a:endParaRPr lang="en-US" dirty="0"/>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 y="5923005"/>
            <a:ext cx="3733800" cy="7063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93446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16"/>
          <p:cNvSpPr>
            <a:spLocks noGrp="1" noChangeArrowheads="1"/>
          </p:cNvSpPr>
          <p:nvPr>
            <p:ph type="body" sz="half" idx="1"/>
          </p:nvPr>
        </p:nvSpPr>
        <p:spPr>
          <a:xfrm>
            <a:off x="228600" y="1600200"/>
            <a:ext cx="4267200" cy="4953000"/>
          </a:xfrm>
          <a:noFill/>
          <a:ln>
            <a:noFill/>
            <a:miter lim="800000"/>
            <a:headEnd/>
            <a:tailEnd/>
          </a:ln>
        </p:spPr>
        <p:txBody>
          <a:bodyPr/>
          <a:lstStyle/>
          <a:p>
            <a:pPr eaLnBrk="1" hangingPunct="1"/>
            <a:r>
              <a:rPr lang="en-US" dirty="0" smtClean="0"/>
              <a:t>1 in 13 (or 7.6% of) pregnant women report alcohol consumption</a:t>
            </a:r>
          </a:p>
          <a:p>
            <a:pPr eaLnBrk="1" hangingPunct="1"/>
            <a:endParaRPr lang="en-US" dirty="0" smtClean="0"/>
          </a:p>
          <a:p>
            <a:pPr eaLnBrk="1" hangingPunct="1"/>
            <a:r>
              <a:rPr lang="en-US" dirty="0" smtClean="0"/>
              <a:t>1 in 71 (or 1.4%) report binge drinking</a:t>
            </a:r>
          </a:p>
          <a:p>
            <a:pPr eaLnBrk="1" hangingPunct="1"/>
            <a:endParaRPr lang="en-US" dirty="0" smtClean="0"/>
          </a:p>
          <a:p>
            <a:pPr eaLnBrk="1" hangingPunct="1"/>
            <a:r>
              <a:rPr lang="en-US" dirty="0" smtClean="0"/>
              <a:t>No real decrease over the last decade</a:t>
            </a:r>
          </a:p>
        </p:txBody>
      </p:sp>
      <p:pic>
        <p:nvPicPr>
          <p:cNvPr id="11270" name="Picture 20" descr="Pictur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3834" y="1752600"/>
            <a:ext cx="3295766"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Pregnant Women</a:t>
            </a:r>
            <a:endParaRPr lang="en-US" dirty="0"/>
          </a:p>
        </p:txBody>
      </p:sp>
    </p:spTree>
    <p:extLst>
      <p:ext uri="{BB962C8B-B14F-4D97-AF65-F5344CB8AC3E}">
        <p14:creationId xmlns:p14="http://schemas.microsoft.com/office/powerpoint/2010/main" val="2650109028"/>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2012 BRFSS Study</a:t>
            </a:r>
            <a:endParaRPr lang="en-US" dirty="0"/>
          </a:p>
        </p:txBody>
      </p:sp>
      <p:sp>
        <p:nvSpPr>
          <p:cNvPr id="5" name="Content Placeholder 4"/>
          <p:cNvSpPr>
            <a:spLocks noGrp="1"/>
          </p:cNvSpPr>
          <p:nvPr>
            <p:ph idx="1"/>
          </p:nvPr>
        </p:nvSpPr>
        <p:spPr/>
        <p:txBody>
          <a:bodyPr>
            <a:noAutofit/>
          </a:bodyPr>
          <a:lstStyle/>
          <a:p>
            <a:r>
              <a:rPr lang="en-US" sz="2800" dirty="0" smtClean="0"/>
              <a:t>‘Any alcohol use’ defined as having at least one drink of any alcoholic beverage in the past 30 days</a:t>
            </a:r>
          </a:p>
          <a:p>
            <a:r>
              <a:rPr lang="en-US" sz="2800" dirty="0" smtClean="0"/>
              <a:t>Among pregnant women, highest prevalence estimates of reported alcohol use were among:</a:t>
            </a:r>
          </a:p>
          <a:p>
            <a:pPr lvl="1"/>
            <a:r>
              <a:rPr lang="en-US" sz="2400" dirty="0" smtClean="0"/>
              <a:t>Women aged 35-44 years (14.3%)</a:t>
            </a:r>
          </a:p>
          <a:p>
            <a:pPr lvl="1"/>
            <a:r>
              <a:rPr lang="en-US" sz="2400" dirty="0" smtClean="0"/>
              <a:t>College graduates (10.0%)</a:t>
            </a:r>
          </a:p>
          <a:p>
            <a:pPr lvl="1"/>
            <a:r>
              <a:rPr lang="en-US" sz="2400" dirty="0" smtClean="0"/>
              <a:t>Employed (9.6%)</a:t>
            </a:r>
          </a:p>
          <a:p>
            <a:pPr lvl="1"/>
            <a:r>
              <a:rPr lang="en-US" sz="2400" dirty="0" smtClean="0"/>
              <a:t>White (8.3%)</a:t>
            </a:r>
          </a:p>
          <a:p>
            <a:pPr lvl="1"/>
            <a:endParaRPr lang="en-US" sz="2800" dirty="0" smtClean="0"/>
          </a:p>
          <a:p>
            <a:pPr lvl="1"/>
            <a:endParaRPr lang="en-US" sz="2800" dirty="0" smtClean="0"/>
          </a:p>
          <a:p>
            <a:pPr lvl="1"/>
            <a:endParaRPr lang="en-US" sz="2800" dirty="0" smtClean="0"/>
          </a:p>
          <a:p>
            <a:endParaRPr lang="en-US" sz="2800" dirty="0"/>
          </a:p>
        </p:txBody>
      </p:sp>
    </p:spTree>
    <p:extLst>
      <p:ext uri="{BB962C8B-B14F-4D97-AF65-F5344CB8AC3E}">
        <p14:creationId xmlns:p14="http://schemas.microsoft.com/office/powerpoint/2010/main" val="2982117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6"/>
          <p:cNvSpPr>
            <a:spLocks noGrp="1" noChangeArrowheads="1"/>
          </p:cNvSpPr>
          <p:nvPr>
            <p:ph type="body" sz="half" idx="2"/>
          </p:nvPr>
        </p:nvSpPr>
        <p:spPr>
          <a:xfrm>
            <a:off x="4343400" y="1600200"/>
            <a:ext cx="3962400" cy="4953000"/>
          </a:xfrm>
          <a:noFill/>
          <a:ln>
            <a:noFill/>
            <a:miter lim="800000"/>
            <a:headEnd/>
            <a:tailEnd/>
          </a:ln>
        </p:spPr>
        <p:txBody>
          <a:bodyPr/>
          <a:lstStyle/>
          <a:p>
            <a:pPr eaLnBrk="1" hangingPunct="1"/>
            <a:r>
              <a:rPr lang="en-US" dirty="0" smtClean="0"/>
              <a:t>Probability an alcohol-dependent woman will have a child with FASD</a:t>
            </a:r>
          </a:p>
          <a:p>
            <a:pPr lvl="1" eaLnBrk="1" hangingPunct="1"/>
            <a:r>
              <a:rPr lang="en-US" dirty="0" smtClean="0"/>
              <a:t> 25%-45%</a:t>
            </a:r>
          </a:p>
          <a:p>
            <a:pPr lvl="1" eaLnBrk="1" hangingPunct="1"/>
            <a:endParaRPr lang="en-US" dirty="0" smtClean="0"/>
          </a:p>
          <a:p>
            <a:pPr eaLnBrk="1" hangingPunct="1"/>
            <a:r>
              <a:rPr lang="en-US" dirty="0" smtClean="0"/>
              <a:t>Rate of FAS in children of women with a previous child with FASD</a:t>
            </a:r>
          </a:p>
          <a:p>
            <a:pPr lvl="1" eaLnBrk="1" hangingPunct="1"/>
            <a:r>
              <a:rPr lang="en-US" dirty="0" smtClean="0"/>
              <a:t>771 per 1,000</a:t>
            </a:r>
          </a:p>
        </p:txBody>
      </p:sp>
      <p:pic>
        <p:nvPicPr>
          <p:cNvPr id="12294" name="Picture 9" descr="drin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676400"/>
            <a:ext cx="3747274"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High-Risk Female Drinkers</a:t>
            </a:r>
            <a:endParaRPr lang="en-US" dirty="0"/>
          </a:p>
        </p:txBody>
      </p:sp>
    </p:spTree>
    <p:extLst>
      <p:ext uri="{BB962C8B-B14F-4D97-AF65-F5344CB8AC3E}">
        <p14:creationId xmlns:p14="http://schemas.microsoft.com/office/powerpoint/2010/main" val="2412679356"/>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12"/>
          <p:cNvSpPr>
            <a:spLocks noGrp="1" noChangeArrowheads="1"/>
          </p:cNvSpPr>
          <p:nvPr>
            <p:ph type="body" sz="half" idx="1"/>
          </p:nvPr>
        </p:nvSpPr>
        <p:spPr>
          <a:xfrm>
            <a:off x="152400" y="1600200"/>
            <a:ext cx="4343400" cy="5029200"/>
          </a:xfrm>
          <a:noFill/>
          <a:ln>
            <a:noFill/>
            <a:miter lim="800000"/>
            <a:headEnd/>
            <a:tailEnd/>
          </a:ln>
        </p:spPr>
        <p:txBody>
          <a:bodyPr>
            <a:normAutofit/>
          </a:bodyPr>
          <a:lstStyle/>
          <a:p>
            <a:pPr eaLnBrk="1" hangingPunct="1">
              <a:lnSpc>
                <a:spcPct val="90000"/>
              </a:lnSpc>
            </a:pPr>
            <a:r>
              <a:rPr lang="en-US" dirty="0" smtClean="0"/>
              <a:t>46% of high school girls report drinking alcohol</a:t>
            </a:r>
          </a:p>
          <a:p>
            <a:pPr lvl="1" eaLnBrk="1" hangingPunct="1">
              <a:lnSpc>
                <a:spcPct val="90000"/>
              </a:lnSpc>
            </a:pPr>
            <a:r>
              <a:rPr lang="en-US" dirty="0" smtClean="0"/>
              <a:t>28% report binge drinking</a:t>
            </a:r>
          </a:p>
          <a:p>
            <a:pPr lvl="1" eaLnBrk="1" hangingPunct="1">
              <a:lnSpc>
                <a:spcPct val="90000"/>
              </a:lnSpc>
              <a:buClr>
                <a:schemeClr val="accent1"/>
              </a:buClr>
            </a:pPr>
            <a:endParaRPr lang="en-US" sz="2000" dirty="0" smtClean="0"/>
          </a:p>
          <a:p>
            <a:pPr eaLnBrk="1" hangingPunct="1">
              <a:lnSpc>
                <a:spcPct val="90000"/>
              </a:lnSpc>
            </a:pPr>
            <a:r>
              <a:rPr lang="en-US" dirty="0" smtClean="0"/>
              <a:t>Many believe occasional heavy drinking during pregnancy is not harmful</a:t>
            </a:r>
          </a:p>
          <a:p>
            <a:pPr eaLnBrk="1" hangingPunct="1">
              <a:lnSpc>
                <a:spcPct val="90000"/>
              </a:lnSpc>
            </a:pPr>
            <a:endParaRPr lang="en-US" sz="2400" dirty="0" smtClean="0"/>
          </a:p>
          <a:p>
            <a:pPr eaLnBrk="1" hangingPunct="1">
              <a:lnSpc>
                <a:spcPct val="90000"/>
              </a:lnSpc>
            </a:pPr>
            <a:r>
              <a:rPr lang="en-US" dirty="0" smtClean="0"/>
              <a:t>Pregnant teens may be resistant to reducing their alcohol consumption</a:t>
            </a:r>
          </a:p>
        </p:txBody>
      </p:sp>
      <p:pic>
        <p:nvPicPr>
          <p:cNvPr id="13318" name="Picture 16" descr="tee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6807" y="1752600"/>
            <a:ext cx="3558993"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Teens</a:t>
            </a:r>
            <a:endParaRPr lang="en-US" dirty="0"/>
          </a:p>
        </p:txBody>
      </p:sp>
    </p:spTree>
    <p:extLst>
      <p:ext uri="{BB962C8B-B14F-4D97-AF65-F5344CB8AC3E}">
        <p14:creationId xmlns:p14="http://schemas.microsoft.com/office/powerpoint/2010/main" val="3617136602"/>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sz="half" idx="1"/>
          </p:nvPr>
        </p:nvSpPr>
        <p:spPr>
          <a:xfrm>
            <a:off x="4343400" y="1600200"/>
            <a:ext cx="4038600" cy="5029200"/>
          </a:xfrm>
          <a:noFill/>
          <a:ln>
            <a:noFill/>
            <a:miter lim="800000"/>
            <a:headEnd/>
            <a:tailEnd/>
          </a:ln>
        </p:spPr>
        <p:txBody>
          <a:bodyPr/>
          <a:lstStyle/>
          <a:p>
            <a:pPr eaLnBrk="1" hangingPunct="1"/>
            <a:r>
              <a:rPr lang="en-US" dirty="0" smtClean="0"/>
              <a:t>80% consume alcohol</a:t>
            </a:r>
          </a:p>
          <a:p>
            <a:pPr lvl="1" eaLnBrk="1" hangingPunct="1"/>
            <a:r>
              <a:rPr lang="en-US" dirty="0" smtClean="0"/>
              <a:t> 40% report binge drinking</a:t>
            </a:r>
          </a:p>
          <a:p>
            <a:pPr eaLnBrk="1" hangingPunct="1"/>
            <a:endParaRPr lang="en-US" sz="2400" dirty="0" smtClean="0"/>
          </a:p>
          <a:p>
            <a:pPr eaLnBrk="1" hangingPunct="1"/>
            <a:r>
              <a:rPr lang="en-US" dirty="0" smtClean="0"/>
              <a:t>Alcohol use negatively associated with contraceptive use</a:t>
            </a:r>
          </a:p>
          <a:p>
            <a:pPr eaLnBrk="1" hangingPunct="1"/>
            <a:endParaRPr lang="en-US" dirty="0" smtClean="0"/>
          </a:p>
          <a:p>
            <a:pPr eaLnBrk="1" hangingPunct="1"/>
            <a:r>
              <a:rPr lang="en-US" dirty="0" smtClean="0"/>
              <a:t>High-risk drinking may result in an unplanned pregnancy</a:t>
            </a:r>
          </a:p>
        </p:txBody>
      </p:sp>
      <p:pic>
        <p:nvPicPr>
          <p:cNvPr id="14341" name="Picture 9" descr="b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905000"/>
            <a:ext cx="3657600" cy="4307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College-Age Women</a:t>
            </a:r>
            <a:endParaRPr lang="en-US" dirty="0"/>
          </a:p>
        </p:txBody>
      </p:sp>
    </p:spTree>
    <p:extLst>
      <p:ext uri="{BB962C8B-B14F-4D97-AF65-F5344CB8AC3E}">
        <p14:creationId xmlns:p14="http://schemas.microsoft.com/office/powerpoint/2010/main" val="198937990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sz="half" idx="1"/>
          </p:nvPr>
        </p:nvSpPr>
        <p:spPr>
          <a:xfrm>
            <a:off x="152400" y="1600200"/>
            <a:ext cx="4343400" cy="5029200"/>
          </a:xfrm>
          <a:noFill/>
          <a:ln>
            <a:noFill/>
            <a:miter lim="800000"/>
            <a:headEnd/>
            <a:tailEnd/>
          </a:ln>
        </p:spPr>
        <p:txBody>
          <a:bodyPr>
            <a:noAutofit/>
          </a:bodyPr>
          <a:lstStyle/>
          <a:p>
            <a:pPr eaLnBrk="1" hangingPunct="1"/>
            <a:r>
              <a:rPr lang="en-US" dirty="0" smtClean="0"/>
              <a:t>Infants may consume less milk after mother consumes alcohol</a:t>
            </a:r>
          </a:p>
          <a:p>
            <a:pPr eaLnBrk="1" hangingPunct="1"/>
            <a:r>
              <a:rPr lang="en-US" dirty="0" smtClean="0"/>
              <a:t>Can alter infants sleep-wake pattern</a:t>
            </a:r>
          </a:p>
          <a:p>
            <a:pPr eaLnBrk="1" hangingPunct="1"/>
            <a:r>
              <a:rPr lang="en-US" dirty="0" smtClean="0"/>
              <a:t>Linked to delayed infant motor development</a:t>
            </a:r>
          </a:p>
          <a:p>
            <a:pPr eaLnBrk="1" hangingPunct="1"/>
            <a:r>
              <a:rPr lang="en-US" dirty="0" smtClean="0"/>
              <a:t>May affect future response to alcohol</a:t>
            </a:r>
          </a:p>
        </p:txBody>
      </p:sp>
      <p:pic>
        <p:nvPicPr>
          <p:cNvPr id="15366" name="Picture 9" descr="bab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1796784"/>
            <a:ext cx="3581400" cy="4146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Nursing Mothers</a:t>
            </a:r>
            <a:endParaRPr lang="en-US" dirty="0"/>
          </a:p>
        </p:txBody>
      </p:sp>
    </p:spTree>
    <p:extLst>
      <p:ext uri="{BB962C8B-B14F-4D97-AF65-F5344CB8AC3E}">
        <p14:creationId xmlns:p14="http://schemas.microsoft.com/office/powerpoint/2010/main" val="140968546"/>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factors for alcohol misuse</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759068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a:xfrm>
            <a:off x="152400" y="1524000"/>
            <a:ext cx="8229600" cy="5181600"/>
          </a:xfrm>
          <a:noFill/>
          <a:ln>
            <a:noFill/>
            <a:miter lim="800000"/>
            <a:headEnd/>
            <a:tailEnd/>
          </a:ln>
        </p:spPr>
        <p:txBody>
          <a:bodyPr>
            <a:normAutofit/>
          </a:bodyPr>
          <a:lstStyle/>
          <a:p>
            <a:r>
              <a:rPr lang="en-US" sz="2800" dirty="0"/>
              <a:t>Culture</a:t>
            </a:r>
          </a:p>
          <a:p>
            <a:pPr lvl="1" eaLnBrk="1" hangingPunct="1"/>
            <a:r>
              <a:rPr lang="en-US" sz="2400" dirty="0" smtClean="0"/>
              <a:t>Socially transmitted patterns of behavior, values, beliefs, etc.</a:t>
            </a:r>
          </a:p>
          <a:p>
            <a:pPr lvl="1" eaLnBrk="1" hangingPunct="1">
              <a:buClr>
                <a:srgbClr val="FFE885"/>
              </a:buClr>
              <a:buFont typeface="Wingdings" pitchFamily="2" charset="2"/>
              <a:buChar char="v"/>
            </a:pPr>
            <a:endParaRPr lang="en-US" sz="900" dirty="0" smtClean="0"/>
          </a:p>
          <a:p>
            <a:r>
              <a:rPr lang="en-US" sz="2800" dirty="0"/>
              <a:t>Acculturation</a:t>
            </a:r>
          </a:p>
          <a:p>
            <a:pPr lvl="1" eaLnBrk="1" hangingPunct="1"/>
            <a:r>
              <a:rPr lang="en-US" sz="2400" dirty="0" smtClean="0"/>
              <a:t>Changes in the culture of a group or individual as a result of contact with a different culture</a:t>
            </a:r>
          </a:p>
          <a:p>
            <a:pPr eaLnBrk="1" hangingPunct="1">
              <a:buClr>
                <a:srgbClr val="FFE885"/>
              </a:buClr>
              <a:buFont typeface="Wingdings" pitchFamily="2" charset="2"/>
              <a:buChar char="v"/>
            </a:pPr>
            <a:endParaRPr lang="en-US" sz="900" dirty="0" smtClean="0"/>
          </a:p>
          <a:p>
            <a:r>
              <a:rPr lang="en-US" sz="2800" dirty="0"/>
              <a:t>Ethnic differences in drinking patterns	</a:t>
            </a:r>
          </a:p>
          <a:p>
            <a:pPr lvl="1" eaLnBrk="1" hangingPunct="1"/>
            <a:r>
              <a:rPr lang="en-US" sz="2400" dirty="0" smtClean="0"/>
              <a:t>Environmental, historical, cultural, genetic</a:t>
            </a:r>
          </a:p>
          <a:p>
            <a:pPr eaLnBrk="1" hangingPunct="1">
              <a:buClr>
                <a:srgbClr val="FFE885"/>
              </a:buClr>
              <a:buFont typeface="Wingdings" pitchFamily="2" charset="2"/>
              <a:buChar char="v"/>
            </a:pPr>
            <a:endParaRPr lang="en-US" sz="900" dirty="0" smtClean="0"/>
          </a:p>
          <a:p>
            <a:pPr eaLnBrk="1" hangingPunct="1"/>
            <a:r>
              <a:rPr lang="en-US" sz="2800" dirty="0" smtClean="0"/>
              <a:t>Increased acculturation is associated with increased alcohol consumption within an ethnic group</a:t>
            </a:r>
            <a:endParaRPr lang="en-US" sz="3200" dirty="0" smtClean="0"/>
          </a:p>
        </p:txBody>
      </p:sp>
      <p:sp>
        <p:nvSpPr>
          <p:cNvPr id="2" name="Title 1"/>
          <p:cNvSpPr>
            <a:spLocks noGrp="1"/>
          </p:cNvSpPr>
          <p:nvPr>
            <p:ph type="title"/>
          </p:nvPr>
        </p:nvSpPr>
        <p:spPr/>
        <p:txBody>
          <a:bodyPr/>
          <a:lstStyle/>
          <a:p>
            <a:r>
              <a:rPr lang="en-US" dirty="0" smtClean="0"/>
              <a:t>Ethnicity and Acculturation</a:t>
            </a:r>
            <a:endParaRPr lang="en-US" dirty="0"/>
          </a:p>
        </p:txBody>
      </p:sp>
    </p:spTree>
    <p:extLst>
      <p:ext uri="{BB962C8B-B14F-4D97-AF65-F5344CB8AC3E}">
        <p14:creationId xmlns:p14="http://schemas.microsoft.com/office/powerpoint/2010/main" val="12519672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152400" y="1524000"/>
            <a:ext cx="8839200" cy="5181600"/>
          </a:xfrm>
          <a:noFill/>
          <a:ln>
            <a:noFill/>
            <a:miter lim="800000"/>
            <a:headEnd/>
            <a:tailEnd/>
          </a:ln>
        </p:spPr>
        <p:txBody>
          <a:bodyPr/>
          <a:lstStyle/>
          <a:p>
            <a:pPr eaLnBrk="1" hangingPunct="1"/>
            <a:r>
              <a:rPr lang="en-US" sz="2400" dirty="0" smtClean="0"/>
              <a:t>Maternal age</a:t>
            </a:r>
          </a:p>
          <a:p>
            <a:pPr eaLnBrk="1" hangingPunct="1"/>
            <a:endParaRPr lang="en-US" sz="2400" dirty="0" smtClean="0"/>
          </a:p>
          <a:p>
            <a:pPr eaLnBrk="1" hangingPunct="1"/>
            <a:r>
              <a:rPr lang="en-US" sz="2400" dirty="0" smtClean="0"/>
              <a:t>Age of first drink</a:t>
            </a:r>
          </a:p>
          <a:p>
            <a:pPr eaLnBrk="1" hangingPunct="1"/>
            <a:endParaRPr lang="en-US" sz="2400" dirty="0" smtClean="0"/>
          </a:p>
          <a:p>
            <a:pPr eaLnBrk="1" hangingPunct="1"/>
            <a:r>
              <a:rPr lang="en-US" sz="2400" dirty="0" smtClean="0"/>
              <a:t>Number of children</a:t>
            </a:r>
          </a:p>
          <a:p>
            <a:pPr eaLnBrk="1" hangingPunct="1"/>
            <a:endParaRPr lang="en-US" sz="2400" dirty="0" smtClean="0"/>
          </a:p>
          <a:p>
            <a:pPr eaLnBrk="1" hangingPunct="1"/>
            <a:r>
              <a:rPr lang="en-US" sz="2400" dirty="0" smtClean="0"/>
              <a:t>Previous child with FAS</a:t>
            </a:r>
          </a:p>
          <a:p>
            <a:pPr eaLnBrk="1" hangingPunct="1"/>
            <a:endParaRPr lang="en-US" sz="2400" dirty="0" smtClean="0"/>
          </a:p>
          <a:p>
            <a:pPr eaLnBrk="1" hangingPunct="1"/>
            <a:r>
              <a:rPr lang="en-US" sz="2400" dirty="0" smtClean="0"/>
              <a:t>Marital status </a:t>
            </a:r>
          </a:p>
          <a:p>
            <a:pPr eaLnBrk="1" hangingPunct="1"/>
            <a:endParaRPr lang="en-US" sz="2400" dirty="0" smtClean="0"/>
          </a:p>
          <a:p>
            <a:pPr eaLnBrk="1" hangingPunct="1"/>
            <a:r>
              <a:rPr lang="en-US" sz="2400" dirty="0" smtClean="0"/>
              <a:t>Socioeconomic status</a:t>
            </a:r>
          </a:p>
        </p:txBody>
      </p:sp>
      <p:sp>
        <p:nvSpPr>
          <p:cNvPr id="2" name="Title 1"/>
          <p:cNvSpPr>
            <a:spLocks noGrp="1"/>
          </p:cNvSpPr>
          <p:nvPr>
            <p:ph type="title"/>
          </p:nvPr>
        </p:nvSpPr>
        <p:spPr/>
        <p:txBody>
          <a:bodyPr/>
          <a:lstStyle/>
          <a:p>
            <a:r>
              <a:rPr lang="en-US" dirty="0" smtClean="0"/>
              <a:t>Risk Factors</a:t>
            </a:r>
            <a:endParaRPr lang="en-US" dirty="0"/>
          </a:p>
        </p:txBody>
      </p:sp>
    </p:spTree>
    <p:extLst>
      <p:ext uri="{BB962C8B-B14F-4D97-AF65-F5344CB8AC3E}">
        <p14:creationId xmlns:p14="http://schemas.microsoft.com/office/powerpoint/2010/main" val="35221251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sz="half" idx="1"/>
          </p:nvPr>
        </p:nvSpPr>
        <p:spPr>
          <a:xfrm>
            <a:off x="228600" y="1295400"/>
            <a:ext cx="8001000" cy="5334000"/>
          </a:xfrm>
          <a:noFill/>
          <a:ln>
            <a:noFill/>
            <a:miter lim="800000"/>
            <a:headEnd/>
            <a:tailEnd/>
          </a:ln>
        </p:spPr>
        <p:txBody>
          <a:bodyPr tIns="91440"/>
          <a:lstStyle/>
          <a:p>
            <a:pPr eaLnBrk="1" hangingPunct="1">
              <a:lnSpc>
                <a:spcPct val="90000"/>
              </a:lnSpc>
            </a:pPr>
            <a:r>
              <a:rPr lang="en-US" dirty="0" smtClean="0"/>
              <a:t>Genetics: How the body metabolizes ethanol</a:t>
            </a:r>
          </a:p>
          <a:p>
            <a:pPr eaLnBrk="1" hangingPunct="1">
              <a:lnSpc>
                <a:spcPct val="90000"/>
              </a:lnSpc>
            </a:pPr>
            <a:endParaRPr lang="en-US" dirty="0" smtClean="0"/>
          </a:p>
          <a:p>
            <a:pPr eaLnBrk="1" hangingPunct="1">
              <a:lnSpc>
                <a:spcPct val="90000"/>
              </a:lnSpc>
            </a:pPr>
            <a:r>
              <a:rPr lang="en-US" dirty="0" smtClean="0"/>
              <a:t>Depression</a:t>
            </a:r>
          </a:p>
          <a:p>
            <a:pPr eaLnBrk="1" hangingPunct="1">
              <a:lnSpc>
                <a:spcPct val="90000"/>
              </a:lnSpc>
            </a:pPr>
            <a:endParaRPr lang="en-US" dirty="0" smtClean="0"/>
          </a:p>
          <a:p>
            <a:pPr eaLnBrk="1" hangingPunct="1">
              <a:lnSpc>
                <a:spcPct val="90000"/>
              </a:lnSpc>
            </a:pPr>
            <a:r>
              <a:rPr lang="en-US" dirty="0" smtClean="0"/>
              <a:t>Heavy alcohol use in family</a:t>
            </a:r>
          </a:p>
          <a:p>
            <a:pPr eaLnBrk="1" hangingPunct="1">
              <a:lnSpc>
                <a:spcPct val="90000"/>
              </a:lnSpc>
            </a:pPr>
            <a:endParaRPr lang="en-US" dirty="0" smtClean="0"/>
          </a:p>
          <a:p>
            <a:pPr eaLnBrk="1" hangingPunct="1">
              <a:lnSpc>
                <a:spcPct val="90000"/>
              </a:lnSpc>
            </a:pPr>
            <a:r>
              <a:rPr lang="en-US" dirty="0" smtClean="0"/>
              <a:t>High-risk drinking</a:t>
            </a:r>
          </a:p>
          <a:p>
            <a:pPr eaLnBrk="1" hangingPunct="1">
              <a:lnSpc>
                <a:spcPct val="90000"/>
              </a:lnSpc>
            </a:pPr>
            <a:endParaRPr lang="en-US" dirty="0" smtClean="0"/>
          </a:p>
          <a:p>
            <a:pPr eaLnBrk="1" hangingPunct="1">
              <a:lnSpc>
                <a:spcPct val="90000"/>
              </a:lnSpc>
            </a:pPr>
            <a:r>
              <a:rPr lang="en-US" dirty="0" smtClean="0"/>
              <a:t>Other substance use and treatment episodes</a:t>
            </a:r>
          </a:p>
          <a:p>
            <a:pPr eaLnBrk="1" hangingPunct="1">
              <a:lnSpc>
                <a:spcPct val="90000"/>
              </a:lnSpc>
            </a:pPr>
            <a:endParaRPr lang="en-US" dirty="0" smtClean="0"/>
          </a:p>
          <a:p>
            <a:pPr eaLnBrk="1" hangingPunct="1">
              <a:lnSpc>
                <a:spcPct val="90000"/>
              </a:lnSpc>
            </a:pPr>
            <a:r>
              <a:rPr lang="en-US" dirty="0" smtClean="0"/>
              <a:t>Beliefs about alcohol</a:t>
            </a:r>
          </a:p>
        </p:txBody>
      </p:sp>
      <p:sp>
        <p:nvSpPr>
          <p:cNvPr id="2" name="Title 1"/>
          <p:cNvSpPr>
            <a:spLocks noGrp="1"/>
          </p:cNvSpPr>
          <p:nvPr>
            <p:ph type="title"/>
          </p:nvPr>
        </p:nvSpPr>
        <p:spPr/>
        <p:txBody>
          <a:bodyPr/>
          <a:lstStyle/>
          <a:p>
            <a:r>
              <a:rPr lang="en-US" dirty="0" smtClean="0"/>
              <a:t>Risk Factors</a:t>
            </a:r>
            <a:endParaRPr lang="en-US" dirty="0"/>
          </a:p>
        </p:txBody>
      </p:sp>
    </p:spTree>
    <p:extLst>
      <p:ext uri="{BB962C8B-B14F-4D97-AF65-F5344CB8AC3E}">
        <p14:creationId xmlns:p14="http://schemas.microsoft.com/office/powerpoint/2010/main" val="36265117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 typeface="Wingdings" pitchFamily="2" charset="2"/>
              <a:buChar char="v"/>
            </a:pPr>
            <a:endParaRPr lang="en-US" sz="3200">
              <a:latin typeface="Times New Roman" pitchFamily="18" charset="0"/>
            </a:endParaRPr>
          </a:p>
        </p:txBody>
      </p:sp>
      <p:sp>
        <p:nvSpPr>
          <p:cNvPr id="3075" name="Rectangle 3"/>
          <p:cNvSpPr>
            <a:spLocks noGrp="1" noChangeArrowheads="1"/>
          </p:cNvSpPr>
          <p:nvPr>
            <p:ph type="body" sz="half" idx="1"/>
          </p:nvPr>
        </p:nvSpPr>
        <p:spPr>
          <a:xfrm>
            <a:off x="152400" y="1447800"/>
            <a:ext cx="4267200" cy="5029200"/>
          </a:xfrm>
          <a:noFill/>
          <a:ln cap="flat">
            <a:noFill/>
            <a:miter lim="800000"/>
            <a:headEnd/>
            <a:tailEnd/>
          </a:ln>
        </p:spPr>
        <p:txBody>
          <a:bodyPr tIns="137160"/>
          <a:lstStyle/>
          <a:p>
            <a:pPr eaLnBrk="1" hangingPunct="1">
              <a:lnSpc>
                <a:spcPct val="80000"/>
              </a:lnSpc>
            </a:pPr>
            <a:r>
              <a:rPr lang="en-US" sz="2400" dirty="0" smtClean="0"/>
              <a:t>Who needs alcohol screening?</a:t>
            </a:r>
          </a:p>
          <a:p>
            <a:pPr eaLnBrk="1" hangingPunct="1">
              <a:lnSpc>
                <a:spcPct val="80000"/>
              </a:lnSpc>
            </a:pPr>
            <a:endParaRPr lang="en-US" sz="2400" dirty="0" smtClean="0"/>
          </a:p>
          <a:p>
            <a:pPr eaLnBrk="1" hangingPunct="1">
              <a:lnSpc>
                <a:spcPct val="80000"/>
              </a:lnSpc>
            </a:pPr>
            <a:r>
              <a:rPr lang="en-US" sz="2400" dirty="0" smtClean="0"/>
              <a:t>Risk factors for alcohol abuse</a:t>
            </a:r>
          </a:p>
          <a:p>
            <a:pPr eaLnBrk="1" hangingPunct="1">
              <a:lnSpc>
                <a:spcPct val="80000"/>
              </a:lnSpc>
            </a:pPr>
            <a:endParaRPr lang="en-US" sz="2400" dirty="0" smtClean="0"/>
          </a:p>
          <a:p>
            <a:pPr eaLnBrk="1" hangingPunct="1">
              <a:lnSpc>
                <a:spcPct val="80000"/>
              </a:lnSpc>
            </a:pPr>
            <a:r>
              <a:rPr lang="en-US" sz="2400" dirty="0" smtClean="0"/>
              <a:t>Alcohol screening methods</a:t>
            </a:r>
          </a:p>
          <a:p>
            <a:pPr eaLnBrk="1" hangingPunct="1">
              <a:lnSpc>
                <a:spcPct val="80000"/>
              </a:lnSpc>
            </a:pPr>
            <a:endParaRPr lang="en-US" sz="2400" dirty="0" smtClean="0"/>
          </a:p>
          <a:p>
            <a:pPr eaLnBrk="1" hangingPunct="1">
              <a:lnSpc>
                <a:spcPct val="80000"/>
              </a:lnSpc>
            </a:pPr>
            <a:r>
              <a:rPr lang="en-US" sz="2400" dirty="0" smtClean="0"/>
              <a:t>Drinking patterns</a:t>
            </a:r>
          </a:p>
          <a:p>
            <a:pPr eaLnBrk="1" hangingPunct="1">
              <a:lnSpc>
                <a:spcPct val="80000"/>
              </a:lnSpc>
            </a:pPr>
            <a:endParaRPr lang="en-US" sz="2400" dirty="0" smtClean="0"/>
          </a:p>
          <a:p>
            <a:pPr>
              <a:lnSpc>
                <a:spcPct val="80000"/>
              </a:lnSpc>
            </a:pPr>
            <a:r>
              <a:rPr lang="en-US" sz="2400" dirty="0"/>
              <a:t>Brief interventions</a:t>
            </a:r>
          </a:p>
          <a:p>
            <a:pPr eaLnBrk="1" hangingPunct="1">
              <a:lnSpc>
                <a:spcPct val="80000"/>
              </a:lnSpc>
            </a:pPr>
            <a:endParaRPr lang="en-US" sz="2400" dirty="0" smtClean="0"/>
          </a:p>
          <a:p>
            <a:pPr eaLnBrk="1" hangingPunct="1">
              <a:lnSpc>
                <a:spcPct val="80000"/>
              </a:lnSpc>
            </a:pPr>
            <a:r>
              <a:rPr lang="en-US" sz="2400" dirty="0" smtClean="0"/>
              <a:t>Criteria for referral for treatment</a:t>
            </a:r>
          </a:p>
        </p:txBody>
      </p:sp>
      <p:sp>
        <p:nvSpPr>
          <p:cNvPr id="3077" name="Text Box 7"/>
          <p:cNvSpPr txBox="1">
            <a:spLocks noChangeArrowheads="1"/>
          </p:cNvSpPr>
          <p:nvPr/>
        </p:nvSpPr>
        <p:spPr bwMode="auto">
          <a:xfrm>
            <a:off x="457200" y="304800"/>
            <a:ext cx="8077200" cy="800219"/>
          </a:xfrm>
          <a:prstGeom prst="rect">
            <a:avLst/>
          </a:prstGeom>
          <a:extLst/>
        </p:spPr>
        <p:txBody>
          <a:bodyPr vert="horz" lIns="91440" tIns="45720" rIns="91440" bIns="45720" rtlCol="0" anchor="ctr">
            <a:noAutofit/>
          </a:bodyPr>
          <a:lstStyle>
            <a:lvl1pPr>
              <a:spcBef>
                <a:spcPct val="0"/>
              </a:spcBef>
              <a:buNone/>
              <a:defRPr sz="4600" cap="none" spc="-100" baseline="0">
                <a:ln>
                  <a:noFill/>
                </a:ln>
                <a:solidFill>
                  <a:schemeClr val="tx2"/>
                </a:solidFill>
                <a:effectLst/>
                <a:latin typeface="+mj-lt"/>
                <a:ea typeface="+mj-ea"/>
                <a:cs typeface="+mj-cs"/>
              </a:defRPr>
            </a:lvl1pPr>
          </a:lstStyle>
          <a:p>
            <a:r>
              <a:rPr lang="en-US" dirty="0"/>
              <a:t>Road Map for Presentation</a:t>
            </a:r>
          </a:p>
        </p:txBody>
      </p:sp>
      <p:sp>
        <p:nvSpPr>
          <p:cNvPr id="3078" name="Rectangle 10"/>
          <p:cNvSpPr>
            <a:spLocks noGrp="1" noChangeArrowheads="1"/>
          </p:cNvSpPr>
          <p:nvPr>
            <p:ph type="body" sz="half" idx="2"/>
          </p:nvPr>
        </p:nvSpPr>
        <p:spPr/>
        <p:txBody>
          <a:bodyPr/>
          <a:lstStyle/>
          <a:p>
            <a:pPr eaLnBrk="1" hangingPunct="1"/>
            <a:endParaRPr lang="en-US" smtClean="0"/>
          </a:p>
        </p:txBody>
      </p:sp>
      <p:pic>
        <p:nvPicPr>
          <p:cNvPr id="3079" name="Picture 12" descr="Ro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1493837"/>
            <a:ext cx="3991671" cy="467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3876803"/>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Screening methods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297247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body" sz="half" idx="1"/>
          </p:nvPr>
        </p:nvSpPr>
        <p:spPr>
          <a:xfrm>
            <a:off x="228600" y="1447800"/>
            <a:ext cx="8001000" cy="5181600"/>
          </a:xfrm>
          <a:noFill/>
          <a:ln>
            <a:noFill/>
            <a:miter lim="800000"/>
            <a:headEnd/>
            <a:tailEnd/>
          </a:ln>
        </p:spPr>
        <p:txBody>
          <a:bodyPr/>
          <a:lstStyle/>
          <a:p>
            <a:pPr eaLnBrk="1" hangingPunct="1"/>
            <a:r>
              <a:rPr lang="en-US" sz="3200" dirty="0" smtClean="0"/>
              <a:t>Issues of validity and reliability</a:t>
            </a:r>
          </a:p>
          <a:p>
            <a:pPr eaLnBrk="1" hangingPunct="1"/>
            <a:endParaRPr lang="en-US" sz="1600" dirty="0" smtClean="0"/>
          </a:p>
          <a:p>
            <a:pPr eaLnBrk="1" hangingPunct="1"/>
            <a:r>
              <a:rPr lang="en-US" sz="3200" dirty="0" smtClean="0"/>
              <a:t>Brevity of the screening tool</a:t>
            </a:r>
          </a:p>
          <a:p>
            <a:pPr eaLnBrk="1" hangingPunct="1"/>
            <a:endParaRPr lang="en-US" sz="1600" dirty="0" smtClean="0"/>
          </a:p>
          <a:p>
            <a:pPr eaLnBrk="1" hangingPunct="1"/>
            <a:r>
              <a:rPr lang="en-US" sz="3200" dirty="0" smtClean="0"/>
              <a:t>Multiple measures</a:t>
            </a:r>
          </a:p>
          <a:p>
            <a:pPr lvl="1" eaLnBrk="1" hangingPunct="1"/>
            <a:r>
              <a:rPr lang="en-US" sz="2800" dirty="0" smtClean="0"/>
              <a:t>Factors to improve reporting:</a:t>
            </a:r>
          </a:p>
          <a:p>
            <a:pPr lvl="2" eaLnBrk="1" hangingPunct="1"/>
            <a:r>
              <a:rPr lang="en-US" sz="2400" dirty="0" smtClean="0"/>
              <a:t>Alcohol free</a:t>
            </a:r>
          </a:p>
          <a:p>
            <a:pPr lvl="2" eaLnBrk="1" hangingPunct="1"/>
            <a:r>
              <a:rPr lang="en-US" sz="2400" dirty="0" smtClean="0"/>
              <a:t>Confidentiality</a:t>
            </a:r>
          </a:p>
          <a:p>
            <a:pPr lvl="2" eaLnBrk="1" hangingPunct="1"/>
            <a:r>
              <a:rPr lang="en-US" sz="2400" dirty="0" smtClean="0"/>
              <a:t>Clinical setting</a:t>
            </a:r>
          </a:p>
          <a:p>
            <a:pPr lvl="2" eaLnBrk="1" hangingPunct="1"/>
            <a:r>
              <a:rPr lang="en-US" sz="2400" dirty="0" smtClean="0"/>
              <a:t>Clear wording of questions</a:t>
            </a:r>
          </a:p>
        </p:txBody>
      </p:sp>
      <p:sp>
        <p:nvSpPr>
          <p:cNvPr id="2" name="Title 1"/>
          <p:cNvSpPr>
            <a:spLocks noGrp="1"/>
          </p:cNvSpPr>
          <p:nvPr>
            <p:ph type="title"/>
          </p:nvPr>
        </p:nvSpPr>
        <p:spPr/>
        <p:txBody>
          <a:bodyPr/>
          <a:lstStyle/>
          <a:p>
            <a:r>
              <a:rPr lang="en-US" dirty="0" smtClean="0"/>
              <a:t>Considerations for Screening</a:t>
            </a:r>
            <a:endParaRPr lang="en-US" dirty="0"/>
          </a:p>
        </p:txBody>
      </p:sp>
    </p:spTree>
    <p:extLst>
      <p:ext uri="{BB962C8B-B14F-4D97-AF65-F5344CB8AC3E}">
        <p14:creationId xmlns:p14="http://schemas.microsoft.com/office/powerpoint/2010/main" val="21819368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sz="half" idx="1"/>
          </p:nvPr>
        </p:nvSpPr>
        <p:spPr>
          <a:xfrm>
            <a:off x="228600" y="1600200"/>
            <a:ext cx="8686800" cy="5029200"/>
          </a:xfrm>
          <a:noFill/>
          <a:ln>
            <a:noFill/>
            <a:miter lim="800000"/>
            <a:headEnd/>
            <a:tailEnd/>
          </a:ln>
        </p:spPr>
        <p:txBody>
          <a:bodyPr/>
          <a:lstStyle/>
          <a:p>
            <a:pPr eaLnBrk="1" hangingPunct="1">
              <a:buClr>
                <a:srgbClr val="FFE885"/>
              </a:buClr>
              <a:buFont typeface="Wingdings" pitchFamily="2" charset="2"/>
              <a:buChar char="v"/>
            </a:pPr>
            <a:r>
              <a:rPr lang="en-US" dirty="0" smtClean="0"/>
              <a:t>Quantity-frequency (QF)</a:t>
            </a:r>
          </a:p>
          <a:p>
            <a:pPr lvl="1" eaLnBrk="1" hangingPunct="1">
              <a:buClr>
                <a:srgbClr val="FFE885"/>
              </a:buClr>
              <a:buFont typeface="Wingdings" pitchFamily="2" charset="2"/>
              <a:buChar char="v"/>
            </a:pPr>
            <a:r>
              <a:rPr lang="en-US" dirty="0" smtClean="0"/>
              <a:t>Amount of drinking of average drinking occasion</a:t>
            </a:r>
          </a:p>
          <a:p>
            <a:pPr lvl="1" eaLnBrk="1" hangingPunct="1">
              <a:buClr>
                <a:srgbClr val="FFE885"/>
              </a:buClr>
              <a:buFont typeface="Wingdings" pitchFamily="2" charset="2"/>
              <a:buChar char="v"/>
            </a:pPr>
            <a:r>
              <a:rPr lang="en-US" dirty="0" smtClean="0"/>
              <a:t>Average # of days alcohol consumed</a:t>
            </a:r>
          </a:p>
          <a:p>
            <a:pPr lvl="1" eaLnBrk="1" hangingPunct="1">
              <a:buClr>
                <a:srgbClr val="FFE885"/>
              </a:buClr>
              <a:buFont typeface="Wingdings" pitchFamily="2" charset="2"/>
              <a:buChar char="v"/>
            </a:pPr>
            <a:r>
              <a:rPr lang="en-US" dirty="0" smtClean="0"/>
              <a:t>Type of alcohol consumed</a:t>
            </a:r>
          </a:p>
          <a:p>
            <a:pPr lvl="1" eaLnBrk="1" hangingPunct="1">
              <a:buClr>
                <a:srgbClr val="FFE885"/>
              </a:buClr>
              <a:buFont typeface="Wingdings" pitchFamily="2" charset="2"/>
              <a:buChar char="v"/>
            </a:pPr>
            <a:endParaRPr lang="en-US" dirty="0" smtClean="0"/>
          </a:p>
          <a:p>
            <a:pPr eaLnBrk="1" hangingPunct="1">
              <a:buClr>
                <a:srgbClr val="FFE885"/>
              </a:buClr>
              <a:buFont typeface="Wingdings" pitchFamily="2" charset="2"/>
              <a:buChar char="v"/>
            </a:pPr>
            <a:r>
              <a:rPr lang="en-US" dirty="0" smtClean="0"/>
              <a:t>Screening tools</a:t>
            </a:r>
          </a:p>
          <a:p>
            <a:pPr lvl="1" eaLnBrk="1" hangingPunct="1">
              <a:buClr>
                <a:srgbClr val="FFE885"/>
              </a:buClr>
              <a:buFont typeface="Wingdings" pitchFamily="2" charset="2"/>
              <a:buChar char="v"/>
            </a:pPr>
            <a:r>
              <a:rPr lang="en-US" dirty="0" smtClean="0"/>
              <a:t>T-Ace and TWEAK</a:t>
            </a:r>
          </a:p>
          <a:p>
            <a:pPr lvl="1" eaLnBrk="1" hangingPunct="1">
              <a:buClr>
                <a:srgbClr val="FFE885"/>
              </a:buClr>
              <a:buFont typeface="Wingdings" pitchFamily="2" charset="2"/>
              <a:buChar char="v"/>
            </a:pPr>
            <a:r>
              <a:rPr lang="en-US" dirty="0" smtClean="0"/>
              <a:t>Audit-C</a:t>
            </a:r>
          </a:p>
          <a:p>
            <a:pPr lvl="1" eaLnBrk="1" hangingPunct="1">
              <a:buClr>
                <a:srgbClr val="FFE885"/>
              </a:buClr>
              <a:buFont typeface="Wingdings" pitchFamily="2" charset="2"/>
              <a:buChar char="v"/>
            </a:pPr>
            <a:r>
              <a:rPr lang="en-US" dirty="0" smtClean="0"/>
              <a:t>Timeline Follow Back</a:t>
            </a:r>
          </a:p>
          <a:p>
            <a:pPr lvl="1" eaLnBrk="1" hangingPunct="1">
              <a:buClr>
                <a:srgbClr val="FFE885"/>
              </a:buClr>
              <a:buFont typeface="Wingdings" pitchFamily="2" charset="2"/>
              <a:buChar char="v"/>
            </a:pPr>
            <a:r>
              <a:rPr lang="en-US" dirty="0" smtClean="0"/>
              <a:t>Trauma Questionnaire</a:t>
            </a:r>
          </a:p>
          <a:p>
            <a:pPr lvl="1" eaLnBrk="1" hangingPunct="1">
              <a:buClr>
                <a:srgbClr val="FFE885"/>
              </a:buClr>
              <a:buFont typeface="Wingdings" pitchFamily="2" charset="2"/>
              <a:buChar char="v"/>
            </a:pPr>
            <a:r>
              <a:rPr lang="en-US" dirty="0" smtClean="0"/>
              <a:t>CRAFFT</a:t>
            </a:r>
          </a:p>
        </p:txBody>
      </p:sp>
      <p:sp>
        <p:nvSpPr>
          <p:cNvPr id="2" name="Title 1"/>
          <p:cNvSpPr>
            <a:spLocks noGrp="1"/>
          </p:cNvSpPr>
          <p:nvPr>
            <p:ph type="title"/>
          </p:nvPr>
        </p:nvSpPr>
        <p:spPr/>
        <p:txBody>
          <a:bodyPr/>
          <a:lstStyle/>
          <a:p>
            <a:r>
              <a:rPr lang="en-US" dirty="0" smtClean="0"/>
              <a:t>Screening Methods</a:t>
            </a:r>
            <a:endParaRPr lang="en-US" dirty="0"/>
          </a:p>
        </p:txBody>
      </p:sp>
    </p:spTree>
    <p:extLst>
      <p:ext uri="{BB962C8B-B14F-4D97-AF65-F5344CB8AC3E}">
        <p14:creationId xmlns:p14="http://schemas.microsoft.com/office/powerpoint/2010/main" val="19042237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5" name="Rectangle 3"/>
          <p:cNvSpPr>
            <a:spLocks noGrp="1" noChangeArrowheads="1"/>
          </p:cNvSpPr>
          <p:nvPr>
            <p:ph type="body" sz="half" idx="1"/>
          </p:nvPr>
        </p:nvSpPr>
        <p:spPr>
          <a:xfrm>
            <a:off x="228600" y="1447800"/>
            <a:ext cx="8686800" cy="5029200"/>
          </a:xfrm>
          <a:noFill/>
          <a:ln>
            <a:noFill/>
            <a:miter lim="800000"/>
            <a:headEnd/>
            <a:tailEnd/>
          </a:ln>
        </p:spPr>
        <p:txBody>
          <a:bodyPr/>
          <a:lstStyle/>
          <a:p>
            <a:pPr eaLnBrk="1" hangingPunct="1">
              <a:buClr>
                <a:srgbClr val="FFE885"/>
              </a:buClr>
              <a:buFont typeface="Wingdings" pitchFamily="2" charset="2"/>
              <a:buChar char="v"/>
            </a:pPr>
            <a:endParaRPr lang="en-US" sz="2400" dirty="0" smtClean="0"/>
          </a:p>
          <a:p>
            <a:pPr eaLnBrk="1" hangingPunct="1">
              <a:buClr>
                <a:srgbClr val="FFE885"/>
              </a:buClr>
              <a:buFont typeface="Wingdings" pitchFamily="2" charset="2"/>
              <a:buChar char="v"/>
            </a:pPr>
            <a:endParaRPr lang="en-US" sz="2400" dirty="0" smtClean="0"/>
          </a:p>
        </p:txBody>
      </p:sp>
      <p:grpSp>
        <p:nvGrpSpPr>
          <p:cNvPr id="23557" name="Group 9"/>
          <p:cNvGrpSpPr>
            <a:grpSpLocks/>
          </p:cNvGrpSpPr>
          <p:nvPr/>
        </p:nvGrpSpPr>
        <p:grpSpPr bwMode="auto">
          <a:xfrm>
            <a:off x="457200" y="1600200"/>
            <a:ext cx="7620000" cy="4648200"/>
            <a:chOff x="457200" y="1752600"/>
            <a:chExt cx="8229600" cy="4648200"/>
          </a:xfrm>
        </p:grpSpPr>
        <p:sp>
          <p:nvSpPr>
            <p:cNvPr id="23558" name="Rectangle 5"/>
            <p:cNvSpPr>
              <a:spLocks noChangeArrowheads="1"/>
            </p:cNvSpPr>
            <p:nvPr/>
          </p:nvSpPr>
          <p:spPr bwMode="auto">
            <a:xfrm>
              <a:off x="457200" y="1752600"/>
              <a:ext cx="8229600" cy="1295400"/>
            </a:xfrm>
            <a:prstGeom prst="rect">
              <a:avLst/>
            </a:prstGeom>
            <a:solidFill>
              <a:srgbClr val="993300"/>
            </a:solidFill>
            <a:ln w="9525">
              <a:solidFill>
                <a:schemeClr val="tx1"/>
              </a:solidFill>
              <a:miter lim="800000"/>
              <a:headEnd/>
              <a:tailEnd/>
            </a:ln>
          </p:spPr>
          <p:txBody>
            <a:bodyPr wrap="none" anchor="ctr"/>
            <a:lstStyle/>
            <a:p>
              <a:pPr algn="ctr">
                <a:spcBef>
                  <a:spcPct val="20000"/>
                </a:spcBef>
                <a:buClr>
                  <a:srgbClr val="FFE885"/>
                </a:buClr>
                <a:buFont typeface="Wingdings" pitchFamily="2" charset="2"/>
                <a:buNone/>
              </a:pPr>
              <a:r>
                <a:rPr lang="en-US" sz="3200" b="1" dirty="0"/>
                <a:t>T-ACE</a:t>
              </a:r>
            </a:p>
            <a:p>
              <a:pPr algn="ctr">
                <a:spcBef>
                  <a:spcPct val="20000"/>
                </a:spcBef>
                <a:buClr>
                  <a:srgbClr val="FFE885"/>
                </a:buClr>
                <a:buFont typeface="Wingdings" pitchFamily="2" charset="2"/>
                <a:buNone/>
              </a:pPr>
              <a:r>
                <a:rPr lang="en-US" sz="2400" b="1" u="sng" dirty="0"/>
                <a:t>T</a:t>
              </a:r>
              <a:r>
                <a:rPr lang="en-US" sz="2400" b="1" dirty="0"/>
                <a:t>olerance, </a:t>
              </a:r>
              <a:r>
                <a:rPr lang="en-US" sz="2400" b="1" u="sng" dirty="0"/>
                <a:t>A</a:t>
              </a:r>
              <a:r>
                <a:rPr lang="en-US" sz="2400" b="1" dirty="0"/>
                <a:t>nnoyed, </a:t>
              </a:r>
              <a:r>
                <a:rPr lang="en-US" sz="2400" b="1" u="sng" dirty="0"/>
                <a:t>C</a:t>
              </a:r>
              <a:r>
                <a:rPr lang="en-US" sz="2400" b="1" dirty="0"/>
                <a:t>ut down, </a:t>
              </a:r>
              <a:r>
                <a:rPr lang="en-US" sz="2400" b="1" u="sng" dirty="0"/>
                <a:t>E</a:t>
              </a:r>
              <a:r>
                <a:rPr lang="en-US" sz="2400" b="1" dirty="0"/>
                <a:t>ye opener</a:t>
              </a:r>
            </a:p>
            <a:p>
              <a:pPr algn="ctr"/>
              <a:endParaRPr lang="en-US" dirty="0"/>
            </a:p>
          </p:txBody>
        </p:sp>
        <p:sp>
          <p:nvSpPr>
            <p:cNvPr id="23559" name="Rectangle 6"/>
            <p:cNvSpPr>
              <a:spLocks noChangeArrowheads="1"/>
            </p:cNvSpPr>
            <p:nvPr/>
          </p:nvSpPr>
          <p:spPr bwMode="auto">
            <a:xfrm>
              <a:off x="457200" y="3276600"/>
              <a:ext cx="8229600" cy="1295400"/>
            </a:xfrm>
            <a:prstGeom prst="rect">
              <a:avLst/>
            </a:prstGeom>
            <a:solidFill>
              <a:srgbClr val="FF9900"/>
            </a:solidFill>
            <a:ln w="9525">
              <a:solidFill>
                <a:schemeClr val="tx1"/>
              </a:solidFill>
              <a:miter lim="800000"/>
              <a:headEnd/>
              <a:tailEnd/>
            </a:ln>
          </p:spPr>
          <p:txBody>
            <a:bodyPr wrap="none" anchor="ctr"/>
            <a:lstStyle/>
            <a:p>
              <a:pPr algn="ctr">
                <a:spcBef>
                  <a:spcPct val="20000"/>
                </a:spcBef>
                <a:buClr>
                  <a:srgbClr val="FFE885"/>
                </a:buClr>
                <a:buFont typeface="Wingdings" pitchFamily="2" charset="2"/>
                <a:buNone/>
              </a:pPr>
              <a:r>
                <a:rPr lang="en-US" sz="3200" b="1" dirty="0"/>
                <a:t>TWEAK</a:t>
              </a:r>
            </a:p>
            <a:p>
              <a:pPr algn="ctr">
                <a:spcBef>
                  <a:spcPct val="20000"/>
                </a:spcBef>
                <a:buClr>
                  <a:srgbClr val="FFE885"/>
                </a:buClr>
                <a:buFont typeface="Wingdings" pitchFamily="2" charset="2"/>
                <a:buNone/>
              </a:pPr>
              <a:r>
                <a:rPr lang="en-US" sz="2400" b="1" u="sng" dirty="0"/>
                <a:t>T</a:t>
              </a:r>
              <a:r>
                <a:rPr lang="en-US" sz="2400" b="1" dirty="0"/>
                <a:t>olerance, </a:t>
              </a:r>
              <a:r>
                <a:rPr lang="en-US" sz="2400" b="1" u="sng" dirty="0"/>
                <a:t>W</a:t>
              </a:r>
              <a:r>
                <a:rPr lang="en-US" sz="2400" b="1" dirty="0"/>
                <a:t>orry, </a:t>
              </a:r>
              <a:r>
                <a:rPr lang="en-US" sz="2400" b="1" u="sng" dirty="0"/>
                <a:t>E</a:t>
              </a:r>
              <a:r>
                <a:rPr lang="en-US" sz="2400" b="1" dirty="0"/>
                <a:t>ye opener, </a:t>
              </a:r>
              <a:r>
                <a:rPr lang="en-US" sz="2400" b="1" u="sng" dirty="0"/>
                <a:t>A</a:t>
              </a:r>
              <a:r>
                <a:rPr lang="en-US" sz="2400" b="1" dirty="0"/>
                <a:t>mnesi</a:t>
              </a:r>
              <a:r>
                <a:rPr lang="en-US" sz="2400" b="1" u="sng" dirty="0"/>
                <a:t>a</a:t>
              </a:r>
              <a:r>
                <a:rPr lang="en-US" sz="2400" b="1" dirty="0"/>
                <a:t>, </a:t>
              </a:r>
              <a:r>
                <a:rPr lang="en-US" sz="2400" b="1" u="sng" dirty="0"/>
                <a:t>C</a:t>
              </a:r>
              <a:r>
                <a:rPr lang="en-US" sz="2400" b="1" dirty="0"/>
                <a:t>ut down</a:t>
              </a:r>
            </a:p>
            <a:p>
              <a:pPr algn="ctr"/>
              <a:endParaRPr lang="en-US" dirty="0"/>
            </a:p>
          </p:txBody>
        </p:sp>
        <p:sp>
          <p:nvSpPr>
            <p:cNvPr id="23560" name="Rectangle 7"/>
            <p:cNvSpPr>
              <a:spLocks noChangeArrowheads="1"/>
            </p:cNvSpPr>
            <p:nvPr/>
          </p:nvSpPr>
          <p:spPr bwMode="auto">
            <a:xfrm>
              <a:off x="457200" y="4800600"/>
              <a:ext cx="8229600" cy="1600200"/>
            </a:xfrm>
            <a:prstGeom prst="rect">
              <a:avLst/>
            </a:prstGeom>
            <a:solidFill>
              <a:srgbClr val="FFCC99"/>
            </a:solidFill>
            <a:ln w="9525">
              <a:solidFill>
                <a:schemeClr val="tx1"/>
              </a:solidFill>
              <a:miter lim="800000"/>
              <a:headEnd/>
              <a:tailEnd/>
            </a:ln>
          </p:spPr>
          <p:txBody>
            <a:bodyPr wrap="none" anchor="ctr"/>
            <a:lstStyle/>
            <a:p>
              <a:pPr algn="ctr">
                <a:spcBef>
                  <a:spcPct val="20000"/>
                </a:spcBef>
                <a:buClr>
                  <a:srgbClr val="FFE885"/>
                </a:buClr>
                <a:buFont typeface="Wingdings" pitchFamily="2" charset="2"/>
                <a:buNone/>
              </a:pPr>
              <a:r>
                <a:rPr lang="en-US" sz="3200" b="1" dirty="0"/>
                <a:t>AUDIT-C</a:t>
              </a:r>
            </a:p>
            <a:p>
              <a:pPr algn="ctr">
                <a:spcBef>
                  <a:spcPct val="20000"/>
                </a:spcBef>
                <a:buClr>
                  <a:srgbClr val="FFE885"/>
                </a:buClr>
                <a:buFont typeface="Wingdings" pitchFamily="2" charset="2"/>
                <a:buNone/>
              </a:pPr>
              <a:r>
                <a:rPr lang="en-US" sz="2400" b="1" dirty="0"/>
                <a:t> </a:t>
              </a:r>
              <a:r>
                <a:rPr lang="en-US" sz="2400" b="1" dirty="0" smtClean="0"/>
                <a:t>Questions about alcohol consumption over last 12 months</a:t>
              </a:r>
            </a:p>
            <a:p>
              <a:pPr algn="ctr">
                <a:spcBef>
                  <a:spcPct val="20000"/>
                </a:spcBef>
                <a:buClr>
                  <a:srgbClr val="FFE885"/>
                </a:buClr>
                <a:buFont typeface="Wingdings" pitchFamily="2" charset="2"/>
                <a:buNone/>
              </a:pPr>
              <a:r>
                <a:rPr lang="en-US" sz="2400" b="1" dirty="0" smtClean="0"/>
                <a:t>Frequency, amount, binge drinking episodes</a:t>
              </a:r>
              <a:endParaRPr lang="en-US" sz="2400" b="1" dirty="0"/>
            </a:p>
            <a:p>
              <a:pPr algn="ctr"/>
              <a:endParaRPr lang="en-US" dirty="0"/>
            </a:p>
          </p:txBody>
        </p:sp>
      </p:grpSp>
      <p:sp>
        <p:nvSpPr>
          <p:cNvPr id="2" name="Title 1"/>
          <p:cNvSpPr>
            <a:spLocks noGrp="1"/>
          </p:cNvSpPr>
          <p:nvPr>
            <p:ph type="title"/>
          </p:nvPr>
        </p:nvSpPr>
        <p:spPr/>
        <p:txBody>
          <a:bodyPr/>
          <a:lstStyle/>
          <a:p>
            <a:r>
              <a:rPr lang="en-US" dirty="0" smtClean="0"/>
              <a:t>Screening Tools</a:t>
            </a:r>
            <a:endParaRPr lang="en-US" dirty="0"/>
          </a:p>
        </p:txBody>
      </p:sp>
    </p:spTree>
    <p:extLst>
      <p:ext uri="{BB962C8B-B14F-4D97-AF65-F5344CB8AC3E}">
        <p14:creationId xmlns:p14="http://schemas.microsoft.com/office/powerpoint/2010/main" val="3256362600"/>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81" name="Rectangle 5"/>
          <p:cNvSpPr>
            <a:spLocks noChangeArrowheads="1"/>
          </p:cNvSpPr>
          <p:nvPr/>
        </p:nvSpPr>
        <p:spPr bwMode="auto">
          <a:xfrm>
            <a:off x="457200" y="1752600"/>
            <a:ext cx="7634559" cy="1295400"/>
          </a:xfrm>
          <a:prstGeom prst="rect">
            <a:avLst/>
          </a:prstGeom>
          <a:solidFill>
            <a:srgbClr val="993300"/>
          </a:solidFill>
          <a:ln w="9525">
            <a:solidFill>
              <a:schemeClr val="tx1"/>
            </a:solidFill>
            <a:miter lim="800000"/>
            <a:headEnd/>
            <a:tailEnd/>
          </a:ln>
        </p:spPr>
        <p:txBody>
          <a:bodyPr wrap="none" anchor="ctr"/>
          <a:lstStyle/>
          <a:p>
            <a:pPr algn="ctr">
              <a:spcBef>
                <a:spcPct val="20000"/>
              </a:spcBef>
              <a:buClr>
                <a:srgbClr val="FFE885"/>
              </a:buClr>
              <a:buFont typeface="Wingdings" pitchFamily="2" charset="2"/>
              <a:buNone/>
            </a:pPr>
            <a:r>
              <a:rPr lang="en-US" sz="3200" b="1" dirty="0"/>
              <a:t>Timeline Follow </a:t>
            </a:r>
            <a:r>
              <a:rPr lang="en-US" sz="3200" b="1" dirty="0" smtClean="0"/>
              <a:t>Back</a:t>
            </a:r>
          </a:p>
          <a:p>
            <a:pPr algn="ctr">
              <a:spcBef>
                <a:spcPct val="20000"/>
              </a:spcBef>
              <a:buClr>
                <a:srgbClr val="FFE885"/>
              </a:buClr>
            </a:pPr>
            <a:r>
              <a:rPr lang="en-US" sz="2400" b="1" dirty="0"/>
              <a:t>Recent alcohol </a:t>
            </a:r>
            <a:r>
              <a:rPr lang="en-US" sz="2400" b="1" dirty="0" smtClean="0"/>
              <a:t>use – pattern and level of consumption</a:t>
            </a:r>
            <a:endParaRPr lang="en-US" sz="2400" b="1" dirty="0"/>
          </a:p>
        </p:txBody>
      </p:sp>
      <p:sp>
        <p:nvSpPr>
          <p:cNvPr id="24582" name="Rectangle 6"/>
          <p:cNvSpPr>
            <a:spLocks noChangeArrowheads="1"/>
          </p:cNvSpPr>
          <p:nvPr/>
        </p:nvSpPr>
        <p:spPr bwMode="auto">
          <a:xfrm>
            <a:off x="457200" y="3429000"/>
            <a:ext cx="7634559" cy="1295400"/>
          </a:xfrm>
          <a:prstGeom prst="rect">
            <a:avLst/>
          </a:prstGeom>
          <a:solidFill>
            <a:srgbClr val="FF9900"/>
          </a:solidFill>
          <a:ln w="9525">
            <a:solidFill>
              <a:schemeClr val="tx1"/>
            </a:solidFill>
            <a:miter lim="800000"/>
            <a:headEnd/>
            <a:tailEnd/>
          </a:ln>
        </p:spPr>
        <p:txBody>
          <a:bodyPr wrap="none" anchor="ctr"/>
          <a:lstStyle/>
          <a:p>
            <a:pPr algn="ctr">
              <a:spcBef>
                <a:spcPct val="20000"/>
              </a:spcBef>
              <a:buClr>
                <a:srgbClr val="FFE885"/>
              </a:buClr>
              <a:buFont typeface="Wingdings" pitchFamily="2" charset="2"/>
              <a:buNone/>
            </a:pPr>
            <a:r>
              <a:rPr lang="en-US" sz="3200" b="1" dirty="0"/>
              <a:t>Trauma Questionnaire</a:t>
            </a:r>
          </a:p>
          <a:p>
            <a:pPr algn="ctr">
              <a:spcBef>
                <a:spcPct val="20000"/>
              </a:spcBef>
              <a:buClr>
                <a:srgbClr val="FFE885"/>
              </a:buClr>
              <a:buFont typeface="Wingdings" pitchFamily="2" charset="2"/>
              <a:buNone/>
            </a:pPr>
            <a:r>
              <a:rPr lang="en-US" sz="2400" b="1" dirty="0"/>
              <a:t>Four </a:t>
            </a:r>
            <a:r>
              <a:rPr lang="en-US" sz="2400" b="1" dirty="0" smtClean="0"/>
              <a:t>questions about injuries in the last 5 years</a:t>
            </a:r>
            <a:endParaRPr lang="en-US" dirty="0"/>
          </a:p>
        </p:txBody>
      </p:sp>
      <p:sp>
        <p:nvSpPr>
          <p:cNvPr id="24583" name="Rectangle 7"/>
          <p:cNvSpPr>
            <a:spLocks noChangeArrowheads="1"/>
          </p:cNvSpPr>
          <p:nvPr/>
        </p:nvSpPr>
        <p:spPr bwMode="auto">
          <a:xfrm>
            <a:off x="457200" y="5257800"/>
            <a:ext cx="7634559" cy="1219200"/>
          </a:xfrm>
          <a:prstGeom prst="rect">
            <a:avLst/>
          </a:prstGeom>
          <a:solidFill>
            <a:srgbClr val="FFCC99"/>
          </a:solidFill>
          <a:ln w="9525">
            <a:solidFill>
              <a:schemeClr val="tx1"/>
            </a:solidFill>
            <a:miter lim="800000"/>
            <a:headEnd/>
            <a:tailEnd/>
          </a:ln>
        </p:spPr>
        <p:txBody>
          <a:bodyPr wrap="none" anchor="ctr"/>
          <a:lstStyle/>
          <a:p>
            <a:pPr algn="ctr">
              <a:spcBef>
                <a:spcPct val="20000"/>
              </a:spcBef>
              <a:buClr>
                <a:srgbClr val="FFE885"/>
              </a:buClr>
              <a:buFont typeface="Wingdings" pitchFamily="2" charset="2"/>
              <a:buNone/>
            </a:pPr>
            <a:r>
              <a:rPr lang="en-US" sz="3200" b="1" dirty="0"/>
              <a:t>UCLA Alcohol </a:t>
            </a:r>
            <a:r>
              <a:rPr lang="en-US" sz="3200" b="1" dirty="0" smtClean="0"/>
              <a:t>Screener</a:t>
            </a:r>
          </a:p>
          <a:p>
            <a:pPr algn="ctr">
              <a:spcBef>
                <a:spcPct val="20000"/>
              </a:spcBef>
              <a:buClr>
                <a:srgbClr val="FFE885"/>
              </a:buClr>
            </a:pPr>
            <a:r>
              <a:rPr lang="en-US" sz="2400" b="1" dirty="0"/>
              <a:t>Quantity, frequency, TWEAK</a:t>
            </a:r>
          </a:p>
        </p:txBody>
      </p:sp>
      <p:sp>
        <p:nvSpPr>
          <p:cNvPr id="2" name="Title 1"/>
          <p:cNvSpPr>
            <a:spLocks noGrp="1"/>
          </p:cNvSpPr>
          <p:nvPr>
            <p:ph type="title"/>
          </p:nvPr>
        </p:nvSpPr>
        <p:spPr/>
        <p:txBody>
          <a:bodyPr/>
          <a:lstStyle/>
          <a:p>
            <a:r>
              <a:rPr lang="en-US" dirty="0" smtClean="0"/>
              <a:t>Screening Tools</a:t>
            </a:r>
            <a:endParaRPr lang="en-US" dirty="0"/>
          </a:p>
        </p:txBody>
      </p:sp>
    </p:spTree>
    <p:extLst>
      <p:ext uri="{BB962C8B-B14F-4D97-AF65-F5344CB8AC3E}">
        <p14:creationId xmlns:p14="http://schemas.microsoft.com/office/powerpoint/2010/main" val="3209473745"/>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3" name="Rectangle 3"/>
          <p:cNvSpPr>
            <a:spLocks noGrp="1" noChangeArrowheads="1"/>
          </p:cNvSpPr>
          <p:nvPr>
            <p:ph type="body" sz="half" idx="1"/>
          </p:nvPr>
        </p:nvSpPr>
        <p:spPr>
          <a:xfrm>
            <a:off x="457200" y="3657600"/>
            <a:ext cx="7848600" cy="2514600"/>
          </a:xfrm>
          <a:noFill/>
          <a:ln>
            <a:noFill/>
            <a:miter lim="800000"/>
            <a:headEnd/>
            <a:tailEnd/>
          </a:ln>
        </p:spPr>
        <p:txBody>
          <a:bodyPr/>
          <a:lstStyle/>
          <a:p>
            <a:r>
              <a:rPr lang="en-US" sz="2600" dirty="0" smtClean="0"/>
              <a:t>For use with adolescents and college-aged youth</a:t>
            </a:r>
          </a:p>
          <a:p>
            <a:endParaRPr lang="en-US" sz="2600" dirty="0" smtClean="0"/>
          </a:p>
        </p:txBody>
      </p:sp>
      <p:sp>
        <p:nvSpPr>
          <p:cNvPr id="2" name="Title 1"/>
          <p:cNvSpPr>
            <a:spLocks noGrp="1"/>
          </p:cNvSpPr>
          <p:nvPr>
            <p:ph type="title"/>
          </p:nvPr>
        </p:nvSpPr>
        <p:spPr/>
        <p:txBody>
          <a:bodyPr/>
          <a:lstStyle/>
          <a:p>
            <a:r>
              <a:rPr lang="en-US" dirty="0" smtClean="0"/>
              <a:t>Screening Tools</a:t>
            </a:r>
            <a:endParaRPr lang="en-US" dirty="0"/>
          </a:p>
        </p:txBody>
      </p:sp>
      <p:sp>
        <p:nvSpPr>
          <p:cNvPr id="8" name="Content Placeholder 7"/>
          <p:cNvSpPr>
            <a:spLocks noGrp="1" noChangeArrowheads="1"/>
          </p:cNvSpPr>
          <p:nvPr>
            <p:ph sz="half" idx="2"/>
          </p:nvPr>
        </p:nvSpPr>
        <p:spPr bwMode="auto">
          <a:xfrm>
            <a:off x="457200" y="2109788"/>
            <a:ext cx="7848600" cy="1166812"/>
          </a:xfrm>
          <a:prstGeom prst="rect">
            <a:avLst/>
          </a:prstGeom>
          <a:solidFill>
            <a:srgbClr val="FFCC99"/>
          </a:solidFill>
          <a:ln w="9525">
            <a:solidFill>
              <a:schemeClr val="tx1"/>
            </a:solidFill>
            <a:miter lim="800000"/>
            <a:headEnd/>
            <a:tailEnd/>
          </a:ln>
        </p:spPr>
        <p:txBody>
          <a:bodyPr wrap="none" anchor="ctr"/>
          <a:lstStyle/>
          <a:p>
            <a:pPr algn="ctr">
              <a:spcBef>
                <a:spcPct val="20000"/>
              </a:spcBef>
              <a:buClr>
                <a:srgbClr val="FFE885"/>
              </a:buClr>
              <a:buFont typeface="Wingdings" pitchFamily="2" charset="2"/>
              <a:buNone/>
            </a:pPr>
            <a:r>
              <a:rPr lang="en-US" sz="3200" b="1" dirty="0" smtClean="0"/>
              <a:t>CRAFFT</a:t>
            </a:r>
          </a:p>
          <a:p>
            <a:pPr marL="114300" indent="0" algn="ctr">
              <a:spcBef>
                <a:spcPct val="20000"/>
              </a:spcBef>
              <a:buClr>
                <a:srgbClr val="FFE885"/>
              </a:buClr>
              <a:buNone/>
            </a:pPr>
            <a:r>
              <a:rPr lang="en-US" sz="2400" b="1" u="sng" dirty="0" smtClean="0"/>
              <a:t>C</a:t>
            </a:r>
            <a:r>
              <a:rPr lang="en-US" sz="2400" b="1" dirty="0" smtClean="0"/>
              <a:t>ar, </a:t>
            </a:r>
            <a:r>
              <a:rPr lang="en-US" sz="2400" b="1" u="sng" dirty="0" smtClean="0"/>
              <a:t>R</a:t>
            </a:r>
            <a:r>
              <a:rPr lang="en-US" sz="2400" b="1" dirty="0" smtClean="0"/>
              <a:t>elax, </a:t>
            </a:r>
            <a:r>
              <a:rPr lang="en-US" sz="2400" b="1" u="sng" dirty="0" smtClean="0"/>
              <a:t>A</a:t>
            </a:r>
            <a:r>
              <a:rPr lang="en-US" sz="2400" b="1" dirty="0" smtClean="0"/>
              <a:t>lone, </a:t>
            </a:r>
            <a:r>
              <a:rPr lang="en-US" sz="2400" b="1" u="sng" dirty="0" smtClean="0"/>
              <a:t>F</a:t>
            </a:r>
            <a:r>
              <a:rPr lang="en-US" sz="2400" b="1" dirty="0" smtClean="0"/>
              <a:t>orget, </a:t>
            </a:r>
            <a:r>
              <a:rPr lang="en-US" sz="2400" b="1" u="sng" dirty="0" smtClean="0"/>
              <a:t>F</a:t>
            </a:r>
            <a:r>
              <a:rPr lang="en-US" sz="2400" b="1" dirty="0" smtClean="0"/>
              <a:t>riends, </a:t>
            </a:r>
            <a:r>
              <a:rPr lang="en-US" sz="2400" b="1" u="sng" dirty="0" smtClean="0"/>
              <a:t>T</a:t>
            </a:r>
            <a:r>
              <a:rPr lang="en-US" sz="2400" b="1" dirty="0" smtClean="0"/>
              <a:t>rouble</a:t>
            </a:r>
            <a:endParaRPr lang="en-US" sz="2400" b="1" dirty="0"/>
          </a:p>
        </p:txBody>
      </p:sp>
    </p:spTree>
    <p:extLst>
      <p:ext uri="{BB962C8B-B14F-4D97-AF65-F5344CB8AC3E}">
        <p14:creationId xmlns:p14="http://schemas.microsoft.com/office/powerpoint/2010/main" val="1746238569"/>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5" name="Rectangle 13"/>
          <p:cNvSpPr>
            <a:spLocks noGrp="1" noChangeArrowheads="1"/>
          </p:cNvSpPr>
          <p:nvPr>
            <p:ph sz="half" idx="2"/>
          </p:nvPr>
        </p:nvSpPr>
        <p:spPr>
          <a:xfrm>
            <a:off x="304800" y="1371600"/>
            <a:ext cx="7848600" cy="5334000"/>
          </a:xfrm>
          <a:ln>
            <a:noFill/>
            <a:miter lim="800000"/>
            <a:headEnd/>
            <a:tailEnd/>
          </a:ln>
        </p:spPr>
        <p:txBody>
          <a:bodyPr>
            <a:normAutofit/>
          </a:bodyPr>
          <a:lstStyle/>
          <a:p>
            <a:pPr eaLnBrk="1" hangingPunct="1"/>
            <a:r>
              <a:rPr lang="en-US" sz="2800" dirty="0" smtClean="0"/>
              <a:t>Method of delivery influences truthfulness of reporting</a:t>
            </a:r>
          </a:p>
          <a:p>
            <a:r>
              <a:rPr lang="en-US" sz="2800" dirty="0" smtClean="0"/>
              <a:t>Self-report</a:t>
            </a:r>
          </a:p>
          <a:p>
            <a:pPr lvl="1"/>
            <a:r>
              <a:rPr lang="en-US" sz="2400" dirty="0" smtClean="0"/>
              <a:t>May improve validity</a:t>
            </a:r>
          </a:p>
          <a:p>
            <a:r>
              <a:rPr lang="en-US" sz="2800" dirty="0" smtClean="0"/>
              <a:t>Face-to-face</a:t>
            </a:r>
          </a:p>
          <a:p>
            <a:pPr lvl="1"/>
            <a:r>
              <a:rPr lang="en-US" sz="2400" dirty="0" smtClean="0"/>
              <a:t>May not be comfortable for women</a:t>
            </a:r>
          </a:p>
          <a:p>
            <a:pPr lvl="1"/>
            <a:r>
              <a:rPr lang="en-US" sz="2400" dirty="0" smtClean="0"/>
              <a:t>May underestimate alcohol use</a:t>
            </a:r>
          </a:p>
          <a:p>
            <a:r>
              <a:rPr lang="en-US" sz="2800" dirty="0" smtClean="0"/>
              <a:t>Computer-assisted</a:t>
            </a:r>
          </a:p>
          <a:p>
            <a:pPr lvl="1"/>
            <a:r>
              <a:rPr lang="en-US" sz="2400" dirty="0" smtClean="0"/>
              <a:t>Increased privacy</a:t>
            </a:r>
          </a:p>
          <a:p>
            <a:pPr lvl="1"/>
            <a:r>
              <a:rPr lang="en-US" sz="2400" dirty="0"/>
              <a:t>A</a:t>
            </a:r>
            <a:r>
              <a:rPr lang="en-US" sz="2400" dirty="0" smtClean="0"/>
              <a:t>udio-recorded questions</a:t>
            </a:r>
          </a:p>
          <a:p>
            <a:pPr lvl="1"/>
            <a:r>
              <a:rPr lang="en-US" sz="2400" dirty="0" smtClean="0"/>
              <a:t>Ease of use for those with poor literacy &amp; computer skills</a:t>
            </a:r>
          </a:p>
          <a:p>
            <a:pPr lvl="1"/>
            <a:endParaRPr lang="en-US" sz="2400" dirty="0" smtClean="0"/>
          </a:p>
          <a:p>
            <a:pPr lvl="1" eaLnBrk="1" hangingPunct="1">
              <a:buClr>
                <a:schemeClr val="accent1"/>
              </a:buClr>
            </a:pPr>
            <a:endParaRPr lang="en-US" sz="2800" dirty="0" smtClean="0"/>
          </a:p>
        </p:txBody>
      </p:sp>
      <p:sp>
        <p:nvSpPr>
          <p:cNvPr id="2" name="Title 1"/>
          <p:cNvSpPr>
            <a:spLocks noGrp="1"/>
          </p:cNvSpPr>
          <p:nvPr>
            <p:ph type="title"/>
          </p:nvPr>
        </p:nvSpPr>
        <p:spPr/>
        <p:txBody>
          <a:bodyPr/>
          <a:lstStyle/>
          <a:p>
            <a:r>
              <a:rPr lang="en-US" dirty="0" smtClean="0"/>
              <a:t>Screening Tool Administration</a:t>
            </a:r>
            <a:endParaRPr lang="en-US" dirty="0"/>
          </a:p>
        </p:txBody>
      </p:sp>
    </p:spTree>
    <p:extLst>
      <p:ext uri="{BB962C8B-B14F-4D97-AF65-F5344CB8AC3E}">
        <p14:creationId xmlns:p14="http://schemas.microsoft.com/office/powerpoint/2010/main" val="628821315"/>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7" name="Rectangle 8"/>
          <p:cNvSpPr>
            <a:spLocks noGrp="1" noChangeArrowheads="1"/>
          </p:cNvSpPr>
          <p:nvPr>
            <p:ph type="body" sz="half" idx="1"/>
          </p:nvPr>
        </p:nvSpPr>
        <p:spPr>
          <a:xfrm>
            <a:off x="228600" y="1600200"/>
            <a:ext cx="8077200" cy="5029200"/>
          </a:xfrm>
          <a:noFill/>
          <a:ln>
            <a:noFill/>
            <a:miter lim="800000"/>
            <a:headEnd/>
            <a:tailEnd/>
          </a:ln>
        </p:spPr>
        <p:txBody>
          <a:bodyPr>
            <a:normAutofit/>
          </a:bodyPr>
          <a:lstStyle/>
          <a:p>
            <a:pPr eaLnBrk="1" hangingPunct="1"/>
            <a:r>
              <a:rPr lang="en-US" dirty="0" smtClean="0"/>
              <a:t>Short, one-on-one counseling sessions</a:t>
            </a:r>
          </a:p>
          <a:p>
            <a:pPr eaLnBrk="1" hangingPunct="1"/>
            <a:r>
              <a:rPr lang="en-US" dirty="0" smtClean="0"/>
              <a:t>Can be easily incorporated into busy practices</a:t>
            </a:r>
          </a:p>
          <a:p>
            <a:pPr eaLnBrk="1" hangingPunct="1"/>
            <a:r>
              <a:rPr lang="en-US" dirty="0" smtClean="0"/>
              <a:t>Suitable for those whose drinking patterns may be harmful, but who are not alcohol-dependent</a:t>
            </a:r>
          </a:p>
          <a:p>
            <a:r>
              <a:rPr lang="en-US" dirty="0" smtClean="0"/>
              <a:t>Goal is to moderate a person’s alcohol consumption, to eliminate or decrease harmful drinking practices</a:t>
            </a:r>
          </a:p>
          <a:p>
            <a:endParaRPr lang="en-US" dirty="0" smtClean="0"/>
          </a:p>
        </p:txBody>
      </p:sp>
      <p:sp>
        <p:nvSpPr>
          <p:cNvPr id="2" name="Title 1"/>
          <p:cNvSpPr>
            <a:spLocks noGrp="1"/>
          </p:cNvSpPr>
          <p:nvPr>
            <p:ph type="title"/>
          </p:nvPr>
        </p:nvSpPr>
        <p:spPr/>
        <p:txBody>
          <a:bodyPr/>
          <a:lstStyle/>
          <a:p>
            <a:r>
              <a:rPr lang="en-US" dirty="0" smtClean="0"/>
              <a:t>Brief Intervention</a:t>
            </a:r>
            <a:endParaRPr lang="en-US" dirty="0"/>
          </a:p>
        </p:txBody>
      </p:sp>
    </p:spTree>
    <p:extLst>
      <p:ext uri="{BB962C8B-B14F-4D97-AF65-F5344CB8AC3E}">
        <p14:creationId xmlns:p14="http://schemas.microsoft.com/office/powerpoint/2010/main" val="2405384728"/>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7" name="Rectangle 8"/>
          <p:cNvSpPr>
            <a:spLocks noGrp="1" noChangeArrowheads="1"/>
          </p:cNvSpPr>
          <p:nvPr>
            <p:ph type="body" sz="half" idx="1"/>
          </p:nvPr>
        </p:nvSpPr>
        <p:spPr>
          <a:xfrm>
            <a:off x="228600" y="1600200"/>
            <a:ext cx="8077200" cy="5029200"/>
          </a:xfrm>
          <a:noFill/>
          <a:ln>
            <a:noFill/>
            <a:miter lim="800000"/>
            <a:headEnd/>
            <a:tailEnd/>
          </a:ln>
        </p:spPr>
        <p:txBody>
          <a:bodyPr/>
          <a:lstStyle/>
          <a:p>
            <a:pPr eaLnBrk="1" hangingPunct="1"/>
            <a:r>
              <a:rPr lang="en-US" sz="3200" dirty="0" smtClean="0"/>
              <a:t>Key ingredients of standardized BI</a:t>
            </a:r>
          </a:p>
          <a:p>
            <a:pPr lvl="1" eaLnBrk="1" hangingPunct="1"/>
            <a:r>
              <a:rPr lang="en-US" sz="2800" dirty="0" smtClean="0"/>
              <a:t>FRAMES</a:t>
            </a:r>
          </a:p>
          <a:p>
            <a:pPr lvl="2" eaLnBrk="1" hangingPunct="1"/>
            <a:r>
              <a:rPr lang="en-US" sz="2400" u="sng" dirty="0" smtClean="0"/>
              <a:t>F</a:t>
            </a:r>
            <a:r>
              <a:rPr lang="en-US" sz="2400" dirty="0" smtClean="0"/>
              <a:t>eedback of personal risk</a:t>
            </a:r>
          </a:p>
          <a:p>
            <a:pPr lvl="2" eaLnBrk="1" hangingPunct="1"/>
            <a:r>
              <a:rPr lang="en-US" sz="2400" u="sng" dirty="0" smtClean="0"/>
              <a:t>R</a:t>
            </a:r>
            <a:r>
              <a:rPr lang="en-US" sz="2400" dirty="0" smtClean="0"/>
              <a:t>esponsibility for personal control</a:t>
            </a:r>
          </a:p>
          <a:p>
            <a:pPr lvl="2" eaLnBrk="1" hangingPunct="1"/>
            <a:r>
              <a:rPr lang="en-US" sz="2400" u="sng" dirty="0" smtClean="0"/>
              <a:t>A</a:t>
            </a:r>
            <a:r>
              <a:rPr lang="en-US" sz="2400" dirty="0" smtClean="0"/>
              <a:t>dvice to change</a:t>
            </a:r>
          </a:p>
          <a:p>
            <a:pPr lvl="2" eaLnBrk="1" hangingPunct="1"/>
            <a:r>
              <a:rPr lang="en-US" sz="2400" u="sng" dirty="0" smtClean="0"/>
              <a:t>M</a:t>
            </a:r>
            <a:r>
              <a:rPr lang="en-US" sz="2400" dirty="0" smtClean="0"/>
              <a:t>enu of ways to reduce or stop drinking</a:t>
            </a:r>
          </a:p>
          <a:p>
            <a:pPr lvl="2" eaLnBrk="1" hangingPunct="1"/>
            <a:r>
              <a:rPr lang="en-US" sz="2400" u="sng" dirty="0" smtClean="0"/>
              <a:t>E</a:t>
            </a:r>
            <a:r>
              <a:rPr lang="en-US" sz="2400" dirty="0" smtClean="0"/>
              <a:t>mpathetic counseling style</a:t>
            </a:r>
          </a:p>
          <a:p>
            <a:pPr lvl="2" eaLnBrk="1" hangingPunct="1"/>
            <a:r>
              <a:rPr lang="en-US" sz="2400" u="sng" dirty="0" smtClean="0"/>
              <a:t>S</a:t>
            </a:r>
            <a:r>
              <a:rPr lang="en-US" sz="2400" dirty="0" smtClean="0"/>
              <a:t>elf-efficacy about reducing or stopping drinking</a:t>
            </a:r>
          </a:p>
          <a:p>
            <a:pPr lvl="2" eaLnBrk="1" hangingPunct="1">
              <a:buClr>
                <a:schemeClr val="accent1"/>
              </a:buClr>
            </a:pPr>
            <a:endParaRPr lang="en-US" sz="2400" dirty="0" smtClean="0"/>
          </a:p>
          <a:p>
            <a:pPr eaLnBrk="1" hangingPunct="1"/>
            <a:r>
              <a:rPr lang="en-US" sz="3200" dirty="0" smtClean="0"/>
              <a:t>Use a supportive and non-judgmental style</a:t>
            </a:r>
          </a:p>
        </p:txBody>
      </p:sp>
      <p:sp>
        <p:nvSpPr>
          <p:cNvPr id="2" name="Title 1"/>
          <p:cNvSpPr>
            <a:spLocks noGrp="1"/>
          </p:cNvSpPr>
          <p:nvPr>
            <p:ph type="title"/>
          </p:nvPr>
        </p:nvSpPr>
        <p:spPr/>
        <p:txBody>
          <a:bodyPr/>
          <a:lstStyle/>
          <a:p>
            <a:r>
              <a:rPr lang="en-US" dirty="0" smtClean="0"/>
              <a:t>Brief Intervention</a:t>
            </a:r>
            <a:endParaRPr lang="en-US" dirty="0"/>
          </a:p>
        </p:txBody>
      </p:sp>
    </p:spTree>
    <p:extLst>
      <p:ext uri="{BB962C8B-B14F-4D97-AF65-F5344CB8AC3E}">
        <p14:creationId xmlns:p14="http://schemas.microsoft.com/office/powerpoint/2010/main" val="2675702261"/>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7811" name="Rectangle 3"/>
          <p:cNvSpPr>
            <a:spLocks noGrp="1" noChangeArrowheads="1"/>
          </p:cNvSpPr>
          <p:nvPr>
            <p:ph type="body" sz="half" idx="1"/>
          </p:nvPr>
        </p:nvSpPr>
        <p:spPr>
          <a:xfrm>
            <a:off x="228600" y="1600200"/>
            <a:ext cx="8001000" cy="5029200"/>
          </a:xfrm>
          <a:ln>
            <a:noFill/>
          </a:ln>
        </p:spPr>
        <p:txBody>
          <a:bodyPr/>
          <a:lstStyle/>
          <a:p>
            <a:pPr eaLnBrk="1" hangingPunct="1">
              <a:defRPr/>
            </a:pPr>
            <a:r>
              <a:rPr lang="en-US" sz="3200" dirty="0" smtClean="0"/>
              <a:t>Motivational interviewing</a:t>
            </a:r>
          </a:p>
          <a:p>
            <a:pPr lvl="1" eaLnBrk="1" hangingPunct="1">
              <a:defRPr/>
            </a:pPr>
            <a:r>
              <a:rPr lang="en-US" sz="2800" dirty="0" smtClean="0"/>
              <a:t>Empathetic, patient-centered approach</a:t>
            </a:r>
          </a:p>
          <a:p>
            <a:pPr lvl="1">
              <a:defRPr/>
            </a:pPr>
            <a:r>
              <a:rPr lang="en-US" sz="2800" dirty="0"/>
              <a:t>Works with ambivalence about behavior change to increase readiness for change</a:t>
            </a:r>
          </a:p>
          <a:p>
            <a:pPr lvl="1">
              <a:defRPr/>
            </a:pPr>
            <a:r>
              <a:rPr lang="en-US" sz="2800" dirty="0"/>
              <a:t>Goal is to enhance discrepancy between reasons to change vs. stay the same</a:t>
            </a:r>
          </a:p>
        </p:txBody>
      </p:sp>
      <p:sp>
        <p:nvSpPr>
          <p:cNvPr id="2" name="Title 1"/>
          <p:cNvSpPr>
            <a:spLocks noGrp="1"/>
          </p:cNvSpPr>
          <p:nvPr>
            <p:ph type="title"/>
          </p:nvPr>
        </p:nvSpPr>
        <p:spPr/>
        <p:txBody>
          <a:bodyPr/>
          <a:lstStyle/>
          <a:p>
            <a:r>
              <a:rPr lang="en-US" dirty="0" smtClean="0"/>
              <a:t>Brief Interventions</a:t>
            </a:r>
            <a:endParaRPr lang="en-US" dirty="0"/>
          </a:p>
        </p:txBody>
      </p:sp>
    </p:spTree>
    <p:extLst>
      <p:ext uri="{BB962C8B-B14F-4D97-AF65-F5344CB8AC3E}">
        <p14:creationId xmlns:p14="http://schemas.microsoft.com/office/powerpoint/2010/main" val="346135701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Photo illustrating sizes of standard drinks: beer (12 ounces), malt liquor (8-9 ounces), table wine (5 ounces), liqueur (2-9 ounces), brandy (1.5 ounces), spirits (1.5 ounces). See page 24 of the Clinician's Guide."/>
          <p:cNvPicPr>
            <a:picLocks noGrp="1" noChangeAspect="1" noChangeArrowheads="1"/>
          </p:cNvPicPr>
          <p:nvPr>
            <p:ph type="body" sz="half" idx="1"/>
          </p:nvPr>
        </p:nvPicPr>
        <p:blipFill>
          <a:blip r:embed="rId3">
            <a:extLst>
              <a:ext uri="{28A0092B-C50C-407E-A947-70E740481C1C}">
                <a14:useLocalDpi xmlns:a14="http://schemas.microsoft.com/office/drawing/2010/main" val="0"/>
              </a:ext>
            </a:extLst>
          </a:blip>
          <a:srcRect r="6020"/>
          <a:stretch>
            <a:fillRect/>
          </a:stretch>
        </p:blipFill>
        <p:spPr>
          <a:xfrm>
            <a:off x="381000" y="1600200"/>
            <a:ext cx="7873024" cy="4724400"/>
          </a:xfrm>
          <a:noFill/>
          <a:ln w="57150">
            <a:solidFill>
              <a:srgbClr val="33CC33"/>
            </a:solidFill>
            <a:miter lim="800000"/>
            <a:headEnd/>
            <a:tailEnd/>
          </a:ln>
        </p:spPr>
      </p:pic>
      <p:sp>
        <p:nvSpPr>
          <p:cNvPr id="2" name="Title 1"/>
          <p:cNvSpPr>
            <a:spLocks noGrp="1"/>
          </p:cNvSpPr>
          <p:nvPr>
            <p:ph type="title"/>
          </p:nvPr>
        </p:nvSpPr>
        <p:spPr/>
        <p:txBody>
          <a:bodyPr/>
          <a:lstStyle/>
          <a:p>
            <a:r>
              <a:rPr lang="en-US" dirty="0" smtClean="0"/>
              <a:t>A Standard Drink</a:t>
            </a:r>
            <a:endParaRPr lang="en-US" dirty="0"/>
          </a:p>
        </p:txBody>
      </p:sp>
    </p:spTree>
    <p:extLst>
      <p:ext uri="{BB962C8B-B14F-4D97-AF65-F5344CB8AC3E}">
        <p14:creationId xmlns:p14="http://schemas.microsoft.com/office/powerpoint/2010/main" val="3653842629"/>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5" name="Rectangle 3"/>
          <p:cNvSpPr>
            <a:spLocks noGrp="1" noChangeArrowheads="1"/>
          </p:cNvSpPr>
          <p:nvPr>
            <p:ph type="body" sz="half" idx="1"/>
          </p:nvPr>
        </p:nvSpPr>
        <p:spPr>
          <a:xfrm>
            <a:off x="228600" y="1600200"/>
            <a:ext cx="8001000" cy="5029200"/>
          </a:xfrm>
          <a:noFill/>
          <a:ln>
            <a:noFill/>
            <a:miter lim="800000"/>
            <a:headEnd/>
            <a:tailEnd/>
          </a:ln>
        </p:spPr>
        <p:txBody>
          <a:bodyPr/>
          <a:lstStyle/>
          <a:p>
            <a:r>
              <a:rPr lang="en-US" sz="3200" dirty="0" err="1"/>
              <a:t>Manualized</a:t>
            </a:r>
            <a:r>
              <a:rPr lang="en-US" sz="3200" dirty="0"/>
              <a:t> brief interventions</a:t>
            </a:r>
          </a:p>
          <a:p>
            <a:pPr lvl="1" eaLnBrk="1" hangingPunct="1"/>
            <a:r>
              <a:rPr lang="en-US" sz="2800" dirty="0" smtClean="0"/>
              <a:t>Helpful in high-paced settings</a:t>
            </a:r>
          </a:p>
          <a:p>
            <a:pPr lvl="1" eaLnBrk="1" hangingPunct="1"/>
            <a:r>
              <a:rPr lang="en-US" sz="2800" dirty="0" smtClean="0"/>
              <a:t>Effective</a:t>
            </a:r>
          </a:p>
          <a:p>
            <a:pPr eaLnBrk="1" hangingPunct="1">
              <a:buClr>
                <a:srgbClr val="FFE885"/>
              </a:buClr>
            </a:pPr>
            <a:endParaRPr lang="en-US" dirty="0" smtClean="0"/>
          </a:p>
          <a:p>
            <a:pPr eaLnBrk="1" hangingPunct="1"/>
            <a:r>
              <a:rPr lang="en-US" sz="3200" dirty="0" smtClean="0"/>
              <a:t>Computerized brief intervention</a:t>
            </a:r>
          </a:p>
          <a:p>
            <a:pPr lvl="1"/>
            <a:r>
              <a:rPr lang="en-US" sz="2800" dirty="0" smtClean="0"/>
              <a:t>“</a:t>
            </a:r>
            <a:r>
              <a:rPr lang="en-US" sz="2800" dirty="0"/>
              <a:t>Video-doctor technology”</a:t>
            </a:r>
          </a:p>
          <a:p>
            <a:pPr lvl="1"/>
            <a:r>
              <a:rPr lang="en-US" sz="2800" dirty="0"/>
              <a:t>Not tested with pregnant women yet</a:t>
            </a:r>
          </a:p>
        </p:txBody>
      </p:sp>
      <p:sp>
        <p:nvSpPr>
          <p:cNvPr id="2" name="Title 1"/>
          <p:cNvSpPr>
            <a:spLocks noGrp="1"/>
          </p:cNvSpPr>
          <p:nvPr>
            <p:ph type="title"/>
          </p:nvPr>
        </p:nvSpPr>
        <p:spPr/>
        <p:txBody>
          <a:bodyPr/>
          <a:lstStyle/>
          <a:p>
            <a:r>
              <a:rPr lang="en-US" dirty="0" smtClean="0"/>
              <a:t>Brief Interventions</a:t>
            </a:r>
            <a:endParaRPr lang="en-US" dirty="0"/>
          </a:p>
        </p:txBody>
      </p:sp>
    </p:spTree>
    <p:extLst>
      <p:ext uri="{BB962C8B-B14F-4D97-AF65-F5344CB8AC3E}">
        <p14:creationId xmlns:p14="http://schemas.microsoft.com/office/powerpoint/2010/main" val="433873514"/>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9" name="Rectangle 3"/>
          <p:cNvSpPr>
            <a:spLocks noGrp="1" noChangeArrowheads="1"/>
          </p:cNvSpPr>
          <p:nvPr>
            <p:ph type="body" sz="half" idx="1"/>
          </p:nvPr>
        </p:nvSpPr>
        <p:spPr>
          <a:xfrm>
            <a:off x="228600" y="1371600"/>
            <a:ext cx="8001000" cy="5257800"/>
          </a:xfrm>
          <a:noFill/>
          <a:ln>
            <a:noFill/>
            <a:miter lim="800000"/>
            <a:headEnd/>
            <a:tailEnd/>
          </a:ln>
        </p:spPr>
        <p:txBody>
          <a:bodyPr/>
          <a:lstStyle/>
          <a:p>
            <a:pPr eaLnBrk="1" hangingPunct="1"/>
            <a:r>
              <a:rPr lang="en-US" sz="3200" dirty="0" smtClean="0"/>
              <a:t>Improving clinicians’ use of brief intervention</a:t>
            </a:r>
          </a:p>
          <a:p>
            <a:pPr lvl="1" eaLnBrk="1" hangingPunct="1"/>
            <a:r>
              <a:rPr lang="en-US" sz="2800" dirty="0" smtClean="0"/>
              <a:t>Educational programs</a:t>
            </a:r>
          </a:p>
          <a:p>
            <a:pPr lvl="1" eaLnBrk="1" hangingPunct="1"/>
            <a:r>
              <a:rPr lang="en-US" sz="2800" dirty="0" smtClean="0"/>
              <a:t>Step-by-step, evidence based protocols</a:t>
            </a:r>
          </a:p>
          <a:p>
            <a:pPr lvl="1" eaLnBrk="1" hangingPunct="1"/>
            <a:r>
              <a:rPr lang="en-US" sz="2800" dirty="0" smtClean="0"/>
              <a:t>Skills-based role playing</a:t>
            </a:r>
          </a:p>
          <a:p>
            <a:pPr lvl="1" eaLnBrk="1" hangingPunct="1"/>
            <a:r>
              <a:rPr lang="en-US" sz="2800" dirty="0" smtClean="0"/>
              <a:t>Peer group discussions</a:t>
            </a:r>
          </a:p>
          <a:p>
            <a:pPr eaLnBrk="1" hangingPunct="1"/>
            <a:endParaRPr lang="en-US" sz="2400" dirty="0" smtClean="0"/>
          </a:p>
          <a:p>
            <a:pPr eaLnBrk="1" hangingPunct="1"/>
            <a:r>
              <a:rPr lang="en-US" sz="3200" dirty="0" smtClean="0"/>
              <a:t>Conclusions regarding brief intervention</a:t>
            </a:r>
          </a:p>
          <a:p>
            <a:pPr lvl="1"/>
            <a:r>
              <a:rPr lang="en-US" sz="2800" dirty="0"/>
              <a:t>Administered by health care professionals</a:t>
            </a:r>
          </a:p>
          <a:p>
            <a:pPr lvl="1"/>
            <a:r>
              <a:rPr lang="en-US" sz="2800" dirty="0"/>
              <a:t>Effective at reducing prenatal alcohol consumption </a:t>
            </a:r>
          </a:p>
        </p:txBody>
      </p:sp>
      <p:sp>
        <p:nvSpPr>
          <p:cNvPr id="2" name="Title 1"/>
          <p:cNvSpPr>
            <a:spLocks noGrp="1"/>
          </p:cNvSpPr>
          <p:nvPr>
            <p:ph type="title"/>
          </p:nvPr>
        </p:nvSpPr>
        <p:spPr/>
        <p:txBody>
          <a:bodyPr/>
          <a:lstStyle/>
          <a:p>
            <a:r>
              <a:rPr lang="en-US" dirty="0" smtClean="0"/>
              <a:t>Brief Interventions</a:t>
            </a:r>
            <a:endParaRPr lang="en-US" dirty="0"/>
          </a:p>
        </p:txBody>
      </p:sp>
    </p:spTree>
    <p:extLst>
      <p:ext uri="{BB962C8B-B14F-4D97-AF65-F5344CB8AC3E}">
        <p14:creationId xmlns:p14="http://schemas.microsoft.com/office/powerpoint/2010/main" val="3817937368"/>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3" name="Rectangle 3"/>
          <p:cNvSpPr>
            <a:spLocks noGrp="1" noChangeArrowheads="1"/>
          </p:cNvSpPr>
          <p:nvPr>
            <p:ph type="body" sz="half" idx="1"/>
          </p:nvPr>
        </p:nvSpPr>
        <p:spPr>
          <a:xfrm>
            <a:off x="228600" y="1600200"/>
            <a:ext cx="8001000" cy="5029200"/>
          </a:xfrm>
          <a:noFill/>
          <a:ln>
            <a:noFill/>
            <a:miter lim="800000"/>
            <a:headEnd/>
            <a:tailEnd/>
          </a:ln>
        </p:spPr>
        <p:txBody>
          <a:bodyPr>
            <a:normAutofit fontScale="92500"/>
          </a:bodyPr>
          <a:lstStyle/>
          <a:p>
            <a:pPr eaLnBrk="1" hangingPunct="1"/>
            <a:r>
              <a:rPr lang="en-US" sz="3200" dirty="0" smtClean="0"/>
              <a:t>Health Interview for Women</a:t>
            </a:r>
          </a:p>
          <a:p>
            <a:pPr lvl="1" eaLnBrk="1" hangingPunct="1"/>
            <a:r>
              <a:rPr lang="en-US" sz="2800" dirty="0" smtClean="0"/>
              <a:t>Asks pregnant women to estimate her alcohol use</a:t>
            </a:r>
          </a:p>
          <a:p>
            <a:pPr lvl="2"/>
            <a:r>
              <a:rPr lang="en-US" sz="2400" dirty="0"/>
              <a:t>Before pregnancy and current use</a:t>
            </a:r>
          </a:p>
          <a:p>
            <a:pPr lvl="2"/>
            <a:r>
              <a:rPr lang="en-US" sz="2400" dirty="0"/>
              <a:t>Yields standard alcohol measures</a:t>
            </a:r>
          </a:p>
          <a:p>
            <a:pPr lvl="2"/>
            <a:r>
              <a:rPr lang="en-US" sz="2400" dirty="0"/>
              <a:t>Asks about other substance use</a:t>
            </a:r>
          </a:p>
          <a:p>
            <a:pPr eaLnBrk="1" hangingPunct="1"/>
            <a:r>
              <a:rPr lang="en-US" sz="3200" dirty="0" smtClean="0"/>
              <a:t>NIAAA Health Screening Survey</a:t>
            </a:r>
          </a:p>
          <a:p>
            <a:pPr lvl="1"/>
            <a:r>
              <a:rPr lang="en-US" sz="2800" dirty="0"/>
              <a:t>Two sets of questionnaires</a:t>
            </a:r>
          </a:p>
          <a:p>
            <a:pPr lvl="2" eaLnBrk="1" hangingPunct="1"/>
            <a:r>
              <a:rPr lang="en-US" sz="2400" dirty="0" smtClean="0"/>
              <a:t>Women of childbearing age</a:t>
            </a:r>
          </a:p>
          <a:p>
            <a:pPr lvl="2" eaLnBrk="1" hangingPunct="1"/>
            <a:r>
              <a:rPr lang="en-US" sz="2400" dirty="0" smtClean="0"/>
              <a:t>Pregnant women</a:t>
            </a:r>
          </a:p>
          <a:p>
            <a:pPr lvl="1"/>
            <a:r>
              <a:rPr lang="en-US" sz="2800" dirty="0" smtClean="0"/>
              <a:t>General health questions, drinking over last 3 months, T &amp; W questions from TWEAK</a:t>
            </a:r>
          </a:p>
        </p:txBody>
      </p:sp>
      <p:sp>
        <p:nvSpPr>
          <p:cNvPr id="2" name="Title 1"/>
          <p:cNvSpPr>
            <a:spLocks noGrp="1"/>
          </p:cNvSpPr>
          <p:nvPr>
            <p:ph type="title"/>
          </p:nvPr>
        </p:nvSpPr>
        <p:spPr/>
        <p:txBody>
          <a:bodyPr/>
          <a:lstStyle/>
          <a:p>
            <a:r>
              <a:rPr lang="en-US" dirty="0" smtClean="0"/>
              <a:t>Extensive Interviews</a:t>
            </a:r>
            <a:endParaRPr lang="en-US" dirty="0"/>
          </a:p>
        </p:txBody>
      </p:sp>
    </p:spTree>
    <p:extLst>
      <p:ext uri="{BB962C8B-B14F-4D97-AF65-F5344CB8AC3E}">
        <p14:creationId xmlns:p14="http://schemas.microsoft.com/office/powerpoint/2010/main" val="1103918556"/>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4" name="Group 3"/>
          <p:cNvGrpSpPr/>
          <p:nvPr/>
        </p:nvGrpSpPr>
        <p:grpSpPr>
          <a:xfrm>
            <a:off x="457200" y="1752600"/>
            <a:ext cx="7772400" cy="4648200"/>
            <a:chOff x="457200" y="1752600"/>
            <a:chExt cx="8229600" cy="4648200"/>
          </a:xfrm>
        </p:grpSpPr>
        <p:sp>
          <p:nvSpPr>
            <p:cNvPr id="31749" name="Rectangle 5"/>
            <p:cNvSpPr>
              <a:spLocks noChangeArrowheads="1"/>
            </p:cNvSpPr>
            <p:nvPr/>
          </p:nvSpPr>
          <p:spPr bwMode="auto">
            <a:xfrm>
              <a:off x="457200" y="1752600"/>
              <a:ext cx="8229600" cy="609600"/>
            </a:xfrm>
            <a:prstGeom prst="rect">
              <a:avLst/>
            </a:prstGeom>
            <a:solidFill>
              <a:srgbClr val="993300"/>
            </a:solidFill>
            <a:ln w="9525">
              <a:solidFill>
                <a:schemeClr val="tx1"/>
              </a:solidFill>
              <a:miter lim="800000"/>
              <a:headEnd/>
              <a:tailEnd/>
            </a:ln>
          </p:spPr>
          <p:txBody>
            <a:bodyPr wrap="none" anchor="ctr"/>
            <a:lstStyle/>
            <a:p>
              <a:pPr algn="ctr"/>
              <a:r>
                <a:rPr lang="en-US" sz="2800" b="1"/>
                <a:t>Abstainers</a:t>
              </a:r>
            </a:p>
          </p:txBody>
        </p:sp>
        <p:sp>
          <p:nvSpPr>
            <p:cNvPr id="31750" name="Rectangle 6"/>
            <p:cNvSpPr>
              <a:spLocks noChangeArrowheads="1"/>
            </p:cNvSpPr>
            <p:nvPr/>
          </p:nvSpPr>
          <p:spPr bwMode="auto">
            <a:xfrm>
              <a:off x="457200" y="2743200"/>
              <a:ext cx="8229600" cy="609600"/>
            </a:xfrm>
            <a:prstGeom prst="rect">
              <a:avLst/>
            </a:prstGeom>
            <a:solidFill>
              <a:srgbClr val="FF6600"/>
            </a:solidFill>
            <a:ln w="9525">
              <a:solidFill>
                <a:schemeClr val="tx1"/>
              </a:solidFill>
              <a:miter lim="800000"/>
              <a:headEnd/>
              <a:tailEnd/>
            </a:ln>
          </p:spPr>
          <p:txBody>
            <a:bodyPr wrap="none" anchor="ctr"/>
            <a:lstStyle/>
            <a:p>
              <a:pPr algn="ctr">
                <a:spcBef>
                  <a:spcPct val="20000"/>
                </a:spcBef>
                <a:buClr>
                  <a:srgbClr val="FFE885"/>
                </a:buClr>
                <a:buFont typeface="Wingdings" pitchFamily="2" charset="2"/>
                <a:buNone/>
              </a:pPr>
              <a:endParaRPr lang="en-US"/>
            </a:p>
            <a:p>
              <a:pPr algn="ctr">
                <a:spcBef>
                  <a:spcPct val="20000"/>
                </a:spcBef>
                <a:buClr>
                  <a:srgbClr val="FFE885"/>
                </a:buClr>
                <a:buFont typeface="Wingdings" pitchFamily="2" charset="2"/>
                <a:buNone/>
              </a:pPr>
              <a:r>
                <a:rPr lang="en-US" sz="2800" b="1"/>
                <a:t>Low-risk drinkers</a:t>
              </a:r>
            </a:p>
            <a:p>
              <a:pPr algn="ctr"/>
              <a:endParaRPr lang="en-US"/>
            </a:p>
          </p:txBody>
        </p:sp>
        <p:sp>
          <p:nvSpPr>
            <p:cNvPr id="31751" name="Rectangle 7"/>
            <p:cNvSpPr>
              <a:spLocks noChangeArrowheads="1"/>
            </p:cNvSpPr>
            <p:nvPr/>
          </p:nvSpPr>
          <p:spPr bwMode="auto">
            <a:xfrm>
              <a:off x="457200" y="3733800"/>
              <a:ext cx="8229600" cy="609600"/>
            </a:xfrm>
            <a:prstGeom prst="rect">
              <a:avLst/>
            </a:prstGeom>
            <a:solidFill>
              <a:srgbClr val="FF9900"/>
            </a:solidFill>
            <a:ln w="9525">
              <a:solidFill>
                <a:schemeClr val="tx1"/>
              </a:solidFill>
              <a:miter lim="800000"/>
              <a:headEnd/>
              <a:tailEnd/>
            </a:ln>
          </p:spPr>
          <p:txBody>
            <a:bodyPr wrap="none" anchor="ctr"/>
            <a:lstStyle/>
            <a:p>
              <a:pPr algn="ctr">
                <a:spcBef>
                  <a:spcPct val="20000"/>
                </a:spcBef>
                <a:buClr>
                  <a:srgbClr val="FFE885"/>
                </a:buClr>
                <a:buFont typeface="Wingdings" pitchFamily="2" charset="2"/>
                <a:buNone/>
              </a:pPr>
              <a:endParaRPr lang="en-US" dirty="0"/>
            </a:p>
            <a:p>
              <a:pPr algn="ctr">
                <a:spcBef>
                  <a:spcPct val="20000"/>
                </a:spcBef>
                <a:buClr>
                  <a:srgbClr val="FFE885"/>
                </a:buClr>
                <a:buFont typeface="Wingdings" pitchFamily="2" charset="2"/>
                <a:buNone/>
              </a:pPr>
              <a:r>
                <a:rPr lang="en-US" sz="2800" b="1" dirty="0"/>
                <a:t>At-risk drinkers</a:t>
              </a:r>
            </a:p>
            <a:p>
              <a:pPr algn="ctr"/>
              <a:endParaRPr lang="en-US" dirty="0"/>
            </a:p>
          </p:txBody>
        </p:sp>
        <p:sp>
          <p:nvSpPr>
            <p:cNvPr id="31752" name="Rectangle 8"/>
            <p:cNvSpPr>
              <a:spLocks noChangeArrowheads="1"/>
            </p:cNvSpPr>
            <p:nvPr/>
          </p:nvSpPr>
          <p:spPr bwMode="auto">
            <a:xfrm>
              <a:off x="457200" y="4724400"/>
              <a:ext cx="8229600" cy="609600"/>
            </a:xfrm>
            <a:prstGeom prst="rect">
              <a:avLst/>
            </a:prstGeom>
            <a:solidFill>
              <a:srgbClr val="FFCC00"/>
            </a:solidFill>
            <a:ln w="9525">
              <a:solidFill>
                <a:schemeClr val="tx1"/>
              </a:solidFill>
              <a:miter lim="800000"/>
              <a:headEnd/>
              <a:tailEnd/>
            </a:ln>
          </p:spPr>
          <p:txBody>
            <a:bodyPr wrap="none" anchor="ctr"/>
            <a:lstStyle/>
            <a:p>
              <a:pPr algn="ctr">
                <a:spcBef>
                  <a:spcPct val="20000"/>
                </a:spcBef>
                <a:buClr>
                  <a:srgbClr val="FFE885"/>
                </a:buClr>
                <a:buFont typeface="Wingdings" pitchFamily="2" charset="2"/>
                <a:buNone/>
              </a:pPr>
              <a:endParaRPr lang="en-US"/>
            </a:p>
            <a:p>
              <a:pPr algn="ctr">
                <a:spcBef>
                  <a:spcPct val="20000"/>
                </a:spcBef>
                <a:buClr>
                  <a:srgbClr val="FFE885"/>
                </a:buClr>
                <a:buFont typeface="Wingdings" pitchFamily="2" charset="2"/>
                <a:buNone/>
              </a:pPr>
              <a:r>
                <a:rPr lang="en-US" sz="2800" b="1"/>
                <a:t>Problem drinkers</a:t>
              </a:r>
            </a:p>
            <a:p>
              <a:pPr algn="ctr"/>
              <a:endParaRPr lang="en-US"/>
            </a:p>
          </p:txBody>
        </p:sp>
        <p:sp>
          <p:nvSpPr>
            <p:cNvPr id="31753" name="Rectangle 9"/>
            <p:cNvSpPr>
              <a:spLocks noChangeArrowheads="1"/>
            </p:cNvSpPr>
            <p:nvPr/>
          </p:nvSpPr>
          <p:spPr bwMode="auto">
            <a:xfrm>
              <a:off x="457200" y="5791200"/>
              <a:ext cx="8229600" cy="609600"/>
            </a:xfrm>
            <a:prstGeom prst="rect">
              <a:avLst/>
            </a:prstGeom>
            <a:solidFill>
              <a:srgbClr val="FFCC99"/>
            </a:solidFill>
            <a:ln w="9525">
              <a:solidFill>
                <a:schemeClr val="tx1"/>
              </a:solidFill>
              <a:miter lim="800000"/>
              <a:headEnd/>
              <a:tailEnd/>
            </a:ln>
          </p:spPr>
          <p:txBody>
            <a:bodyPr wrap="none" anchor="ctr"/>
            <a:lstStyle/>
            <a:p>
              <a:pPr algn="ctr">
                <a:spcBef>
                  <a:spcPct val="20000"/>
                </a:spcBef>
                <a:buClr>
                  <a:srgbClr val="FFE885"/>
                </a:buClr>
                <a:buFont typeface="Wingdings" pitchFamily="2" charset="2"/>
                <a:buNone/>
              </a:pPr>
              <a:endParaRPr lang="en-US" sz="2400"/>
            </a:p>
            <a:p>
              <a:pPr algn="ctr">
                <a:spcBef>
                  <a:spcPct val="20000"/>
                </a:spcBef>
                <a:buClr>
                  <a:srgbClr val="FFE885"/>
                </a:buClr>
                <a:buFont typeface="Wingdings" pitchFamily="2" charset="2"/>
                <a:buNone/>
              </a:pPr>
              <a:r>
                <a:rPr lang="en-US" sz="2800" b="1"/>
                <a:t>Alcohol dependent drinkers</a:t>
              </a:r>
            </a:p>
            <a:p>
              <a:pPr algn="ctr"/>
              <a:endParaRPr lang="en-US" sz="2400"/>
            </a:p>
          </p:txBody>
        </p:sp>
      </p:grpSp>
      <p:sp>
        <p:nvSpPr>
          <p:cNvPr id="2" name="Title 1"/>
          <p:cNvSpPr>
            <a:spLocks noGrp="1"/>
          </p:cNvSpPr>
          <p:nvPr>
            <p:ph type="title"/>
          </p:nvPr>
        </p:nvSpPr>
        <p:spPr/>
        <p:txBody>
          <a:bodyPr/>
          <a:lstStyle/>
          <a:p>
            <a:r>
              <a:rPr lang="en-US" dirty="0" smtClean="0"/>
              <a:t>Categories of Alcohol Use</a:t>
            </a:r>
            <a:endParaRPr lang="en-US" dirty="0"/>
          </a:p>
        </p:txBody>
      </p:sp>
    </p:spTree>
    <p:extLst>
      <p:ext uri="{BB962C8B-B14F-4D97-AF65-F5344CB8AC3E}">
        <p14:creationId xmlns:p14="http://schemas.microsoft.com/office/powerpoint/2010/main" val="562890380"/>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1" name="Rectangle 3"/>
          <p:cNvSpPr>
            <a:spLocks noGrp="1" noChangeArrowheads="1"/>
          </p:cNvSpPr>
          <p:nvPr>
            <p:ph type="body" sz="half" idx="1"/>
          </p:nvPr>
        </p:nvSpPr>
        <p:spPr>
          <a:xfrm>
            <a:off x="228600" y="1600200"/>
            <a:ext cx="8001000" cy="4953000"/>
          </a:xfrm>
          <a:noFill/>
          <a:ln>
            <a:noFill/>
            <a:miter lim="800000"/>
            <a:headEnd/>
            <a:tailEnd/>
          </a:ln>
        </p:spPr>
        <p:txBody>
          <a:bodyPr>
            <a:normAutofit/>
          </a:bodyPr>
          <a:lstStyle/>
          <a:p>
            <a:r>
              <a:rPr lang="en-US" sz="3200" dirty="0" smtClean="0"/>
              <a:t>At-risk drinkers </a:t>
            </a:r>
          </a:p>
          <a:p>
            <a:pPr lvl="1"/>
            <a:r>
              <a:rPr lang="en-US" sz="2800" dirty="0" smtClean="0"/>
              <a:t>Brief intervention</a:t>
            </a:r>
          </a:p>
          <a:p>
            <a:r>
              <a:rPr lang="en-US" sz="3200" dirty="0" smtClean="0"/>
              <a:t>Problem drinkers </a:t>
            </a:r>
          </a:p>
          <a:p>
            <a:pPr lvl="1"/>
            <a:r>
              <a:rPr lang="en-US" sz="2800" dirty="0"/>
              <a:t>Brief intervention</a:t>
            </a:r>
          </a:p>
          <a:p>
            <a:r>
              <a:rPr lang="en-US" sz="3200" dirty="0" smtClean="0"/>
              <a:t>Possible alcohol-dependent drinkers</a:t>
            </a:r>
          </a:p>
          <a:p>
            <a:pPr lvl="1"/>
            <a:r>
              <a:rPr lang="en-US" sz="2800" dirty="0" smtClean="0"/>
              <a:t>Brief intervention</a:t>
            </a:r>
          </a:p>
          <a:p>
            <a:pPr lvl="1"/>
            <a:r>
              <a:rPr lang="en-US" sz="2800" dirty="0" smtClean="0"/>
              <a:t>Refer for specialized treatment</a:t>
            </a:r>
          </a:p>
        </p:txBody>
      </p:sp>
      <p:sp>
        <p:nvSpPr>
          <p:cNvPr id="2" name="Title 1"/>
          <p:cNvSpPr>
            <a:spLocks noGrp="1"/>
          </p:cNvSpPr>
          <p:nvPr>
            <p:ph type="title"/>
          </p:nvPr>
        </p:nvSpPr>
        <p:spPr/>
        <p:txBody>
          <a:bodyPr/>
          <a:lstStyle/>
          <a:p>
            <a:r>
              <a:rPr lang="en-US" dirty="0" smtClean="0"/>
              <a:t>Criteria for Referral to Treatment</a:t>
            </a:r>
            <a:endParaRPr lang="en-US" dirty="0"/>
          </a:p>
        </p:txBody>
      </p:sp>
    </p:spTree>
    <p:extLst>
      <p:ext uri="{BB962C8B-B14F-4D97-AF65-F5344CB8AC3E}">
        <p14:creationId xmlns:p14="http://schemas.microsoft.com/office/powerpoint/2010/main" val="3472458036"/>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5" name="Rectangle 3"/>
          <p:cNvSpPr>
            <a:spLocks noGrp="1" noChangeArrowheads="1"/>
          </p:cNvSpPr>
          <p:nvPr>
            <p:ph type="body" sz="half" idx="1"/>
          </p:nvPr>
        </p:nvSpPr>
        <p:spPr>
          <a:xfrm>
            <a:off x="228600" y="1371600"/>
            <a:ext cx="4191000" cy="5029200"/>
          </a:xfrm>
          <a:noFill/>
          <a:ln>
            <a:noFill/>
            <a:miter lim="800000"/>
            <a:headEnd/>
            <a:tailEnd/>
          </a:ln>
        </p:spPr>
        <p:txBody>
          <a:bodyPr/>
          <a:lstStyle/>
          <a:p>
            <a:pPr eaLnBrk="1" hangingPunct="1">
              <a:lnSpc>
                <a:spcPct val="80000"/>
              </a:lnSpc>
            </a:pPr>
            <a:r>
              <a:rPr lang="en-US" sz="2400" dirty="0" smtClean="0"/>
              <a:t>Who needs alcohol screening?</a:t>
            </a:r>
          </a:p>
          <a:p>
            <a:pPr eaLnBrk="1" hangingPunct="1">
              <a:lnSpc>
                <a:spcPct val="80000"/>
              </a:lnSpc>
            </a:pPr>
            <a:endParaRPr lang="en-US" sz="2400" dirty="0" smtClean="0"/>
          </a:p>
          <a:p>
            <a:pPr eaLnBrk="1" hangingPunct="1">
              <a:lnSpc>
                <a:spcPct val="80000"/>
              </a:lnSpc>
            </a:pPr>
            <a:r>
              <a:rPr lang="en-US" sz="2400" dirty="0" smtClean="0"/>
              <a:t>Risk factors for alcohol abuse</a:t>
            </a:r>
          </a:p>
          <a:p>
            <a:pPr eaLnBrk="1" hangingPunct="1">
              <a:lnSpc>
                <a:spcPct val="80000"/>
              </a:lnSpc>
            </a:pPr>
            <a:endParaRPr lang="en-US" sz="2400" dirty="0" smtClean="0"/>
          </a:p>
          <a:p>
            <a:pPr eaLnBrk="1" hangingPunct="1">
              <a:lnSpc>
                <a:spcPct val="80000"/>
              </a:lnSpc>
            </a:pPr>
            <a:r>
              <a:rPr lang="en-US" sz="2400" dirty="0" smtClean="0"/>
              <a:t>Alcohol screening methods</a:t>
            </a:r>
          </a:p>
          <a:p>
            <a:pPr eaLnBrk="1" hangingPunct="1">
              <a:lnSpc>
                <a:spcPct val="80000"/>
              </a:lnSpc>
            </a:pPr>
            <a:endParaRPr lang="en-US" sz="2400" dirty="0" smtClean="0"/>
          </a:p>
          <a:p>
            <a:pPr eaLnBrk="1" hangingPunct="1">
              <a:lnSpc>
                <a:spcPct val="80000"/>
              </a:lnSpc>
            </a:pPr>
            <a:r>
              <a:rPr lang="en-US" sz="2400" dirty="0" smtClean="0"/>
              <a:t>Brief interventions</a:t>
            </a:r>
          </a:p>
          <a:p>
            <a:pPr eaLnBrk="1" hangingPunct="1">
              <a:lnSpc>
                <a:spcPct val="80000"/>
              </a:lnSpc>
            </a:pPr>
            <a:endParaRPr lang="en-US" sz="2400" dirty="0" smtClean="0"/>
          </a:p>
          <a:p>
            <a:pPr eaLnBrk="1" hangingPunct="1">
              <a:lnSpc>
                <a:spcPct val="80000"/>
              </a:lnSpc>
            </a:pPr>
            <a:r>
              <a:rPr lang="en-US" sz="2400" dirty="0" smtClean="0"/>
              <a:t>Drinking patterns</a:t>
            </a:r>
          </a:p>
          <a:p>
            <a:pPr eaLnBrk="1" hangingPunct="1">
              <a:lnSpc>
                <a:spcPct val="80000"/>
              </a:lnSpc>
            </a:pPr>
            <a:endParaRPr lang="en-US" sz="2400" dirty="0" smtClean="0"/>
          </a:p>
          <a:p>
            <a:pPr eaLnBrk="1" hangingPunct="1">
              <a:lnSpc>
                <a:spcPct val="80000"/>
              </a:lnSpc>
            </a:pPr>
            <a:r>
              <a:rPr lang="en-US" sz="2400" dirty="0" smtClean="0"/>
              <a:t>Criteria for referral</a:t>
            </a:r>
            <a:endParaRPr lang="en-US" dirty="0" smtClean="0"/>
          </a:p>
        </p:txBody>
      </p:sp>
      <p:pic>
        <p:nvPicPr>
          <p:cNvPr id="33798" name="Picture 13" descr="Ro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1676400"/>
            <a:ext cx="3300157"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In Closing</a:t>
            </a:r>
            <a:r>
              <a:rPr lang="en-US" dirty="0" smtClean="0"/>
              <a:t>….</a:t>
            </a:r>
            <a:endParaRPr lang="en-US" dirty="0"/>
          </a:p>
        </p:txBody>
      </p:sp>
    </p:spTree>
    <p:extLst>
      <p:ext uri="{BB962C8B-B14F-4D97-AF65-F5344CB8AC3E}">
        <p14:creationId xmlns:p14="http://schemas.microsoft.com/office/powerpoint/2010/main" val="3546133970"/>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295400"/>
            <a:ext cx="7010400" cy="2593975"/>
          </a:xfrm>
        </p:spPr>
        <p:txBody>
          <a:bodyPr anchor="ctr" anchorCtr="1"/>
          <a:lstStyle/>
          <a:p>
            <a:pPr algn="ctr"/>
            <a:r>
              <a:rPr lang="en-US" sz="3200" dirty="0" smtClean="0"/>
              <a:t>Arctic FASD Regional Training Center</a:t>
            </a:r>
            <a:r>
              <a:rPr lang="en-US" sz="3200" dirty="0"/>
              <a:t/>
            </a:r>
            <a:br>
              <a:rPr lang="en-US" sz="3200" dirty="0"/>
            </a:br>
            <a:r>
              <a:rPr lang="en-US" sz="3200" dirty="0" smtClean="0"/>
              <a:t>www.uaa.alaska.edu/arcticfasdrtc</a:t>
            </a:r>
            <a:br>
              <a:rPr lang="en-US" sz="3200" dirty="0" smtClean="0"/>
            </a:br>
            <a:r>
              <a:rPr lang="en-US" sz="3200" dirty="0" smtClean="0"/>
              <a:t>arcticfasdrtc@uaa.alaska.edu</a:t>
            </a:r>
            <a:br>
              <a:rPr lang="en-US" sz="3200" dirty="0" smtClean="0"/>
            </a:br>
            <a:r>
              <a:rPr lang="en-US" sz="3200" dirty="0" smtClean="0"/>
              <a:t>907.786.6381</a:t>
            </a:r>
            <a:br>
              <a:rPr lang="en-US" sz="3200" dirty="0" smtClean="0"/>
            </a:br>
            <a:endParaRPr lang="en-US" sz="3200" dirty="0"/>
          </a:p>
        </p:txBody>
      </p:sp>
      <p:sp>
        <p:nvSpPr>
          <p:cNvPr id="3" name="Subtitle 2"/>
          <p:cNvSpPr>
            <a:spLocks noGrp="1"/>
          </p:cNvSpPr>
          <p:nvPr>
            <p:ph type="subTitle" idx="1"/>
          </p:nvPr>
        </p:nvSpPr>
        <p:spPr>
          <a:xfrm>
            <a:off x="990600" y="5791200"/>
            <a:ext cx="6629400" cy="1066800"/>
          </a:xfrm>
        </p:spPr>
        <p:txBody>
          <a:bodyPr>
            <a:normAutofit fontScale="62500" lnSpcReduction="20000"/>
          </a:bodyPr>
          <a:lstStyle/>
          <a:p>
            <a:pPr algn="ctr"/>
            <a:r>
              <a:rPr lang="en-US" sz="2600" dirty="0">
                <a:solidFill>
                  <a:schemeClr val="bg1">
                    <a:lumMod val="50000"/>
                  </a:schemeClr>
                </a:solidFill>
              </a:rPr>
              <a:t>The Arctic FASD Regional Training Center is a project of the </a:t>
            </a:r>
            <a:r>
              <a:rPr lang="en-US" sz="2600" dirty="0" smtClean="0">
                <a:solidFill>
                  <a:schemeClr val="bg1">
                    <a:lumMod val="50000"/>
                  </a:schemeClr>
                </a:solidFill>
              </a:rPr>
              <a:t>UAA </a:t>
            </a:r>
            <a:r>
              <a:rPr lang="en-US" sz="2600" dirty="0">
                <a:solidFill>
                  <a:schemeClr val="bg1">
                    <a:lumMod val="50000"/>
                  </a:schemeClr>
                </a:solidFill>
              </a:rPr>
              <a:t>Center for Behavioral Health Research &amp; Services. </a:t>
            </a:r>
            <a:endParaRPr lang="en-US" sz="2600" dirty="0" smtClean="0">
              <a:solidFill>
                <a:schemeClr val="bg1">
                  <a:lumMod val="50000"/>
                </a:schemeClr>
              </a:solidFill>
            </a:endParaRPr>
          </a:p>
          <a:p>
            <a:endParaRPr lang="en-US" dirty="0"/>
          </a:p>
          <a:p>
            <a:pPr algn="ctr"/>
            <a:r>
              <a:rPr lang="en-US" sz="2100" dirty="0">
                <a:solidFill>
                  <a:schemeClr val="bg1">
                    <a:lumMod val="50000"/>
                  </a:schemeClr>
                </a:solidFill>
              </a:rPr>
              <a:t>Funding for this project is provided by </a:t>
            </a:r>
            <a:r>
              <a:rPr lang="en-US" sz="2100" dirty="0" smtClean="0">
                <a:solidFill>
                  <a:schemeClr val="bg1">
                    <a:lumMod val="50000"/>
                  </a:schemeClr>
                </a:solidFill>
              </a:rPr>
              <a:t>CDC </a:t>
            </a:r>
            <a:r>
              <a:rPr lang="en-US" sz="2100" dirty="0">
                <a:solidFill>
                  <a:schemeClr val="bg1">
                    <a:lumMod val="50000"/>
                  </a:schemeClr>
                </a:solidFill>
              </a:rPr>
              <a:t>Cooperative Agreement #U84DD000886-01.</a:t>
            </a:r>
          </a:p>
          <a:p>
            <a:endParaRPr lang="en-US" dirty="0"/>
          </a:p>
        </p:txBody>
      </p:sp>
      <p:grpSp>
        <p:nvGrpSpPr>
          <p:cNvPr id="4" name="Group 3"/>
          <p:cNvGrpSpPr>
            <a:grpSpLocks/>
          </p:cNvGrpSpPr>
          <p:nvPr/>
        </p:nvGrpSpPr>
        <p:grpSpPr bwMode="auto">
          <a:xfrm>
            <a:off x="1371600" y="3906837"/>
            <a:ext cx="1893888" cy="1503363"/>
            <a:chOff x="106756200" y="113385600"/>
            <a:chExt cx="1894562" cy="1503123"/>
          </a:xfrm>
        </p:grpSpPr>
        <p:sp>
          <p:nvSpPr>
            <p:cNvPr id="5" name="Text Box 16"/>
            <p:cNvSpPr txBox="1">
              <a:spLocks noChangeArrowheads="1"/>
            </p:cNvSpPr>
            <p:nvPr/>
          </p:nvSpPr>
          <p:spPr bwMode="auto">
            <a:xfrm>
              <a:off x="106756200" y="113385600"/>
              <a:ext cx="1894562" cy="1503123"/>
            </a:xfrm>
            <a:prstGeom prst="rect">
              <a:avLst/>
            </a:prstGeom>
            <a:solidFill>
              <a:srgbClr val="FFFF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defPPr>
                <a:defRPr lang="en-US"/>
              </a:defPPr>
              <a:lvl1pPr algn="l" rtl="0" fontAlgn="base">
                <a:spcBef>
                  <a:spcPct val="20000"/>
                </a:spcBef>
                <a:spcAft>
                  <a:spcPct val="0"/>
                </a:spcAft>
                <a:buChar char="•"/>
                <a:defRPr sz="3200" kern="1200">
                  <a:solidFill>
                    <a:schemeClr val="tx1"/>
                  </a:solidFill>
                  <a:latin typeface="Arial" charset="0"/>
                  <a:ea typeface="+mn-ea"/>
                  <a:cs typeface="+mn-cs"/>
                </a:defRPr>
              </a:lvl1pPr>
              <a:lvl2pPr marL="457200" algn="l" rtl="0" fontAlgn="base">
                <a:spcBef>
                  <a:spcPct val="20000"/>
                </a:spcBef>
                <a:spcAft>
                  <a:spcPct val="0"/>
                </a:spcAft>
                <a:buChar char="•"/>
                <a:defRPr sz="3200" kern="1200">
                  <a:solidFill>
                    <a:schemeClr val="tx1"/>
                  </a:solidFill>
                  <a:latin typeface="Arial" charset="0"/>
                  <a:ea typeface="+mn-ea"/>
                  <a:cs typeface="+mn-cs"/>
                </a:defRPr>
              </a:lvl2pPr>
              <a:lvl3pPr marL="914400" algn="l" rtl="0" fontAlgn="base">
                <a:spcBef>
                  <a:spcPct val="20000"/>
                </a:spcBef>
                <a:spcAft>
                  <a:spcPct val="0"/>
                </a:spcAft>
                <a:buChar char="•"/>
                <a:defRPr sz="3200" kern="1200">
                  <a:solidFill>
                    <a:schemeClr val="tx1"/>
                  </a:solidFill>
                  <a:latin typeface="Arial" charset="0"/>
                  <a:ea typeface="+mn-ea"/>
                  <a:cs typeface="+mn-cs"/>
                </a:defRPr>
              </a:lvl3pPr>
              <a:lvl4pPr marL="1371600" algn="l" rtl="0" fontAlgn="base">
                <a:spcBef>
                  <a:spcPct val="20000"/>
                </a:spcBef>
                <a:spcAft>
                  <a:spcPct val="0"/>
                </a:spcAft>
                <a:buChar char="•"/>
                <a:defRPr sz="3200" kern="1200">
                  <a:solidFill>
                    <a:schemeClr val="tx1"/>
                  </a:solidFill>
                  <a:latin typeface="Arial" charset="0"/>
                  <a:ea typeface="+mn-ea"/>
                  <a:cs typeface="+mn-cs"/>
                </a:defRPr>
              </a:lvl4pPr>
              <a:lvl5pPr marL="1828800" algn="l" rtl="0" fontAlgn="base">
                <a:spcBef>
                  <a:spcPct val="20000"/>
                </a:spcBef>
                <a:spcAft>
                  <a:spcPct val="0"/>
                </a:spcAft>
                <a:buChar char="•"/>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a:lstStyle>
            <a:p>
              <a:pPr eaLnBrk="1" hangingPunct="1">
                <a:spcBef>
                  <a:spcPct val="0"/>
                </a:spcBef>
                <a:buFontTx/>
                <a:buNone/>
              </a:pPr>
              <a:endParaRPr lang="en-US" sz="1800"/>
            </a:p>
          </p:txBody>
        </p:sp>
        <p:pic>
          <p:nvPicPr>
            <p:cNvPr id="6" name="Picture 5" descr="CBHRS fi_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833473" y="113430337"/>
              <a:ext cx="1742944" cy="139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26872" y="4178236"/>
            <a:ext cx="2472351" cy="1003363"/>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55910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sz="half" idx="1"/>
          </p:nvPr>
        </p:nvSpPr>
        <p:spPr>
          <a:xfrm>
            <a:off x="228600" y="1676400"/>
            <a:ext cx="8153400" cy="5105400"/>
          </a:xfrm>
          <a:noFill/>
          <a:ln>
            <a:noFill/>
            <a:miter lim="800000"/>
            <a:headEnd/>
            <a:tailEnd/>
          </a:ln>
        </p:spPr>
        <p:txBody>
          <a:bodyPr/>
          <a:lstStyle/>
          <a:p>
            <a:r>
              <a:rPr lang="en-US" dirty="0"/>
              <a:t>No more than one standard drink per </a:t>
            </a:r>
            <a:r>
              <a:rPr lang="en-US" dirty="0" smtClean="0"/>
              <a:t>day</a:t>
            </a:r>
          </a:p>
          <a:p>
            <a:endParaRPr lang="en-US" sz="2800" dirty="0"/>
          </a:p>
          <a:p>
            <a:r>
              <a:rPr lang="en-US" dirty="0"/>
              <a:t>No more that three standard drinks per </a:t>
            </a:r>
            <a:r>
              <a:rPr lang="en-US" dirty="0" smtClean="0"/>
              <a:t>occasion</a:t>
            </a:r>
          </a:p>
          <a:p>
            <a:endParaRPr lang="en-US" sz="2800" dirty="0"/>
          </a:p>
          <a:p>
            <a:r>
              <a:rPr lang="en-US" dirty="0"/>
              <a:t>Do not drink alcohol if…</a:t>
            </a:r>
          </a:p>
          <a:p>
            <a:pPr lvl="1"/>
            <a:r>
              <a:rPr lang="en-US" dirty="0"/>
              <a:t>Pregnant </a:t>
            </a:r>
          </a:p>
          <a:p>
            <a:pPr lvl="1"/>
            <a:r>
              <a:rPr lang="en-US" dirty="0"/>
              <a:t>Breastfeeding</a:t>
            </a:r>
          </a:p>
          <a:p>
            <a:pPr lvl="1"/>
            <a:r>
              <a:rPr lang="en-US" dirty="0"/>
              <a:t>Planning pregnancy</a:t>
            </a:r>
          </a:p>
          <a:p>
            <a:pPr lvl="1"/>
            <a:r>
              <a:rPr lang="en-US" dirty="0"/>
              <a:t>Sexually active and not using </a:t>
            </a:r>
            <a:r>
              <a:rPr lang="en-US" dirty="0" smtClean="0"/>
              <a:t>contraception</a:t>
            </a:r>
            <a:endParaRPr lang="en-US" sz="2800" dirty="0"/>
          </a:p>
        </p:txBody>
      </p:sp>
      <p:sp>
        <p:nvSpPr>
          <p:cNvPr id="2" name="Title 1"/>
          <p:cNvSpPr>
            <a:spLocks noGrp="1"/>
          </p:cNvSpPr>
          <p:nvPr>
            <p:ph type="title"/>
          </p:nvPr>
        </p:nvSpPr>
        <p:spPr>
          <a:xfrm>
            <a:off x="457200" y="274638"/>
            <a:ext cx="7924800" cy="1143000"/>
          </a:xfrm>
        </p:spPr>
        <p:txBody>
          <a:bodyPr/>
          <a:lstStyle/>
          <a:p>
            <a:r>
              <a:rPr lang="en-US" dirty="0" smtClean="0"/>
              <a:t>Guidelines for Alcohol Use by Women</a:t>
            </a:r>
            <a:endParaRPr lang="en-US" dirty="0"/>
          </a:p>
        </p:txBody>
      </p:sp>
    </p:spTree>
    <p:extLst>
      <p:ext uri="{BB962C8B-B14F-4D97-AF65-F5344CB8AC3E}">
        <p14:creationId xmlns:p14="http://schemas.microsoft.com/office/powerpoint/2010/main" val="423375009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228600"/>
            <a:ext cx="8229600" cy="1143000"/>
          </a:xfrm>
        </p:spPr>
        <p:txBody>
          <a:bodyPr/>
          <a:lstStyle/>
          <a:p>
            <a:pPr eaLnBrk="1" hangingPunct="1"/>
            <a:r>
              <a:rPr lang="en-US" smtClean="0"/>
              <a:t>Binge drinking</a:t>
            </a:r>
          </a:p>
        </p:txBody>
      </p:sp>
      <p:sp>
        <p:nvSpPr>
          <p:cNvPr id="6147" name="Rectangle 3"/>
          <p:cNvSpPr>
            <a:spLocks noGrp="1" noChangeArrowheads="1"/>
          </p:cNvSpPr>
          <p:nvPr>
            <p:ph type="body" idx="1"/>
          </p:nvPr>
        </p:nvSpPr>
        <p:spPr>
          <a:xfrm>
            <a:off x="4267200" y="1676400"/>
            <a:ext cx="4038600" cy="4953000"/>
          </a:xfrm>
          <a:noFill/>
          <a:ln>
            <a:noFill/>
            <a:miter lim="800000"/>
            <a:headEnd/>
            <a:tailEnd/>
          </a:ln>
        </p:spPr>
        <p:txBody>
          <a:bodyPr>
            <a:normAutofit/>
          </a:bodyPr>
          <a:lstStyle/>
          <a:p>
            <a:pPr eaLnBrk="1" hangingPunct="1"/>
            <a:r>
              <a:rPr lang="en-US" sz="2800" dirty="0" smtClean="0"/>
              <a:t>Women: 4 or more drinks during any one occasion</a:t>
            </a:r>
          </a:p>
          <a:p>
            <a:pPr eaLnBrk="1" hangingPunct="1"/>
            <a:endParaRPr lang="en-US" sz="2800" dirty="0" smtClean="0"/>
          </a:p>
          <a:p>
            <a:pPr eaLnBrk="1" hangingPunct="1"/>
            <a:r>
              <a:rPr lang="en-US" sz="2800" dirty="0" smtClean="0"/>
              <a:t>Men: 5 or more drinks in any one occasion</a:t>
            </a:r>
          </a:p>
          <a:p>
            <a:pPr eaLnBrk="1" hangingPunct="1"/>
            <a:endParaRPr lang="en-US" sz="2800" dirty="0"/>
          </a:p>
          <a:p>
            <a:pPr eaLnBrk="1" hangingPunct="1"/>
            <a:r>
              <a:rPr lang="en-US" sz="2800" dirty="0" smtClean="0"/>
              <a:t>An occasion is defined as 2-3 hours</a:t>
            </a:r>
          </a:p>
        </p:txBody>
      </p:sp>
      <p:pic>
        <p:nvPicPr>
          <p:cNvPr id="6148" name="Picture 4" descr="MP90040059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828800"/>
            <a:ext cx="3471863"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69455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Screen for alcohol use?</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405017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sz="half" idx="1"/>
          </p:nvPr>
        </p:nvSpPr>
        <p:spPr/>
        <p:txBody>
          <a:bodyPr/>
          <a:lstStyle/>
          <a:p>
            <a:pPr lvl="1" eaLnBrk="1" hangingPunct="1">
              <a:buFontTx/>
              <a:buNone/>
            </a:pPr>
            <a:endParaRPr lang="en-US" sz="2600" smtClean="0">
              <a:latin typeface="Times New Roman" pitchFamily="18" charset="0"/>
            </a:endParaRPr>
          </a:p>
          <a:p>
            <a:pPr lvl="1" eaLnBrk="1" hangingPunct="1"/>
            <a:endParaRPr lang="en-US" sz="2900" smtClean="0">
              <a:latin typeface="Times New Roman" pitchFamily="18" charset="0"/>
            </a:endParaRPr>
          </a:p>
          <a:p>
            <a:pPr lvl="1" eaLnBrk="1" hangingPunct="1"/>
            <a:endParaRPr lang="en-US" sz="2900" smtClean="0">
              <a:latin typeface="Times New Roman" pitchFamily="18" charset="0"/>
            </a:endParaRPr>
          </a:p>
          <a:p>
            <a:pPr lvl="1" eaLnBrk="1" hangingPunct="1"/>
            <a:endParaRPr lang="en-US" sz="2800" smtClean="0"/>
          </a:p>
          <a:p>
            <a:pPr lvl="1" eaLnBrk="1" hangingPunct="1"/>
            <a:endParaRPr lang="en-US" sz="2800" smtClean="0"/>
          </a:p>
          <a:p>
            <a:pPr lvl="1" eaLnBrk="1" hangingPunct="1"/>
            <a:endParaRPr lang="en-US" sz="2800" smtClean="0"/>
          </a:p>
          <a:p>
            <a:pPr lvl="1" eaLnBrk="1" hangingPunct="1"/>
            <a:endParaRPr lang="en-US" sz="2800" smtClean="0"/>
          </a:p>
        </p:txBody>
      </p:sp>
      <p:sp>
        <p:nvSpPr>
          <p:cNvPr id="8196" name="Rectangle 8"/>
          <p:cNvSpPr>
            <a:spLocks noGrp="1" noChangeArrowheads="1"/>
          </p:cNvSpPr>
          <p:nvPr>
            <p:ph type="body" sz="half" idx="2"/>
          </p:nvPr>
        </p:nvSpPr>
        <p:spPr>
          <a:xfrm>
            <a:off x="4114800" y="1600200"/>
            <a:ext cx="4191000" cy="5105400"/>
          </a:xfrm>
          <a:noFill/>
          <a:ln>
            <a:noFill/>
            <a:miter lim="800000"/>
            <a:headEnd/>
            <a:tailEnd/>
          </a:ln>
        </p:spPr>
        <p:txBody>
          <a:bodyPr/>
          <a:lstStyle/>
          <a:p>
            <a:pPr eaLnBrk="1" hangingPunct="1"/>
            <a:r>
              <a:rPr lang="en-US" sz="2400" dirty="0" smtClean="0"/>
              <a:t>Women of childbearing age</a:t>
            </a:r>
          </a:p>
          <a:p>
            <a:pPr eaLnBrk="1" hangingPunct="1"/>
            <a:endParaRPr lang="en-US" sz="2400" dirty="0" smtClean="0"/>
          </a:p>
          <a:p>
            <a:pPr eaLnBrk="1" hangingPunct="1"/>
            <a:r>
              <a:rPr lang="en-US" sz="2400" dirty="0" smtClean="0"/>
              <a:t>Pregnant women</a:t>
            </a:r>
          </a:p>
          <a:p>
            <a:pPr eaLnBrk="1" hangingPunct="1"/>
            <a:endParaRPr lang="en-US" sz="2400" dirty="0" smtClean="0"/>
          </a:p>
          <a:p>
            <a:pPr eaLnBrk="1" hangingPunct="1"/>
            <a:r>
              <a:rPr lang="en-US" sz="2400" dirty="0" smtClean="0"/>
              <a:t>High-risk female drinkers</a:t>
            </a:r>
          </a:p>
          <a:p>
            <a:pPr eaLnBrk="1" hangingPunct="1"/>
            <a:endParaRPr lang="en-US" sz="2400" dirty="0" smtClean="0"/>
          </a:p>
          <a:p>
            <a:pPr eaLnBrk="1" hangingPunct="1"/>
            <a:r>
              <a:rPr lang="en-US" sz="2400" dirty="0" smtClean="0"/>
              <a:t>College-age women</a:t>
            </a:r>
          </a:p>
          <a:p>
            <a:pPr eaLnBrk="1" hangingPunct="1"/>
            <a:endParaRPr lang="en-US" sz="2400" dirty="0" smtClean="0"/>
          </a:p>
          <a:p>
            <a:pPr eaLnBrk="1" hangingPunct="1"/>
            <a:r>
              <a:rPr lang="en-US" sz="2400" dirty="0" smtClean="0"/>
              <a:t>Teens</a:t>
            </a:r>
          </a:p>
          <a:p>
            <a:pPr eaLnBrk="1" hangingPunct="1"/>
            <a:endParaRPr lang="en-US" sz="2400" dirty="0" smtClean="0"/>
          </a:p>
          <a:p>
            <a:pPr eaLnBrk="1" hangingPunct="1"/>
            <a:r>
              <a:rPr lang="en-US" sz="2400" dirty="0" smtClean="0"/>
              <a:t>Nursing mothers</a:t>
            </a:r>
          </a:p>
        </p:txBody>
      </p:sp>
      <p:pic>
        <p:nvPicPr>
          <p:cNvPr id="8198" name="Picture 10" descr="grou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1" y="1879036"/>
            <a:ext cx="3657600" cy="4369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Who Needs to Be Screened?</a:t>
            </a:r>
            <a:endParaRPr lang="en-US" dirty="0"/>
          </a:p>
        </p:txBody>
      </p:sp>
    </p:spTree>
    <p:extLst>
      <p:ext uri="{BB962C8B-B14F-4D97-AF65-F5344CB8AC3E}">
        <p14:creationId xmlns:p14="http://schemas.microsoft.com/office/powerpoint/2010/main" val="3941729834"/>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t>All Women of Childbearing Age</a:t>
            </a:r>
          </a:p>
        </p:txBody>
      </p:sp>
      <p:sp>
        <p:nvSpPr>
          <p:cNvPr id="9219" name="Rectangle 3"/>
          <p:cNvSpPr>
            <a:spLocks noGrp="1" noChangeArrowheads="1"/>
          </p:cNvSpPr>
          <p:nvPr>
            <p:ph type="body" sz="half" idx="1"/>
          </p:nvPr>
        </p:nvSpPr>
        <p:spPr>
          <a:xfrm>
            <a:off x="228600" y="1600200"/>
            <a:ext cx="4953000" cy="4953000"/>
          </a:xfrm>
          <a:noFill/>
          <a:ln>
            <a:noFill/>
            <a:miter lim="800000"/>
            <a:headEnd/>
            <a:tailEnd/>
          </a:ln>
        </p:spPr>
        <p:txBody>
          <a:bodyPr/>
          <a:lstStyle/>
          <a:p>
            <a:pPr eaLnBrk="1" hangingPunct="1"/>
            <a:r>
              <a:rPr lang="en-US" dirty="0" smtClean="0"/>
              <a:t>Women 18 to 44 years</a:t>
            </a:r>
          </a:p>
          <a:p>
            <a:pPr eaLnBrk="1" hangingPunct="1"/>
            <a:r>
              <a:rPr lang="en-US" dirty="0" smtClean="0"/>
              <a:t>Around 53% of women report some alcohol use</a:t>
            </a:r>
          </a:p>
          <a:p>
            <a:pPr lvl="1" eaLnBrk="1" hangingPunct="1"/>
            <a:r>
              <a:rPr lang="en-US" dirty="0" smtClean="0"/>
              <a:t>12% report binge drinking</a:t>
            </a:r>
          </a:p>
          <a:p>
            <a:pPr eaLnBrk="1" hangingPunct="1"/>
            <a:r>
              <a:rPr lang="en-US" dirty="0" smtClean="0"/>
              <a:t>More than 50% who do not use birth control report alcohol use</a:t>
            </a:r>
          </a:p>
          <a:p>
            <a:pPr lvl="1" eaLnBrk="1" hangingPunct="1"/>
            <a:r>
              <a:rPr lang="en-US" dirty="0" smtClean="0"/>
              <a:t>Approximately 13% are sexually active and drink alcohol frequently or binge drink</a:t>
            </a:r>
          </a:p>
        </p:txBody>
      </p:sp>
      <p:pic>
        <p:nvPicPr>
          <p:cNvPr id="9222" name="Picture 7" descr="MPj0444163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1371600"/>
            <a:ext cx="33528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15830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mtClean="0"/>
              <a:t>All Women of Childbearing Age</a:t>
            </a:r>
          </a:p>
        </p:txBody>
      </p:sp>
      <p:sp>
        <p:nvSpPr>
          <p:cNvPr id="10243" name="Rectangle 3"/>
          <p:cNvSpPr>
            <a:spLocks noGrp="1" noChangeArrowheads="1"/>
          </p:cNvSpPr>
          <p:nvPr>
            <p:ph type="body" sz="half" idx="1"/>
          </p:nvPr>
        </p:nvSpPr>
        <p:spPr>
          <a:xfrm>
            <a:off x="3962400" y="1600200"/>
            <a:ext cx="4343400" cy="4953000"/>
          </a:xfrm>
          <a:noFill/>
          <a:ln>
            <a:noFill/>
            <a:miter lim="800000"/>
            <a:headEnd/>
            <a:tailEnd/>
          </a:ln>
        </p:spPr>
        <p:txBody>
          <a:bodyPr/>
          <a:lstStyle/>
          <a:p>
            <a:pPr eaLnBrk="1" hangingPunct="1"/>
            <a:r>
              <a:rPr lang="en-US" dirty="0" smtClean="0"/>
              <a:t>Pre-pregnancy drinking habits are predictive</a:t>
            </a:r>
          </a:p>
          <a:p>
            <a:pPr lvl="1" eaLnBrk="1" hangingPunct="1"/>
            <a:r>
              <a:rPr lang="en-US" dirty="0" smtClean="0"/>
              <a:t>Women who drink prior to pregnancy may be more likely to drink during pregnancy</a:t>
            </a:r>
          </a:p>
          <a:p>
            <a:pPr eaLnBrk="1" hangingPunct="1"/>
            <a:r>
              <a:rPr lang="en-US" dirty="0" smtClean="0"/>
              <a:t>Many women continue to drink into the first trimester before knowing they are pregnant</a:t>
            </a:r>
          </a:p>
        </p:txBody>
      </p:sp>
      <p:pic>
        <p:nvPicPr>
          <p:cNvPr id="10245" name="Picture 11" descr="MPj0443093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752600"/>
            <a:ext cx="348615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822135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9.0&quot;&gt;&lt;object type=&quot;1&quot; unique_id=&quot;10001&quot;&gt;&lt;object type=&quot;2&quot; unique_id=&quot;10002&quot;&gt;&lt;object type=&quot;3&quot; unique_id=&quot;10003&quot;&gt;&lt;property id=&quot;20148&quot; value=&quot;5&quot;/&gt;&lt;property id=&quot;20300&quot; value=&quot;Slide 1 - &amp;quot;Fetal Alcohol Spectrum Disorders:  Competency II –  Screening and Brief Interventions for Alcohol Use&amp;quot;&quot;/&gt;&lt;property id=&quot;20307&quot; value=&quot;256&quot;/&gt;&lt;/object&gt;&lt;object type=&quot;3&quot; unique_id=&quot;10004&quot;&gt;&lt;property id=&quot;20148&quot; value=&quot;5&quot;/&gt;&lt;property id=&quot;20300&quot; value=&quot;Slide 2&quot;/&gt;&lt;property id=&quot;20307&quot; value=&quot;257&quot;/&gt;&lt;/object&gt;&lt;object type=&quot;3&quot; unique_id=&quot;10005&quot;&gt;&lt;property id=&quot;20148&quot; value=&quot;5&quot;/&gt;&lt;property id=&quot;20300&quot; value=&quot;Slide 3 - &amp;quot;A Standard Drink&amp;quot;&quot;/&gt;&lt;property id=&quot;20307&quot; value=&quot;258&quot;/&gt;&lt;/object&gt;&lt;object type=&quot;3&quot; unique_id=&quot;10006&quot;&gt;&lt;property id=&quot;20148&quot; value=&quot;5&quot;/&gt;&lt;property id=&quot;20300&quot; value=&quot;Slide 4 - &amp;quot;Guidelines for Alcohol Use by Women&amp;quot;&quot;/&gt;&lt;property id=&quot;20307&quot; value=&quot;259&quot;/&gt;&lt;/object&gt;&lt;object type=&quot;3&quot; unique_id=&quot;10007&quot;&gt;&lt;property id=&quot;20148&quot; value=&quot;5&quot;/&gt;&lt;property id=&quot;20300&quot; value=&quot;Slide 5 - &amp;quot;Binge drinking&amp;quot;&quot;/&gt;&lt;property id=&quot;20307&quot; value=&quot;260&quot;/&gt;&lt;/object&gt;&lt;object type=&quot;3&quot; unique_id=&quot;10008&quot;&gt;&lt;property id=&quot;20148&quot; value=&quot;5&quot;/&gt;&lt;property id=&quot;20300&quot; value=&quot;Slide 6 - &amp;quot;Why Screen for alcohol use?&amp;quot;&quot;/&gt;&lt;property id=&quot;20307&quot; value=&quot;288&quot;/&gt;&lt;/object&gt;&lt;object type=&quot;3&quot; unique_id=&quot;10009&quot;&gt;&lt;property id=&quot;20148&quot; value=&quot;5&quot;/&gt;&lt;property id=&quot;20300&quot; value=&quot;Slide 7 - &amp;quot;Who Needs to Be Screened?&amp;quot;&quot;/&gt;&lt;property id=&quot;20307&quot; value=&quot;262&quot;/&gt;&lt;/object&gt;&lt;object type=&quot;3&quot; unique_id=&quot;10010&quot;&gt;&lt;property id=&quot;20148&quot; value=&quot;5&quot;/&gt;&lt;property id=&quot;20300&quot; value=&quot;Slide 8 - &amp;quot;All Women of Childbearing Age&amp;quot;&quot;/&gt;&lt;property id=&quot;20307&quot; value=&quot;263&quot;/&gt;&lt;/object&gt;&lt;object type=&quot;3&quot; unique_id=&quot;10011&quot;&gt;&lt;property id=&quot;20148&quot; value=&quot;5&quot;/&gt;&lt;property id=&quot;20300&quot; value=&quot;Slide 9 - &amp;quot;All Women of Childbearing Age&amp;quot;&quot;/&gt;&lt;property id=&quot;20307&quot; value=&quot;264&quot;/&gt;&lt;/object&gt;&lt;object type=&quot;3&quot; unique_id=&quot;10012&quot;&gt;&lt;property id=&quot;20148&quot; value=&quot;5&quot;/&gt;&lt;property id=&quot;20300&quot; value=&quot;Slide 10 - &amp;quot;Pregnant Women&amp;quot;&quot;/&gt;&lt;property id=&quot;20307&quot; value=&quot;265&quot;/&gt;&lt;/object&gt;&lt;object type=&quot;3&quot; unique_id=&quot;10013&quot;&gt;&lt;property id=&quot;20148&quot; value=&quot;5&quot;/&gt;&lt;property id=&quot;20300&quot; value=&quot;Slide 11 - &amp;quot;2012 BRFSS Study&amp;quot;&quot;/&gt;&lt;property id=&quot;20307&quot; value=&quot;289&quot;/&gt;&lt;/object&gt;&lt;object type=&quot;3&quot; unique_id=&quot;10014&quot;&gt;&lt;property id=&quot;20148&quot; value=&quot;5&quot;/&gt;&lt;property id=&quot;20300&quot; value=&quot;Slide 12 - &amp;quot;High-Risk Female Drinkers&amp;quot;&quot;/&gt;&lt;property id=&quot;20307&quot; value=&quot;266&quot;/&gt;&lt;/object&gt;&lt;object type=&quot;3&quot; unique_id=&quot;10015&quot;&gt;&lt;property id=&quot;20148&quot; value=&quot;5&quot;/&gt;&lt;property id=&quot;20300&quot; value=&quot;Slide 13 - &amp;quot;Teens&amp;quot;&quot;/&gt;&lt;property id=&quot;20307&quot; value=&quot;267&quot;/&gt;&lt;/object&gt;&lt;object type=&quot;3&quot; unique_id=&quot;10016&quot;&gt;&lt;property id=&quot;20148&quot; value=&quot;5&quot;/&gt;&lt;property id=&quot;20300&quot; value=&quot;Slide 14 - &amp;quot;College-Age Women&amp;quot;&quot;/&gt;&lt;property id=&quot;20307&quot; value=&quot;268&quot;/&gt;&lt;/object&gt;&lt;object type=&quot;3&quot; unique_id=&quot;10017&quot;&gt;&lt;property id=&quot;20148&quot; value=&quot;5&quot;/&gt;&lt;property id=&quot;20300&quot; value=&quot;Slide 15 - &amp;quot;Nursing Mothers&amp;quot;&quot;/&gt;&lt;property id=&quot;20307&quot; value=&quot;269&quot;/&gt;&lt;/object&gt;&lt;object type=&quot;3&quot; unique_id=&quot;10018&quot;&gt;&lt;property id=&quot;20148&quot; value=&quot;5&quot;/&gt;&lt;property id=&quot;20300&quot; value=&quot;Slide 16 - &amp;quot;Risk factors for alcohol misuse&amp;quot;&quot;/&gt;&lt;property id=&quot;20307&quot; value=&quot;290&quot;/&gt;&lt;/object&gt;&lt;object type=&quot;3&quot; unique_id=&quot;10019&quot;&gt;&lt;property id=&quot;20148&quot; value=&quot;5&quot;/&gt;&lt;property id=&quot;20300&quot; value=&quot;Slide 17 - &amp;quot;Ethnicity and Acculturation&amp;quot;&quot;/&gt;&lt;property id=&quot;20307&quot; value=&quot;271&quot;/&gt;&lt;/object&gt;&lt;object type=&quot;3&quot; unique_id=&quot;10020&quot;&gt;&lt;property id=&quot;20148&quot; value=&quot;5&quot;/&gt;&lt;property id=&quot;20300&quot; value=&quot;Slide 18 - &amp;quot;Risk Factors&amp;quot;&quot;/&gt;&lt;property id=&quot;20307&quot; value=&quot;272&quot;/&gt;&lt;/object&gt;&lt;object type=&quot;3&quot; unique_id=&quot;10021&quot;&gt;&lt;property id=&quot;20148&quot; value=&quot;5&quot;/&gt;&lt;property id=&quot;20300&quot; value=&quot;Slide 19 - &amp;quot;Risk Factors&amp;quot;&quot;/&gt;&lt;property id=&quot;20307&quot; value=&quot;273&quot;/&gt;&lt;/object&gt;&lt;object type=&quot;3&quot; unique_id=&quot;10022&quot;&gt;&lt;property id=&quot;20148&quot; value=&quot;5&quot;/&gt;&lt;property id=&quot;20300&quot; value=&quot;Slide 20 - &amp;quot;Screening methods&amp;quot;&quot;/&gt;&lt;property id=&quot;20307&quot; value=&quot;291&quot;/&gt;&lt;/object&gt;&lt;object type=&quot;3&quot; unique_id=&quot;10023&quot;&gt;&lt;property id=&quot;20148&quot; value=&quot;5&quot;/&gt;&lt;property id=&quot;20300&quot; value=&quot;Slide 21 - &amp;quot;Considerations for Screening&amp;quot;&quot;/&gt;&lt;property id=&quot;20307&quot; value=&quot;275&quot;/&gt;&lt;/object&gt;&lt;object type=&quot;3&quot; unique_id=&quot;10024&quot;&gt;&lt;property id=&quot;20148&quot; value=&quot;5&quot;/&gt;&lt;property id=&quot;20300&quot; value=&quot;Slide 22 - &amp;quot;Screening Methods&amp;quot;&quot;/&gt;&lt;property id=&quot;20307&quot; value=&quot;276&quot;/&gt;&lt;/object&gt;&lt;object type=&quot;3&quot; unique_id=&quot;10025&quot;&gt;&lt;property id=&quot;20148&quot; value=&quot;5&quot;/&gt;&lt;property id=&quot;20300&quot; value=&quot;Slide 23 - &amp;quot;Screening Tools&amp;quot;&quot;/&gt;&lt;property id=&quot;20307&quot; value=&quot;277&quot;/&gt;&lt;/object&gt;&lt;object type=&quot;3&quot; unique_id=&quot;10026&quot;&gt;&lt;property id=&quot;20148&quot; value=&quot;5&quot;/&gt;&lt;property id=&quot;20300&quot; value=&quot;Slide 24 - &amp;quot;Screening Tools&amp;quot;&quot;/&gt;&lt;property id=&quot;20307&quot; value=&quot;278&quot;/&gt;&lt;/object&gt;&lt;object type=&quot;3&quot; unique_id=&quot;10027&quot;&gt;&lt;property id=&quot;20148&quot; value=&quot;5&quot;/&gt;&lt;property id=&quot;20300&quot; value=&quot;Slide 25 - &amp;quot;Screening Tools&amp;quot;&quot;/&gt;&lt;property id=&quot;20307&quot; value=&quot;279&quot;/&gt;&lt;/object&gt;&lt;object type=&quot;3&quot; unique_id=&quot;10028&quot;&gt;&lt;property id=&quot;20148&quot; value=&quot;5&quot;/&gt;&lt;property id=&quot;20300&quot; value=&quot;Slide 26 - &amp;quot;Screening Tool Administration&amp;quot;&quot;/&gt;&lt;property id=&quot;20307&quot; value=&quot;292&quot;/&gt;&lt;/object&gt;&lt;object type=&quot;3&quot; unique_id=&quot;10029&quot;&gt;&lt;property id=&quot;20148&quot; value=&quot;5&quot;/&gt;&lt;property id=&quot;20300&quot; value=&quot;Slide 27 - &amp;quot;Brief Intervention&amp;quot;&quot;/&gt;&lt;property id=&quot;20307&quot; value=&quot;293&quot;/&gt;&lt;/object&gt;&lt;object type=&quot;3&quot; unique_id=&quot;10030&quot;&gt;&lt;property id=&quot;20148&quot; value=&quot;5&quot;/&gt;&lt;property id=&quot;20300&quot; value=&quot;Slide 28 - &amp;quot;Brief Intervention&amp;quot;&quot;/&gt;&lt;property id=&quot;20307&quot; value=&quot;280&quot;/&gt;&lt;/object&gt;&lt;object type=&quot;3&quot; unique_id=&quot;10031&quot;&gt;&lt;property id=&quot;20148&quot; value=&quot;5&quot;/&gt;&lt;property id=&quot;20300&quot; value=&quot;Slide 29 - &amp;quot;Brief Interventions&amp;quot;&quot;/&gt;&lt;property id=&quot;20307&quot; value=&quot;281&quot;/&gt;&lt;/object&gt;&lt;object type=&quot;3&quot; unique_id=&quot;10032&quot;&gt;&lt;property id=&quot;20148&quot; value=&quot;5&quot;/&gt;&lt;property id=&quot;20300&quot; value=&quot;Slide 30 - &amp;quot;Brief Interventions&amp;quot;&quot;/&gt;&lt;property id=&quot;20307&quot; value=&quot;282&quot;/&gt;&lt;/object&gt;&lt;object type=&quot;3&quot; unique_id=&quot;10033&quot;&gt;&lt;property id=&quot;20148&quot; value=&quot;5&quot;/&gt;&lt;property id=&quot;20300&quot; value=&quot;Slide 31 - &amp;quot;Brief Interventions&amp;quot;&quot;/&gt;&lt;property id=&quot;20307&quot; value=&quot;283&quot;/&gt;&lt;/object&gt;&lt;object type=&quot;3&quot; unique_id=&quot;10034&quot;&gt;&lt;property id=&quot;20148&quot; value=&quot;5&quot;/&gt;&lt;property id=&quot;20300&quot; value=&quot;Slide 32 - &amp;quot;Extensive Interviews&amp;quot;&quot;/&gt;&lt;property id=&quot;20307&quot; value=&quot;284&quot;/&gt;&lt;/object&gt;&lt;object type=&quot;3&quot; unique_id=&quot;10035&quot;&gt;&lt;property id=&quot;20148&quot; value=&quot;5&quot;/&gt;&lt;property id=&quot;20300&quot; value=&quot;Slide 33 - &amp;quot;Categories of Alcohol Use&amp;quot;&quot;/&gt;&lt;property id=&quot;20307&quot; value=&quot;285&quot;/&gt;&lt;/object&gt;&lt;object type=&quot;3&quot; unique_id=&quot;10036&quot;&gt;&lt;property id=&quot;20148&quot; value=&quot;5&quot;/&gt;&lt;property id=&quot;20300&quot; value=&quot;Slide 34 - &amp;quot;Criteria for Referral to Treatment&amp;quot;&quot;/&gt;&lt;property id=&quot;20307&quot; value=&quot;286&quot;/&gt;&lt;/object&gt;&lt;object type=&quot;3&quot; unique_id=&quot;10037&quot;&gt;&lt;property id=&quot;20148&quot; value=&quot;5&quot;/&gt;&lt;property id=&quot;20300&quot; value=&quot;Slide 35 - &amp;quot;In Closing….&amp;quot;&quot;/&gt;&lt;property id=&quot;20307&quot; value=&quot;287&quot;/&gt;&lt;/object&gt;&lt;object type=&quot;3&quot; unique_id=&quot;10038&quot;&gt;&lt;property id=&quot;20148&quot; value=&quot;5&quot;/&gt;&lt;property id=&quot;20300&quot; value=&quot;Slide 36 - &amp;quot;Arctic FASD Regional Training Center www.uaa.alaska.edu/arcticfasdrtc arcticfasdrtc@uaa.alaska.edu 907.786.6381 &amp;quot;&quot;/&gt;&lt;property id=&quot;20307&quot; value=&quot;294&quot;/&gt;&lt;/object&gt;&lt;/object&gt;&lt;object type=&quot;8&quot; unique_id=&quot;10076&quot;&gt;&lt;/object&gt;&lt;/object&gt;&lt;/database&gt;"/>
  <p:tag name="MMPROD_NEXTUNIQUEID" val="10009"/>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ustom 2">
      <a:dk1>
        <a:srgbClr val="2F2B20"/>
      </a:dk1>
      <a:lt1>
        <a:srgbClr val="FFFFFF"/>
      </a:lt1>
      <a:dk2>
        <a:srgbClr val="4466AF"/>
      </a:dk2>
      <a:lt2>
        <a:srgbClr val="88BC64"/>
      </a:lt2>
      <a:accent1>
        <a:srgbClr val="88BC64"/>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1497</TotalTime>
  <Words>8002</Words>
  <Application>Microsoft Office PowerPoint</Application>
  <PresentationFormat>On-screen Show (4:3)</PresentationFormat>
  <Paragraphs>789</Paragraphs>
  <Slides>36</Slides>
  <Notes>35</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Adjacency</vt:lpstr>
      <vt:lpstr>Fetal Alcohol Spectrum Disorders:  Competency II –  Screening and Brief Interventions for Alcohol Use</vt:lpstr>
      <vt:lpstr>PowerPoint Presentation</vt:lpstr>
      <vt:lpstr>A Standard Drink</vt:lpstr>
      <vt:lpstr>Guidelines for Alcohol Use by Women</vt:lpstr>
      <vt:lpstr>Binge drinking</vt:lpstr>
      <vt:lpstr>Why Screen for alcohol use?</vt:lpstr>
      <vt:lpstr>Who Needs to Be Screened?</vt:lpstr>
      <vt:lpstr>All Women of Childbearing Age</vt:lpstr>
      <vt:lpstr>All Women of Childbearing Age</vt:lpstr>
      <vt:lpstr>Pregnant Women</vt:lpstr>
      <vt:lpstr>2012 BRFSS Study</vt:lpstr>
      <vt:lpstr>High-Risk Female Drinkers</vt:lpstr>
      <vt:lpstr>Teens</vt:lpstr>
      <vt:lpstr>College-Age Women</vt:lpstr>
      <vt:lpstr>Nursing Mothers</vt:lpstr>
      <vt:lpstr>Risk factors for alcohol misuse</vt:lpstr>
      <vt:lpstr>Ethnicity and Acculturation</vt:lpstr>
      <vt:lpstr>Risk Factors</vt:lpstr>
      <vt:lpstr>Risk Factors</vt:lpstr>
      <vt:lpstr>Screening methods</vt:lpstr>
      <vt:lpstr>Considerations for Screening</vt:lpstr>
      <vt:lpstr>Screening Methods</vt:lpstr>
      <vt:lpstr>Screening Tools</vt:lpstr>
      <vt:lpstr>Screening Tools</vt:lpstr>
      <vt:lpstr>Screening Tools</vt:lpstr>
      <vt:lpstr>Screening Tool Administration</vt:lpstr>
      <vt:lpstr>Brief Intervention</vt:lpstr>
      <vt:lpstr>Brief Intervention</vt:lpstr>
      <vt:lpstr>Brief Interventions</vt:lpstr>
      <vt:lpstr>Brief Interventions</vt:lpstr>
      <vt:lpstr>Brief Interventions</vt:lpstr>
      <vt:lpstr>Extensive Interviews</vt:lpstr>
      <vt:lpstr>Categories of Alcohol Use</vt:lpstr>
      <vt:lpstr>Criteria for Referral to Treatment</vt:lpstr>
      <vt:lpstr>In Closing….</vt:lpstr>
      <vt:lpstr>Arctic FASD Regional Training Center www.uaa.alaska.edu/arcticfasdrtc arcticfasdrtc@uaa.alaska.edu 907.786.6381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Fetal Alcohol Spectrum Disorders</dc:title>
  <dc:creator>cbhrs</dc:creator>
  <cp:lastModifiedBy>cbhrsae</cp:lastModifiedBy>
  <cp:revision>78</cp:revision>
  <dcterms:created xsi:type="dcterms:W3CDTF">2013-07-18T17:22:51Z</dcterms:created>
  <dcterms:modified xsi:type="dcterms:W3CDTF">2015-08-31T23:55:54Z</dcterms:modified>
</cp:coreProperties>
</file>