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tags/tag1.xml" ContentType="application/vnd.openxmlformats-officedocument.presentationml.tag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2"/>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 id="285" r:id="rId31"/>
  </p:sldIdLst>
  <p:sldSz cx="9144000" cy="6858000" type="screen4x3"/>
  <p:notesSz cx="6858000" cy="9144000"/>
  <p:custDataLst>
    <p:tags r:id="rId33"/>
  </p:custDataLst>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60727" autoAdjust="0"/>
  </p:normalViewPr>
  <p:slideViewPr>
    <p:cSldViewPr>
      <p:cViewPr>
        <p:scale>
          <a:sx n="65" d="100"/>
          <a:sy n="65" d="100"/>
        </p:scale>
        <p:origin x="-2040" y="-336"/>
      </p:cViewPr>
      <p:guideLst>
        <p:guide orient="horz" pos="2160"/>
        <p:guide pos="2880"/>
      </p:guideLst>
    </p:cSldViewPr>
  </p:slideViewPr>
  <p:notesTextViewPr>
    <p:cViewPr>
      <p:scale>
        <a:sx n="1" d="1"/>
        <a:sy n="1" d="1"/>
      </p:scale>
      <p:origin x="0" y="0"/>
    </p:cViewPr>
  </p:notesTextViewPr>
  <p:sorterViewPr>
    <p:cViewPr>
      <p:scale>
        <a:sx n="70" d="100"/>
        <a:sy n="70" d="100"/>
      </p:scale>
      <p:origin x="0" y="0"/>
    </p:cViewPr>
  </p:sorterViewPr>
  <p:notesViewPr>
    <p:cSldViewPr>
      <p:cViewPr varScale="1">
        <p:scale>
          <a:sx n="80" d="100"/>
          <a:sy n="80" d="100"/>
        </p:scale>
        <p:origin x="-1974" y="-66"/>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gs" Target="tags/tag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37"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B708B23-C0E2-40B3-8DE3-8B4033C22F84}" type="datetimeFigureOut">
              <a:rPr lang="en-US" smtClean="0"/>
              <a:t>8/31/2015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5C28748-325B-45E2-8F36-59C4423DD20E}" type="slidenum">
              <a:rPr lang="en-US" smtClean="0"/>
              <a:t>‹#›</a:t>
            </a:fld>
            <a:endParaRPr lang="en-US"/>
          </a:p>
        </p:txBody>
      </p:sp>
    </p:spTree>
    <p:extLst>
      <p:ext uri="{BB962C8B-B14F-4D97-AF65-F5344CB8AC3E}">
        <p14:creationId xmlns:p14="http://schemas.microsoft.com/office/powerpoint/2010/main" val="39704550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PowerPoint was created by the University of Alaska Anchorage Center for Behavioral Health Research &amp; Services’ CDC-funded Arctic FASD Regional Training Center in 2010 and revised in 2013. The content is based primarily on materials and resources available in CDC’s </a:t>
            </a:r>
            <a:r>
              <a:rPr lang="en-US" i="1" baseline="0" dirty="0" smtClean="0"/>
              <a:t>Fetal Alcohol Spectrum Disorders Competency-Based Curriculum Development Guide for Medical and Allied Health Education and Practice</a:t>
            </a:r>
            <a:r>
              <a:rPr lang="en-US" i="0" baseline="0" dirty="0" smtClean="0"/>
              <a:t> (2009). </a:t>
            </a:r>
          </a:p>
          <a:p>
            <a:endParaRPr lang="en-US" i="0" baseline="0" dirty="0" smtClean="0"/>
          </a:p>
          <a:p>
            <a:r>
              <a:rPr lang="en-US" i="0" baseline="0" dirty="0" smtClean="0"/>
              <a:t>This guide was revised in 2015 and is available from www.frfasd.org/Comp_Guide.html. </a:t>
            </a:r>
          </a:p>
          <a:p>
            <a:endParaRPr lang="en-US" i="0" baseline="0" dirty="0" smtClean="0"/>
          </a:p>
          <a:p>
            <a:r>
              <a:rPr lang="en-US" i="0" baseline="0" dirty="0" smtClean="0"/>
              <a:t>If you are using elements of this PowerPoint in another presentation, please credit the Arctic FASD Regional Training Center and the 2009 </a:t>
            </a:r>
            <a:r>
              <a:rPr lang="en-US" i="1" baseline="0" dirty="0" smtClean="0"/>
              <a:t>Fetal Alcohol Spectrum Disorders Competency-Based Curriculum Development Guide for Medical and Allied Health Education and Practice</a:t>
            </a:r>
            <a:r>
              <a:rPr lang="en-US" i="0" baseline="0" dirty="0" smtClean="0"/>
              <a:t>. </a:t>
            </a:r>
          </a:p>
          <a:p>
            <a:endParaRPr lang="en-US" i="0" baseline="0" dirty="0" smtClean="0"/>
          </a:p>
          <a:p>
            <a:r>
              <a:rPr lang="en-US" i="0" baseline="0" dirty="0" smtClean="0"/>
              <a:t>Questions about this PowerPoint or its contents should be addressed to the Center for Behavioral Health Research &amp; Services at the University of Alaska Anchorage – www.uaa.alaska.edu. </a:t>
            </a:r>
            <a:endParaRPr lang="en-US" dirty="0" smtClean="0"/>
          </a:p>
          <a:p>
            <a:pPr lvl="1" eaLnBrk="1" hangingPunct="1">
              <a:spcBef>
                <a:spcPct val="0"/>
              </a:spcBef>
              <a:buFontTx/>
              <a:buChar char="•"/>
            </a:pPr>
            <a:endParaRPr lang="en-US" altLang="en-US" dirty="0" smtClean="0">
              <a:latin typeface="Arial" charset="0"/>
            </a:endParaRPr>
          </a:p>
          <a:p>
            <a:pPr eaLnBrk="1" hangingPunct="1">
              <a:spcBef>
                <a:spcPct val="0"/>
              </a:spcBef>
            </a:pPr>
            <a:r>
              <a:rPr lang="en-US" altLang="en-US" baseline="0" dirty="0" smtClean="0">
                <a:latin typeface="Arial" charset="0"/>
              </a:rPr>
              <a:t>Funding was provided by the Centers for Disease Control and Prevention (CDC) to the </a:t>
            </a:r>
            <a:r>
              <a:rPr lang="en-US" altLang="en-US" dirty="0" smtClean="0">
                <a:latin typeface="Arial" charset="0"/>
              </a:rPr>
              <a:t>Center for Behavioral Health Research and Services (CBHRS) at the University of Alaska Anchorage. The goal of</a:t>
            </a:r>
            <a:r>
              <a:rPr lang="en-US" altLang="en-US" baseline="0" dirty="0" smtClean="0">
                <a:latin typeface="Arial" charset="0"/>
              </a:rPr>
              <a:t> the Arctic </a:t>
            </a:r>
            <a:r>
              <a:rPr lang="en-US" altLang="en-US" baseline="0" smtClean="0">
                <a:latin typeface="Arial" charset="0"/>
              </a:rPr>
              <a:t>FASD </a:t>
            </a:r>
            <a:r>
              <a:rPr lang="en-US" altLang="en-US" smtClean="0">
                <a:latin typeface="Arial" charset="0"/>
              </a:rPr>
              <a:t>Regional </a:t>
            </a:r>
            <a:r>
              <a:rPr lang="en-US" altLang="en-US" dirty="0" smtClean="0">
                <a:latin typeface="Arial" charset="0"/>
              </a:rPr>
              <a:t>Training Center was to increase awareness about FASD among health and allied health students and professionals. </a:t>
            </a:r>
          </a:p>
          <a:p>
            <a:pPr lvl="1" eaLnBrk="1" hangingPunct="1">
              <a:spcBef>
                <a:spcPct val="0"/>
              </a:spcBef>
              <a:buFontTx/>
              <a:buChar char="•"/>
            </a:pPr>
            <a:endParaRPr lang="en-US" altLang="en-US" dirty="0" smtClean="0">
              <a:latin typeface="Arial" charset="0"/>
            </a:endParaRPr>
          </a:p>
          <a:p>
            <a:pPr eaLnBrk="1" hangingPunct="1">
              <a:spcBef>
                <a:spcPct val="0"/>
              </a:spcBef>
            </a:pPr>
            <a:r>
              <a:rPr lang="en-US" altLang="en-US" b="1" dirty="0" smtClean="0">
                <a:latin typeface="Arial" charset="0"/>
              </a:rPr>
              <a:t>The CDC has identified seven core competencies that enable professionals to more effectively prevent, identify, and treat FASDs.</a:t>
            </a:r>
          </a:p>
          <a:p>
            <a:pPr eaLnBrk="1" hangingPunct="1">
              <a:spcBef>
                <a:spcPct val="0"/>
              </a:spcBef>
            </a:pPr>
            <a:endParaRPr lang="en-US" altLang="en-US" b="1" dirty="0" smtClean="0">
              <a:latin typeface="Arial" charset="0"/>
            </a:endParaRPr>
          </a:p>
          <a:p>
            <a:pPr lvl="1" eaLnBrk="1" hangingPunct="1">
              <a:spcBef>
                <a:spcPct val="0"/>
              </a:spcBef>
              <a:buFontTx/>
              <a:buChar char="•"/>
            </a:pPr>
            <a:r>
              <a:rPr lang="en-US" altLang="en-US" dirty="0" smtClean="0">
                <a:latin typeface="Arial" charset="0"/>
              </a:rPr>
              <a:t>This presentation covers competency six, treatment across</a:t>
            </a:r>
            <a:r>
              <a:rPr lang="en-US" altLang="en-US" baseline="0" dirty="0" smtClean="0">
                <a:latin typeface="Arial" charset="0"/>
              </a:rPr>
              <a:t> the life span for individuals with an FASD</a:t>
            </a:r>
            <a:r>
              <a:rPr lang="en-US" altLang="en-US" dirty="0" smtClean="0">
                <a:latin typeface="Arial" charset="0"/>
              </a:rPr>
              <a:t>.</a:t>
            </a:r>
          </a:p>
        </p:txBody>
      </p:sp>
      <p:sp>
        <p:nvSpPr>
          <p:cNvPr id="4" name="Slide Number Placeholder 3"/>
          <p:cNvSpPr>
            <a:spLocks noGrp="1"/>
          </p:cNvSpPr>
          <p:nvPr>
            <p:ph type="sldNum" sz="quarter" idx="10"/>
          </p:nvPr>
        </p:nvSpPr>
        <p:spPr/>
        <p:txBody>
          <a:bodyPr/>
          <a:lstStyle/>
          <a:p>
            <a:fld id="{15C28748-325B-45E2-8F36-59C4423DD20E}" type="slidenum">
              <a:rPr lang="en-US" smtClean="0"/>
              <a:t>1</a:t>
            </a:fld>
            <a:endParaRPr lang="en-US"/>
          </a:p>
        </p:txBody>
      </p:sp>
    </p:spTree>
    <p:extLst>
      <p:ext uri="{BB962C8B-B14F-4D97-AF65-F5344CB8AC3E}">
        <p14:creationId xmlns:p14="http://schemas.microsoft.com/office/powerpoint/2010/main" val="366504013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B4AB2EA0-47C4-49DD-95AC-13E71E4A6C5C}" type="slidenum">
              <a:rPr lang="en-US" smtClean="0"/>
              <a:pPr eaLnBrk="1" hangingPunct="1"/>
              <a:t>10</a:t>
            </a:fld>
            <a:endParaRPr lang="en-US" smtClean="0"/>
          </a:p>
        </p:txBody>
      </p:sp>
      <p:sp>
        <p:nvSpPr>
          <p:cNvPr id="41987" name="Rectangle 2"/>
          <p:cNvSpPr>
            <a:spLocks noGrp="1" noRot="1" noChangeAspect="1" noChangeArrowheads="1" noTextEdit="1"/>
          </p:cNvSpPr>
          <p:nvPr>
            <p:ph type="sldImg"/>
          </p:nvPr>
        </p:nvSpPr>
        <p:spPr>
          <a:xfrm>
            <a:off x="5138738" y="55563"/>
            <a:ext cx="1625600" cy="1219200"/>
          </a:xfrm>
          <a:ln/>
        </p:spPr>
      </p:sp>
      <p:sp>
        <p:nvSpPr>
          <p:cNvPr id="41988" name="Rectangle 3"/>
          <p:cNvSpPr>
            <a:spLocks noGrp="1" noChangeArrowheads="1"/>
          </p:cNvSpPr>
          <p:nvPr>
            <p:ph type="body" idx="1"/>
          </p:nvPr>
        </p:nvSpPr>
        <p:spPr>
          <a:xfrm>
            <a:off x="223242" y="1498299"/>
            <a:ext cx="6411516" cy="67461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latin typeface="Arial" charset="0"/>
              </a:rPr>
              <a:t>Presented disability vs. actual disability</a:t>
            </a:r>
          </a:p>
          <a:p>
            <a:pPr eaLnBrk="1" hangingPunct="1"/>
            <a:r>
              <a:rPr lang="en-US" dirty="0" smtClean="0">
                <a:latin typeface="Arial" charset="0"/>
              </a:rPr>
              <a:t>Adults with an FASD might need support in many areas of their lives. Many adults with an FASD are very articulate and might present themselves as more capable than they really are. For instance, they might be a talented musician or artist but be unable to do simple math. </a:t>
            </a:r>
          </a:p>
          <a:p>
            <a:pPr eaLnBrk="1" hangingPunct="1"/>
            <a:endParaRPr lang="en-US" dirty="0" smtClean="0">
              <a:latin typeface="Arial" charset="0"/>
            </a:endParaRPr>
          </a:p>
          <a:p>
            <a:pPr eaLnBrk="1" hangingPunct="1"/>
            <a:r>
              <a:rPr lang="en-US" b="1" dirty="0" smtClean="0">
                <a:latin typeface="Arial" charset="0"/>
              </a:rPr>
              <a:t>Abstract Thinking</a:t>
            </a:r>
          </a:p>
          <a:p>
            <a:pPr eaLnBrk="1" hangingPunct="1"/>
            <a:r>
              <a:rPr lang="en-US" dirty="0" smtClean="0">
                <a:latin typeface="Arial" charset="0"/>
              </a:rPr>
              <a:t>Adults with an FASD may have difficulty with abstract thinking.  Their difficulty with abstract thinking and concepts might make understanding time, money, or even crossing the street an impossible task. </a:t>
            </a:r>
          </a:p>
          <a:p>
            <a:pPr eaLnBrk="1" hangingPunct="1"/>
            <a:endParaRPr lang="en-US" dirty="0" smtClean="0">
              <a:latin typeface="Arial" charset="0"/>
            </a:endParaRPr>
          </a:p>
          <a:p>
            <a:pPr eaLnBrk="1" hangingPunct="1"/>
            <a:r>
              <a:rPr lang="en-US" b="1" dirty="0" smtClean="0">
                <a:latin typeface="Arial" charset="0"/>
              </a:rPr>
              <a:t>High risk for victimization</a:t>
            </a:r>
          </a:p>
          <a:p>
            <a:pPr eaLnBrk="1" hangingPunct="1"/>
            <a:r>
              <a:rPr lang="en-US" dirty="0" smtClean="0">
                <a:latin typeface="Arial" charset="0"/>
              </a:rPr>
              <a:t>Adults with an FASD are easily led into dangerous situations and are consequently at high risk for victimization.</a:t>
            </a:r>
          </a:p>
          <a:p>
            <a:pPr eaLnBrk="1" hangingPunct="1"/>
            <a:endParaRPr lang="en-US" dirty="0" smtClean="0">
              <a:latin typeface="Arial" charset="0"/>
            </a:endParaRPr>
          </a:p>
          <a:p>
            <a:pPr eaLnBrk="1" hangingPunct="1"/>
            <a:r>
              <a:rPr lang="en-US" b="1" dirty="0" smtClean="0">
                <a:latin typeface="Arial" charset="0"/>
              </a:rPr>
              <a:t>Case management and ongoing support</a:t>
            </a:r>
          </a:p>
          <a:p>
            <a:pPr eaLnBrk="1" hangingPunct="1"/>
            <a:r>
              <a:rPr lang="en-US" dirty="0" smtClean="0">
                <a:latin typeface="Arial" charset="0"/>
              </a:rPr>
              <a:t>Adults benefit from case management and need ongoing supports such as:</a:t>
            </a:r>
          </a:p>
          <a:p>
            <a:pPr eaLnBrk="1" hangingPunct="1"/>
            <a:endParaRPr lang="en-US" dirty="0" smtClean="0">
              <a:latin typeface="Arial" charset="0"/>
            </a:endParaRPr>
          </a:p>
          <a:p>
            <a:pPr eaLnBrk="1" hangingPunct="1"/>
            <a:r>
              <a:rPr lang="en-US" dirty="0" smtClean="0">
                <a:latin typeface="Arial" charset="0"/>
              </a:rPr>
              <a:t>Housing</a:t>
            </a:r>
          </a:p>
          <a:p>
            <a:pPr eaLnBrk="1" hangingPunct="1"/>
            <a:r>
              <a:rPr lang="en-US" dirty="0" smtClean="0">
                <a:latin typeface="Arial" charset="0"/>
              </a:rPr>
              <a:t>Vocational rehabilitation</a:t>
            </a:r>
          </a:p>
          <a:p>
            <a:pPr eaLnBrk="1" hangingPunct="1"/>
            <a:r>
              <a:rPr lang="en-US" dirty="0" smtClean="0">
                <a:latin typeface="Arial" charset="0"/>
              </a:rPr>
              <a:t>Transportation assistance</a:t>
            </a:r>
          </a:p>
          <a:p>
            <a:pPr eaLnBrk="1" hangingPunct="1"/>
            <a:r>
              <a:rPr lang="en-US" dirty="0" smtClean="0">
                <a:latin typeface="Arial" charset="0"/>
              </a:rPr>
              <a:t>Employment coaching</a:t>
            </a:r>
          </a:p>
          <a:p>
            <a:pPr eaLnBrk="1" hangingPunct="1"/>
            <a:endParaRPr lang="en-US" dirty="0" smtClean="0">
              <a:latin typeface="Arial" charset="0"/>
            </a:endParaRPr>
          </a:p>
          <a:p>
            <a:pPr eaLnBrk="1" hangingPunct="1"/>
            <a:r>
              <a:rPr lang="en-US" dirty="0" smtClean="0">
                <a:latin typeface="Arial" charset="0"/>
              </a:rPr>
              <a:t>A diagnosis of a condition under the umbrella of FASDs will not automatically qualify an individual for Social Security income or disability, although many adults with an FASD need these kinds of support systems.</a:t>
            </a:r>
          </a:p>
          <a:p>
            <a:pPr eaLnBrk="1" hangingPunct="1"/>
            <a:endParaRPr lang="en-US" dirty="0" smtClean="0">
              <a:latin typeface="Arial" charset="0"/>
            </a:endParaRPr>
          </a:p>
          <a:p>
            <a:pPr eaLnBrk="1" hangingPunct="1"/>
            <a:endParaRPr lang="en-US" b="1" dirty="0" smtClean="0">
              <a:latin typeface="Arial" charset="0"/>
            </a:endParaRPr>
          </a:p>
          <a:p>
            <a:pPr eaLnBrk="1" hangingPunct="1"/>
            <a:endParaRPr lang="en-US" dirty="0" smtClean="0">
              <a:latin typeface="Arial" charset="0"/>
            </a:endParaRPr>
          </a:p>
          <a:p>
            <a:pPr eaLnBrk="1" hangingPunct="1"/>
            <a:endParaRPr lang="en-US" dirty="0" smtClean="0">
              <a:latin typeface="Arial" charset="0"/>
            </a:endParaRPr>
          </a:p>
          <a:p>
            <a:pPr eaLnBrk="1" hangingPunct="1"/>
            <a:endParaRPr lang="en-US" dirty="0" smtClean="0">
              <a:latin typeface="Arial" charset="0"/>
            </a:endParaRPr>
          </a:p>
          <a:p>
            <a:pPr eaLnBrk="1" hangingPunct="1"/>
            <a:endParaRPr lang="en-US" dirty="0" smtClean="0">
              <a:latin typeface="Arial" charset="0"/>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7351A000-DFE6-4985-91B0-B6466D031AFA}" type="slidenum">
              <a:rPr lang="en-US" smtClean="0"/>
              <a:pPr eaLnBrk="1" hangingPunct="1"/>
              <a:t>11</a:t>
            </a:fld>
            <a:endParaRPr lang="en-US" smtClean="0"/>
          </a:p>
        </p:txBody>
      </p:sp>
      <p:sp>
        <p:nvSpPr>
          <p:cNvPr id="43011" name="Rectangle 2"/>
          <p:cNvSpPr>
            <a:spLocks noGrp="1" noRot="1" noChangeAspect="1" noChangeArrowheads="1" noTextEdit="1"/>
          </p:cNvSpPr>
          <p:nvPr>
            <p:ph type="sldImg"/>
          </p:nvPr>
        </p:nvSpPr>
        <p:spPr>
          <a:xfrm>
            <a:off x="5214938" y="131763"/>
            <a:ext cx="1524000" cy="1143000"/>
          </a:xfrm>
          <a:ln/>
        </p:spPr>
      </p:sp>
      <p:sp>
        <p:nvSpPr>
          <p:cNvPr id="43012" name="Rectangle 3"/>
          <p:cNvSpPr>
            <a:spLocks noGrp="1" noChangeArrowheads="1"/>
          </p:cNvSpPr>
          <p:nvPr>
            <p:ph type="body" idx="1"/>
          </p:nvPr>
        </p:nvSpPr>
        <p:spPr>
          <a:xfrm>
            <a:off x="223242" y="1498298"/>
            <a:ext cx="6411516" cy="637116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latin typeface="Arial" charset="0"/>
              </a:rPr>
              <a:t>Families and Caregivers</a:t>
            </a:r>
          </a:p>
          <a:p>
            <a:pPr eaLnBrk="1" hangingPunct="1"/>
            <a:r>
              <a:rPr lang="en-US" smtClean="0">
                <a:latin typeface="Arial" charset="0"/>
              </a:rPr>
              <a:t>Parenting a child, or children, with an FASD can be challenging in the best of circumstances. Many children who experience an FASD enter the foster care system because of difficult behavior, abuse or neglect issues, or because their parents experience substance abuse issues.</a:t>
            </a:r>
          </a:p>
          <a:p>
            <a:pPr eaLnBrk="1" hangingPunct="1"/>
            <a:endParaRPr lang="en-US" smtClean="0">
              <a:latin typeface="Arial" charset="0"/>
            </a:endParaRPr>
          </a:p>
          <a:p>
            <a:pPr eaLnBrk="1" hangingPunct="1"/>
            <a:r>
              <a:rPr lang="en-US" smtClean="0">
                <a:latin typeface="Arial" charset="0"/>
              </a:rPr>
              <a:t>A study of children in foster care in King County, Washington, found 15% of those children had evidence of an FASD, which is more than 10 times the rate reported in the general population.</a:t>
            </a:r>
          </a:p>
          <a:p>
            <a:pPr eaLnBrk="1" hangingPunct="1"/>
            <a:endParaRPr lang="en-US" smtClean="0">
              <a:latin typeface="Arial" charset="0"/>
            </a:endParaRPr>
          </a:p>
          <a:p>
            <a:pPr eaLnBrk="1" hangingPunct="1"/>
            <a:r>
              <a:rPr lang="en-US" smtClean="0">
                <a:latin typeface="Arial" charset="0"/>
              </a:rPr>
              <a:t>Birth families may need to be assessed for substance abuse problems and may need to be referred to substance abuse treatment centers. </a:t>
            </a:r>
          </a:p>
          <a:p>
            <a:pPr eaLnBrk="1" hangingPunct="1"/>
            <a:endParaRPr lang="en-US" smtClean="0">
              <a:latin typeface="Arial" charset="0"/>
            </a:endParaRPr>
          </a:p>
          <a:p>
            <a:pPr eaLnBrk="1" hangingPunct="1"/>
            <a:r>
              <a:rPr lang="en-US" b="1" smtClean="0">
                <a:latin typeface="Arial" charset="0"/>
              </a:rPr>
              <a:t>Families with an individual experiencing an FASD can benefit from counseling and resources.</a:t>
            </a:r>
          </a:p>
          <a:p>
            <a:pPr eaLnBrk="1" hangingPunct="1"/>
            <a:r>
              <a:rPr lang="en-US" smtClean="0">
                <a:latin typeface="Arial" charset="0"/>
              </a:rPr>
              <a:t>All families of an individual with an FASD need counseling and resources that will support their concerns and assist them in caring for their affected loved one. </a:t>
            </a:r>
          </a:p>
          <a:p>
            <a:pPr eaLnBrk="1" hangingPunct="1"/>
            <a:endParaRPr lang="en-US" smtClean="0">
              <a:latin typeface="Arial" charset="0"/>
            </a:endParaRPr>
          </a:p>
          <a:p>
            <a:pPr eaLnBrk="1" hangingPunct="1"/>
            <a:r>
              <a:rPr lang="en-US" b="1" smtClean="0">
                <a:latin typeface="Arial" charset="0"/>
              </a:rPr>
              <a:t>Stable home environment is crucial.</a:t>
            </a:r>
          </a:p>
          <a:p>
            <a:pPr eaLnBrk="1" hangingPunct="1"/>
            <a:r>
              <a:rPr lang="en-US" smtClean="0">
                <a:latin typeface="Arial" charset="0"/>
              </a:rPr>
              <a:t>A stable home environment is crucial in preventing and addressing the behavior problems that are associated with FASDs. Individuals with an FASD require structure and support in all aspects of their lives. Families and caregivers are essential in helping to create environments that will support successful outcomes for individuals experiencing an FASD. </a:t>
            </a:r>
          </a:p>
          <a:p>
            <a:pPr eaLnBrk="1" hangingPunct="1"/>
            <a:endParaRPr lang="en-US" smtClean="0">
              <a:latin typeface="Arial" charset="0"/>
            </a:endParaRPr>
          </a:p>
          <a:p>
            <a:pPr eaLnBrk="1" hangingPunct="1"/>
            <a:r>
              <a:rPr lang="en-US" smtClean="0">
                <a:latin typeface="Arial" charset="0"/>
              </a:rPr>
              <a:t>Medical and allied health professionals should address the overall health of the family environment when treating individuals with FASDs.  </a:t>
            </a:r>
          </a:p>
          <a:p>
            <a:pPr eaLnBrk="1" hangingPunct="1"/>
            <a:endParaRPr lang="en-US" smtClean="0">
              <a:latin typeface="Arial" charset="0"/>
            </a:endParaRPr>
          </a:p>
          <a:p>
            <a:pPr eaLnBrk="1" hangingPunct="1"/>
            <a:r>
              <a:rPr lang="en-US" b="1" smtClean="0">
                <a:latin typeface="Arial" charset="0"/>
              </a:rPr>
              <a:t>Families and caregivers can benefit from specific techniques shown to be helpful.</a:t>
            </a:r>
          </a:p>
          <a:p>
            <a:pPr eaLnBrk="1" hangingPunct="1"/>
            <a:r>
              <a:rPr lang="en-US" smtClean="0">
                <a:latin typeface="Arial" charset="0"/>
              </a:rPr>
              <a:t>Beyond a supportive clinical relationship, families caring for an individual with an FASD can benefit from specific instruction about FASDs (cause, issues relating to developmental differences), explanation of how typical parenting practices might not be effective for a child who experiences the effects of prenatal alcohol exposure, and specific techniques shown to be helpful.</a:t>
            </a:r>
          </a:p>
          <a:p>
            <a:pPr eaLnBrk="1" hangingPunct="1"/>
            <a:endParaRPr lang="en-US" smtClean="0">
              <a:latin typeface="Arial" charset="0"/>
            </a:endParaRPr>
          </a:p>
          <a:p>
            <a:pPr eaLnBrk="1" hangingPunct="1"/>
            <a:r>
              <a:rPr lang="en-US" i="1" smtClean="0">
                <a:latin typeface="Arial" charset="0"/>
              </a:rPr>
              <a:t>We will discuss some of these techniques in the following section.</a:t>
            </a:r>
            <a:endParaRPr lang="en-US" b="1" i="1" smtClean="0">
              <a:latin typeface="Arial" charset="0"/>
            </a:endParaRPr>
          </a:p>
          <a:p>
            <a:pPr eaLnBrk="1" hangingPunct="1"/>
            <a:endParaRPr lang="en-US" i="1" smtClean="0">
              <a:latin typeface="Arial" charset="0"/>
            </a:endParaRPr>
          </a:p>
          <a:p>
            <a:pPr lvl="2" eaLnBrk="1" hangingPunct="1">
              <a:buFontTx/>
              <a:buChar char="•"/>
            </a:pPr>
            <a:endParaRPr lang="en-US" smtClean="0">
              <a:latin typeface="Arial" charset="0"/>
            </a:endParaRPr>
          </a:p>
          <a:p>
            <a:pPr eaLnBrk="1" hangingPunct="1"/>
            <a:endParaRPr lang="en-US" b="1" i="1" u="sng" smtClean="0">
              <a:latin typeface="Arial" charset="0"/>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CFA6F20E-7320-44E5-9223-D10F14F952E8}" type="slidenum">
              <a:rPr lang="en-US" smtClean="0"/>
              <a:pPr eaLnBrk="1" hangingPunct="1"/>
              <a:t>12</a:t>
            </a:fld>
            <a:endParaRPr lang="en-US" smtClean="0"/>
          </a:p>
        </p:txBody>
      </p:sp>
      <p:sp>
        <p:nvSpPr>
          <p:cNvPr id="44035" name="Rectangle 2"/>
          <p:cNvSpPr>
            <a:spLocks noGrp="1" noRot="1" noChangeAspect="1" noChangeArrowheads="1" noTextEdit="1"/>
          </p:cNvSpPr>
          <p:nvPr>
            <p:ph type="sldImg"/>
          </p:nvPr>
        </p:nvSpPr>
        <p:spPr>
          <a:xfrm>
            <a:off x="5289550" y="131763"/>
            <a:ext cx="1422400" cy="1066800"/>
          </a:xfrm>
          <a:ln/>
        </p:spPr>
      </p:sp>
      <p:sp>
        <p:nvSpPr>
          <p:cNvPr id="44036" name="Rectangle 3"/>
          <p:cNvSpPr>
            <a:spLocks noGrp="1" noChangeArrowheads="1"/>
          </p:cNvSpPr>
          <p:nvPr>
            <p:ph type="body" idx="1"/>
          </p:nvPr>
        </p:nvSpPr>
        <p:spPr>
          <a:xfrm>
            <a:off x="297656" y="1599595"/>
            <a:ext cx="6262688" cy="739170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latin typeface="Arial" charset="0"/>
              </a:rPr>
              <a:t>Assisting families that are dealing with FASDs can be a complex task depending on the number and severity of deficits (weaknesses or challenges) experienced by the individual with an FASD. Critical elements of referral considerations include, but are not limited to the following interventions:</a:t>
            </a:r>
          </a:p>
          <a:p>
            <a:pPr eaLnBrk="1" hangingPunct="1"/>
            <a:endParaRPr lang="en-US" dirty="0" smtClean="0">
              <a:latin typeface="Arial" charset="0"/>
            </a:endParaRPr>
          </a:p>
          <a:p>
            <a:pPr eaLnBrk="1" hangingPunct="1"/>
            <a:r>
              <a:rPr lang="en-US" dirty="0" smtClean="0">
                <a:latin typeface="Arial" charset="0"/>
              </a:rPr>
              <a:t>Medical</a:t>
            </a:r>
          </a:p>
          <a:p>
            <a:pPr eaLnBrk="1" hangingPunct="1"/>
            <a:r>
              <a:rPr lang="en-US" dirty="0" smtClean="0">
                <a:latin typeface="Arial" charset="0"/>
              </a:rPr>
              <a:t>Clinical</a:t>
            </a:r>
          </a:p>
          <a:p>
            <a:pPr eaLnBrk="1" hangingPunct="1"/>
            <a:r>
              <a:rPr lang="en-US" dirty="0" smtClean="0">
                <a:latin typeface="Arial" charset="0"/>
              </a:rPr>
              <a:t>Therapeutic</a:t>
            </a:r>
          </a:p>
          <a:p>
            <a:pPr eaLnBrk="1" hangingPunct="1"/>
            <a:r>
              <a:rPr lang="en-US" dirty="0" smtClean="0">
                <a:latin typeface="Arial" charset="0"/>
              </a:rPr>
              <a:t>Educational</a:t>
            </a:r>
          </a:p>
          <a:p>
            <a:pPr eaLnBrk="1" hangingPunct="1"/>
            <a:endParaRPr lang="en-US" dirty="0" smtClean="0">
              <a:latin typeface="Arial" charset="0"/>
            </a:endParaRPr>
          </a:p>
          <a:p>
            <a:pPr eaLnBrk="1" hangingPunct="1"/>
            <a:r>
              <a:rPr lang="en-US" dirty="0" smtClean="0">
                <a:latin typeface="Arial" charset="0"/>
              </a:rPr>
              <a:t>Many families and providers are also experimenting with nontraditional and alternative methods of intervention. Research is currently underway to investigate successful interventions for individuals with an FASD and their families. </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D7E5B871-2856-4946-AA30-A816732C3772}" type="slidenum">
              <a:rPr lang="en-US" smtClean="0"/>
              <a:pPr eaLnBrk="1" hangingPunct="1"/>
              <a:t>13</a:t>
            </a:fld>
            <a:endParaRPr lang="en-US" smtClean="0"/>
          </a:p>
        </p:txBody>
      </p:sp>
      <p:sp>
        <p:nvSpPr>
          <p:cNvPr id="45059" name="Rectangle 2"/>
          <p:cNvSpPr>
            <a:spLocks noGrp="1" noRot="1" noChangeAspect="1" noChangeArrowheads="1" noTextEdit="1"/>
          </p:cNvSpPr>
          <p:nvPr>
            <p:ph type="sldImg"/>
          </p:nvPr>
        </p:nvSpPr>
        <p:spPr>
          <a:xfrm>
            <a:off x="5214938" y="55563"/>
            <a:ext cx="1524000" cy="1143000"/>
          </a:xfrm>
          <a:ln/>
        </p:spPr>
      </p:sp>
      <p:sp>
        <p:nvSpPr>
          <p:cNvPr id="45060" name="Rectangle 3"/>
          <p:cNvSpPr>
            <a:spLocks noGrp="1" noChangeArrowheads="1"/>
          </p:cNvSpPr>
          <p:nvPr>
            <p:ph type="body" idx="1"/>
          </p:nvPr>
        </p:nvSpPr>
        <p:spPr>
          <a:xfrm>
            <a:off x="223242" y="1573894"/>
            <a:ext cx="6411516" cy="727075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latin typeface="Arial" charset="0"/>
              </a:rPr>
              <a:t>Medical Approach</a:t>
            </a:r>
          </a:p>
          <a:p>
            <a:pPr eaLnBrk="1" hangingPunct="1"/>
            <a:r>
              <a:rPr lang="en-US" dirty="0" smtClean="0">
                <a:latin typeface="Arial" charset="0"/>
              </a:rPr>
              <a:t>Children, adolescents, and adults with FASDs have all the same health and medical concerns as the general population, such as well-baby care, vaccinations, good nutrition, exercise, hygiene, and basic medical care. </a:t>
            </a:r>
          </a:p>
          <a:p>
            <a:pPr eaLnBrk="1" hangingPunct="1"/>
            <a:r>
              <a:rPr lang="en-US" dirty="0" smtClean="0">
                <a:latin typeface="Arial" charset="0"/>
              </a:rPr>
              <a:t>Individuals with an FASD may benefit from different medical specialties (e.g., pediatrician, </a:t>
            </a:r>
            <a:r>
              <a:rPr lang="en-US" dirty="0" err="1" smtClean="0">
                <a:latin typeface="Arial" charset="0"/>
              </a:rPr>
              <a:t>dysmorphologist</a:t>
            </a:r>
            <a:r>
              <a:rPr lang="en-US" dirty="0" smtClean="0">
                <a:latin typeface="Arial" charset="0"/>
              </a:rPr>
              <a:t>, otolaryngologist, audiologist, immunologist, neurologist, plastic surgeon, ophthalmologist, endocrinologist, gastroenterologist, nutritionist).</a:t>
            </a:r>
          </a:p>
          <a:p>
            <a:pPr eaLnBrk="1" hangingPunct="1"/>
            <a:r>
              <a:rPr lang="en-US" i="1" dirty="0" smtClean="0">
                <a:latin typeface="Arial" charset="0"/>
              </a:rPr>
              <a:t>See curriculum development guide for more information about various specialists involved in the care of an individual with an FASD.  </a:t>
            </a:r>
          </a:p>
          <a:p>
            <a:pPr eaLnBrk="1" hangingPunct="1"/>
            <a:r>
              <a:rPr lang="en-US" b="1" dirty="0" smtClean="0">
                <a:latin typeface="Arial" charset="0"/>
              </a:rPr>
              <a:t>Primary care provider</a:t>
            </a:r>
          </a:p>
          <a:p>
            <a:pPr eaLnBrk="1" hangingPunct="1"/>
            <a:r>
              <a:rPr lang="en-US" dirty="0" smtClean="0">
                <a:latin typeface="Arial" charset="0"/>
              </a:rPr>
              <a:t>The primary care provider (PCP) serves many of the same functions as the pediatrician for younger children and infants. These include identifying a possible FASD (a crucial step in the early intervention process) and referring to other specialists or a diagnostic team for assessment and/or differential diagnosis. </a:t>
            </a:r>
          </a:p>
          <a:p>
            <a:pPr eaLnBrk="1" hangingPunct="1"/>
            <a:r>
              <a:rPr lang="en-US" dirty="0" smtClean="0">
                <a:latin typeface="Arial" charset="0"/>
              </a:rPr>
              <a:t>Poor growth (prenatal, postnatal, both) is an area that the primary care provider might pay particular attention to since obtaining this information is standard for well-child visits. For the patient with growth problems, possible FASDs should be considered in addition to pursuing nutritional treatments. Children with FASDs, especially young children, seem to have poorly functioning immune systems that make them vulnerable to colds, flu, and frequent bouts of ear infections (especially otitis media). </a:t>
            </a:r>
          </a:p>
          <a:p>
            <a:pPr eaLnBrk="1" hangingPunct="1"/>
            <a:r>
              <a:rPr lang="en-US" dirty="0" smtClean="0">
                <a:latin typeface="Arial" charset="0"/>
              </a:rPr>
              <a:t>In addition, a PCP’s role includes case management and providing anticipatory guidance for the families of children with FASDs.</a:t>
            </a:r>
          </a:p>
          <a:p>
            <a:pPr eaLnBrk="1" hangingPunct="1"/>
            <a:r>
              <a:rPr lang="en-US" dirty="0" smtClean="0">
                <a:latin typeface="Arial" charset="0"/>
              </a:rPr>
              <a:t>Importantly, primary care providers need to be equipped with the skills to speak to a mother about her possible alcohol and other drug use when evaluating a child who might have been exposed to alcohol prenatally. The PCP might need to refer the mother for assessment or possible addiction treatment services to prevent future birth exposures. It is best to think about how to handle this situation before it arises and be prepared with information and potential referrals. </a:t>
            </a:r>
          </a:p>
          <a:p>
            <a:pPr eaLnBrk="1" hangingPunct="1"/>
            <a:r>
              <a:rPr lang="en-US" b="1" dirty="0" smtClean="0">
                <a:latin typeface="Arial" charset="0"/>
              </a:rPr>
              <a:t>In conclusion</a:t>
            </a:r>
          </a:p>
          <a:p>
            <a:pPr eaLnBrk="1" hangingPunct="1"/>
            <a:r>
              <a:rPr lang="en-US" dirty="0" smtClean="0">
                <a:latin typeface="Arial" charset="0"/>
              </a:rPr>
              <a:t>After referring patients with FASDs to specialists, primary care physicians should follow up with patients about the recommendations of those specialists.  Specialists might not be well-educated on the neurodevelopmental issues with which clients struggle. An individual with an FASD might not fully understand the recommendations of the specialist, or be able to organize all of the information to follow up on treatments. It is important to have a family member or other support person familiar with the history of the individual accompany them for their visits for care. </a:t>
            </a:r>
          </a:p>
          <a:p>
            <a:pPr eaLnBrk="1" hangingPunct="1"/>
            <a:endParaRPr lang="en-US" i="1" dirty="0" smtClean="0">
              <a:latin typeface="Arial" charset="0"/>
            </a:endParaRPr>
          </a:p>
          <a:p>
            <a:pPr eaLnBrk="1" hangingPunct="1"/>
            <a:endParaRPr lang="en-US" i="1" dirty="0" smtClean="0">
              <a:latin typeface="Arial" charset="0"/>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AEF50EC8-D9D3-465D-B6DC-C8D7D95C08A2}" type="slidenum">
              <a:rPr lang="en-US" smtClean="0"/>
              <a:pPr eaLnBrk="1" hangingPunct="1"/>
              <a:t>14</a:t>
            </a:fld>
            <a:endParaRPr lang="en-US" smtClean="0"/>
          </a:p>
        </p:txBody>
      </p:sp>
      <p:sp>
        <p:nvSpPr>
          <p:cNvPr id="46083" name="Rectangle 2"/>
          <p:cNvSpPr>
            <a:spLocks noGrp="1" noRot="1" noChangeAspect="1" noChangeArrowheads="1" noTextEdit="1"/>
          </p:cNvSpPr>
          <p:nvPr>
            <p:ph type="sldImg"/>
          </p:nvPr>
        </p:nvSpPr>
        <p:spPr>
          <a:xfrm>
            <a:off x="5214938" y="55563"/>
            <a:ext cx="1524000" cy="1143000"/>
          </a:xfrm>
          <a:ln/>
        </p:spPr>
      </p:sp>
      <p:sp>
        <p:nvSpPr>
          <p:cNvPr id="46084" name="Rectangle 3"/>
          <p:cNvSpPr>
            <a:spLocks noGrp="1" noChangeArrowheads="1"/>
          </p:cNvSpPr>
          <p:nvPr>
            <p:ph type="body" idx="1"/>
          </p:nvPr>
        </p:nvSpPr>
        <p:spPr>
          <a:xfrm>
            <a:off x="223242" y="1498298"/>
            <a:ext cx="6411516" cy="704547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latin typeface="Arial" charset="0"/>
              </a:rPr>
              <a:t>Role of provider</a:t>
            </a:r>
          </a:p>
          <a:p>
            <a:pPr eaLnBrk="1" hangingPunct="1"/>
            <a:r>
              <a:rPr lang="en-US" dirty="0" smtClean="0">
                <a:latin typeface="Arial" charset="0"/>
              </a:rPr>
              <a:t>Psychiatrists/psychologists are often involved in the identification and care of individuals with an FASD. They can also play an important role in identifying individuals before diagnosis and in providing treatment throughout the life span. </a:t>
            </a:r>
          </a:p>
          <a:p>
            <a:pPr eaLnBrk="1" hangingPunct="1"/>
            <a:r>
              <a:rPr lang="en-US" dirty="0" smtClean="0">
                <a:latin typeface="Arial" charset="0"/>
              </a:rPr>
              <a:t>The attention, attachment, abuse/neglect, and behavioral problems associated with FASDs are often evaluated by mental health professionals, especially child psychiatrists, psychologists, school psychologists, and behavior management specialists. Examining the possibility that the behaviors for which an individual is evaluated are the result of an FASD is an important part of the differential diagnosis process. Even if these problems are identified as being related to prenatal alcohol exposure, therapy, family treatment, and medication management by a psychiatrist might be effective. </a:t>
            </a:r>
          </a:p>
          <a:p>
            <a:pPr eaLnBrk="1" hangingPunct="1"/>
            <a:endParaRPr lang="en-US" dirty="0" smtClean="0">
              <a:latin typeface="Arial" charset="0"/>
            </a:endParaRPr>
          </a:p>
          <a:p>
            <a:pPr eaLnBrk="1" hangingPunct="1"/>
            <a:r>
              <a:rPr lang="en-US" b="1" dirty="0" smtClean="0">
                <a:latin typeface="Arial" charset="0"/>
              </a:rPr>
              <a:t>Psychopharmacological</a:t>
            </a:r>
          </a:p>
          <a:p>
            <a:pPr eaLnBrk="1" hangingPunct="1"/>
            <a:r>
              <a:rPr lang="en-US" dirty="0" smtClean="0">
                <a:latin typeface="Arial" charset="0"/>
              </a:rPr>
              <a:t>Currently, there are no medications have been approved specifically for the treatment of FASDs. </a:t>
            </a:r>
          </a:p>
          <a:p>
            <a:pPr eaLnBrk="1" hangingPunct="1"/>
            <a:r>
              <a:rPr lang="en-US" dirty="0" smtClean="0">
                <a:latin typeface="Arial" charset="0"/>
              </a:rPr>
              <a:t>However, several classes of medications are routinely prescribed to address common symptoms, negative behaviors, or other concerns for individuals with FASDs. These medications often include stimulants, antidepressants, neuroleptics, anti-anxiety drugs, or a mix of different classes of medication. It is important to evaluate the appropriateness, impact, and potential interactions of multiple medications (which might be prescribed by multiple providers).</a:t>
            </a:r>
          </a:p>
          <a:p>
            <a:pPr eaLnBrk="1" hangingPunct="1"/>
            <a:r>
              <a:rPr lang="en-US" i="1" dirty="0" smtClean="0">
                <a:latin typeface="Arial" charset="0"/>
              </a:rPr>
              <a:t>*See curriculum development guide for further information regarding specific medications in each category.</a:t>
            </a:r>
          </a:p>
          <a:p>
            <a:pPr eaLnBrk="1" hangingPunct="1"/>
            <a:endParaRPr lang="en-US" i="1" dirty="0" smtClean="0">
              <a:latin typeface="Arial" charset="0"/>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5EF6A3AF-BCD4-4222-A08A-DD8917AE0438}" type="slidenum">
              <a:rPr lang="en-US" smtClean="0"/>
              <a:pPr eaLnBrk="1" hangingPunct="1"/>
              <a:t>15</a:t>
            </a:fld>
            <a:endParaRPr lang="en-US" smtClean="0"/>
          </a:p>
        </p:txBody>
      </p:sp>
      <p:sp>
        <p:nvSpPr>
          <p:cNvPr id="47107" name="Rectangle 2"/>
          <p:cNvSpPr>
            <a:spLocks noGrp="1" noRot="1" noChangeAspect="1" noChangeArrowheads="1" noTextEdit="1"/>
          </p:cNvSpPr>
          <p:nvPr>
            <p:ph type="sldImg"/>
          </p:nvPr>
        </p:nvSpPr>
        <p:spPr>
          <a:xfrm>
            <a:off x="5138738" y="55563"/>
            <a:ext cx="1625600" cy="1219200"/>
          </a:xfrm>
          <a:ln/>
        </p:spPr>
      </p:sp>
      <p:sp>
        <p:nvSpPr>
          <p:cNvPr id="47108" name="Rectangle 3"/>
          <p:cNvSpPr>
            <a:spLocks noGrp="1" noChangeArrowheads="1"/>
          </p:cNvSpPr>
          <p:nvPr>
            <p:ph type="body" idx="1"/>
          </p:nvPr>
        </p:nvSpPr>
        <p:spPr>
          <a:xfrm>
            <a:off x="148828" y="1424214"/>
            <a:ext cx="6485930" cy="742042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z="1000" dirty="0">
                <a:latin typeface="Arial" charset="0"/>
              </a:rPr>
              <a:t>Until recently, information and strategies for interventions specific for individuals with FASDs have been gleaned from those used with other disabilities and from the practical wisdom of parents and clinicians gained through trial and error and shared through informal networks. Although informative, such treatments have been implemented without being evaluated systematically or scientifically. In general, helpful interventions should include ensuring a stable home environment and working with educational staff or therapists and social services to determine individualized treatment plans. </a:t>
            </a:r>
          </a:p>
          <a:p>
            <a:pPr eaLnBrk="1" hangingPunct="1"/>
            <a:r>
              <a:rPr lang="en-US" sz="1000" b="1" dirty="0">
                <a:latin typeface="Arial" charset="0"/>
              </a:rPr>
              <a:t>IDEA &amp; early intervention programs</a:t>
            </a:r>
          </a:p>
          <a:p>
            <a:pPr eaLnBrk="1" hangingPunct="1"/>
            <a:r>
              <a:rPr lang="en-US" sz="1000" dirty="0">
                <a:latin typeface="Arial" charset="0"/>
              </a:rPr>
              <a:t>Early intervention programs are available when a developmental delay or risk of developmental problems are suspected in a child under 3 years of age, under the Individuals with Disabilities Education Act (IDEA), and was reauthorized under the Individuals with Disabilities Education Improvement Act (2004). </a:t>
            </a:r>
          </a:p>
          <a:p>
            <a:pPr eaLnBrk="1" hangingPunct="1"/>
            <a:r>
              <a:rPr lang="en-US" sz="1000" b="1" dirty="0">
                <a:latin typeface="Arial" charset="0"/>
              </a:rPr>
              <a:t>Special education placement</a:t>
            </a:r>
          </a:p>
          <a:p>
            <a:pPr eaLnBrk="1" hangingPunct="1"/>
            <a:r>
              <a:rPr lang="en-US" sz="1000" dirty="0">
                <a:latin typeface="Arial" charset="0"/>
              </a:rPr>
              <a:t>Some systemic educational interventions could include special education placement. Currently, FASDs are not categorized or mentioned in the IDEA Part B legislation or regulations. However, there are several special education designations that might be appropriate for children with FASDs, including intellectual disability, specific learning disability, speech and language disorder, and other health impaired. </a:t>
            </a:r>
          </a:p>
          <a:p>
            <a:pPr eaLnBrk="1" hangingPunct="1"/>
            <a:r>
              <a:rPr lang="en-US" sz="1000" b="1" dirty="0">
                <a:latin typeface="Arial" charset="0"/>
              </a:rPr>
              <a:t>504 Plans</a:t>
            </a:r>
          </a:p>
          <a:p>
            <a:pPr eaLnBrk="1" hangingPunct="1"/>
            <a:r>
              <a:rPr lang="en-US" sz="1000" dirty="0">
                <a:latin typeface="Arial" charset="0"/>
              </a:rPr>
              <a:t>Section 504 of the Federal Rehabilitation Act of 1973 also provides for the education of children with special needs that do not qualify as special education students, These can provide for classroom placement or classroom modifications, and/or ancillary services such as physical therapy, occupational therapy, speech-language pathology services, sensory integration, recreational therapy., or vocational rehabilitation. </a:t>
            </a:r>
          </a:p>
          <a:p>
            <a:pPr eaLnBrk="1" hangingPunct="1"/>
            <a:r>
              <a:rPr lang="en-US" sz="1000" b="1" dirty="0">
                <a:latin typeface="Arial" charset="0"/>
              </a:rPr>
              <a:t>Individualized Education Plan (IEP)</a:t>
            </a:r>
          </a:p>
          <a:p>
            <a:pPr eaLnBrk="1" hangingPunct="1"/>
            <a:r>
              <a:rPr lang="en-US" sz="1000" dirty="0">
                <a:latin typeface="Arial" charset="0"/>
              </a:rPr>
              <a:t>An IEP is a written statement outlining goals and objectives for the child’s progress in school. Parents, teachers, and counselors collaborate to create a unique plan to meet the needs of the child based on a formal evaluation. If a child has an FASD, that child has a right to have an IEP.</a:t>
            </a:r>
          </a:p>
          <a:p>
            <a:pPr eaLnBrk="1" hangingPunct="1"/>
            <a:r>
              <a:rPr lang="en-US" sz="1000" b="1" dirty="0">
                <a:latin typeface="Arial" charset="0"/>
              </a:rPr>
              <a:t>Adaptive Interventions</a:t>
            </a:r>
          </a:p>
          <a:p>
            <a:pPr eaLnBrk="1" hangingPunct="1"/>
            <a:r>
              <a:rPr lang="en-US" sz="1000" dirty="0">
                <a:latin typeface="Arial" charset="0"/>
              </a:rPr>
              <a:t>Several adaptive interventions have been shown to be effective for children with FASDs. Some of these behavioral interventions include: </a:t>
            </a:r>
          </a:p>
          <a:p>
            <a:pPr eaLnBrk="1" hangingPunct="1"/>
            <a:r>
              <a:rPr lang="en-US" sz="1000" dirty="0">
                <a:latin typeface="Arial" charset="0"/>
              </a:rPr>
              <a:t>Project Bruin Buddies – social skills training to improve peer friendships for children with FASDs.</a:t>
            </a:r>
          </a:p>
          <a:p>
            <a:pPr eaLnBrk="1" hangingPunct="1"/>
            <a:r>
              <a:rPr lang="en-US" sz="1000" dirty="0">
                <a:latin typeface="Arial" charset="0"/>
              </a:rPr>
              <a:t>The Georgia Math Interactive Learning Experience (MILE) Program – adapted materials and tutoring methods to improve math knowledge &amp; skills</a:t>
            </a:r>
          </a:p>
          <a:p>
            <a:pPr eaLnBrk="1" hangingPunct="1"/>
            <a:r>
              <a:rPr lang="en-US" sz="1000" dirty="0">
                <a:latin typeface="Arial" charset="0"/>
              </a:rPr>
              <a:t>ALERT program – showed behavior regulation and executive functioning improvements </a:t>
            </a:r>
          </a:p>
          <a:p>
            <a:pPr eaLnBrk="1" hangingPunct="1"/>
            <a:r>
              <a:rPr lang="en-US" sz="1000" dirty="0">
                <a:latin typeface="Arial" charset="0"/>
              </a:rPr>
              <a:t>Parent therapy program – improved parent effectiveness and reduced clinically significant behavior problems in school-aged children with FASDs.</a:t>
            </a:r>
          </a:p>
          <a:p>
            <a:pPr eaLnBrk="1" hangingPunct="1"/>
            <a:r>
              <a:rPr lang="en-US" sz="1000" dirty="0">
                <a:latin typeface="Arial" charset="0"/>
              </a:rPr>
              <a:t>These research studies are important because they offer scientifically validated, efficacious interventions that can address the needs of children with FASDs.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41ABD31A-F5CA-4998-A211-CE736AC41958}" type="slidenum">
              <a:rPr lang="en-US" smtClean="0"/>
              <a:pPr eaLnBrk="1" hangingPunct="1"/>
              <a:t>16</a:t>
            </a:fld>
            <a:endParaRPr lang="en-US" smtClean="0"/>
          </a:p>
        </p:txBody>
      </p:sp>
      <p:sp>
        <p:nvSpPr>
          <p:cNvPr id="48131" name="Rectangle 2"/>
          <p:cNvSpPr>
            <a:spLocks noGrp="1" noRot="1" noChangeAspect="1" noChangeArrowheads="1" noTextEdit="1"/>
          </p:cNvSpPr>
          <p:nvPr>
            <p:ph type="sldImg"/>
          </p:nvPr>
        </p:nvSpPr>
        <p:spPr>
          <a:xfrm>
            <a:off x="5345113" y="55563"/>
            <a:ext cx="1425575" cy="1069975"/>
          </a:xfrm>
          <a:ln/>
        </p:spPr>
      </p:sp>
      <p:sp>
        <p:nvSpPr>
          <p:cNvPr id="48132" name="Rectangle 3"/>
          <p:cNvSpPr>
            <a:spLocks noGrp="1" noChangeArrowheads="1"/>
          </p:cNvSpPr>
          <p:nvPr>
            <p:ph type="body" idx="1"/>
          </p:nvPr>
        </p:nvSpPr>
        <p:spPr>
          <a:xfrm>
            <a:off x="223242" y="1498298"/>
            <a:ext cx="6411516" cy="65208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latin typeface="Arial" charset="0"/>
              </a:rPr>
              <a:t>Alternative Approaches</a:t>
            </a:r>
          </a:p>
          <a:p>
            <a:pPr eaLnBrk="1" hangingPunct="1"/>
            <a:r>
              <a:rPr lang="en-US" dirty="0" smtClean="0">
                <a:latin typeface="Arial" charset="0"/>
              </a:rPr>
              <a:t>As with any disability, injury, or medical condition, many untested therapies become known and are advocated by informal networks. </a:t>
            </a:r>
          </a:p>
          <a:p>
            <a:pPr eaLnBrk="1" hangingPunct="1"/>
            <a:endParaRPr lang="en-US" dirty="0" smtClean="0">
              <a:latin typeface="Arial" charset="0"/>
            </a:endParaRPr>
          </a:p>
          <a:p>
            <a:pPr eaLnBrk="1" hangingPunct="1"/>
            <a:r>
              <a:rPr lang="en-US" dirty="0" smtClean="0">
                <a:latin typeface="Arial" charset="0"/>
              </a:rPr>
              <a:t>A physician must work with the parents or caregivers of the individual living with the particular health condition to evaluate with an open but critical mind the risks and benefits of these therapies. </a:t>
            </a:r>
          </a:p>
          <a:p>
            <a:pPr eaLnBrk="1" hangingPunct="1"/>
            <a:endParaRPr lang="en-US" dirty="0" smtClean="0">
              <a:latin typeface="Arial" charset="0"/>
            </a:endParaRPr>
          </a:p>
          <a:p>
            <a:pPr eaLnBrk="1" hangingPunct="1"/>
            <a:r>
              <a:rPr lang="en-US" dirty="0" smtClean="0">
                <a:latin typeface="Arial" charset="0"/>
              </a:rPr>
              <a:t>Some alternative therapies suggested for individuals with FASDs include:</a:t>
            </a:r>
          </a:p>
          <a:p>
            <a:pPr eaLnBrk="1" hangingPunct="1"/>
            <a:endParaRPr lang="en-US" dirty="0" smtClean="0">
              <a:latin typeface="Arial" charset="0"/>
            </a:endParaRPr>
          </a:p>
          <a:p>
            <a:pPr eaLnBrk="1" hangingPunct="1"/>
            <a:r>
              <a:rPr lang="en-US" dirty="0" smtClean="0">
                <a:latin typeface="Arial" charset="0"/>
              </a:rPr>
              <a:t>Biofeedback</a:t>
            </a:r>
          </a:p>
          <a:p>
            <a:pPr eaLnBrk="1" hangingPunct="1"/>
            <a:r>
              <a:rPr lang="en-US" dirty="0" smtClean="0">
                <a:latin typeface="Arial" charset="0"/>
              </a:rPr>
              <a:t>Auditory training</a:t>
            </a:r>
          </a:p>
          <a:p>
            <a:pPr eaLnBrk="1" hangingPunct="1"/>
            <a:r>
              <a:rPr lang="en-US" dirty="0" smtClean="0">
                <a:latin typeface="Arial" charset="0"/>
              </a:rPr>
              <a:t>Relaxation therapy/visual imagery/meditation (especially for sleep problems and anxiety)</a:t>
            </a:r>
          </a:p>
          <a:p>
            <a:pPr eaLnBrk="1" hangingPunct="1"/>
            <a:r>
              <a:rPr lang="en-US" dirty="0" smtClean="0">
                <a:latin typeface="Arial" charset="0"/>
              </a:rPr>
              <a:t>Creative art therapy</a:t>
            </a:r>
          </a:p>
          <a:p>
            <a:pPr eaLnBrk="1" hangingPunct="1"/>
            <a:r>
              <a:rPr lang="en-US" dirty="0" smtClean="0">
                <a:latin typeface="Arial" charset="0"/>
              </a:rPr>
              <a:t>Exercise</a:t>
            </a:r>
          </a:p>
          <a:p>
            <a:pPr eaLnBrk="1" hangingPunct="1"/>
            <a:r>
              <a:rPr lang="en-US" dirty="0" smtClean="0">
                <a:latin typeface="Arial" charset="0"/>
              </a:rPr>
              <a:t>Yoga</a:t>
            </a:r>
          </a:p>
          <a:p>
            <a:pPr eaLnBrk="1" hangingPunct="1"/>
            <a:r>
              <a:rPr lang="en-US" dirty="0" smtClean="0">
                <a:latin typeface="Arial" charset="0"/>
              </a:rPr>
              <a:t>Acupuncture and acupressure/massage/Reiki and energy healing</a:t>
            </a:r>
          </a:p>
          <a:p>
            <a:pPr eaLnBrk="1" hangingPunct="1"/>
            <a:r>
              <a:rPr lang="en-US" dirty="0" smtClean="0">
                <a:latin typeface="Arial" charset="0"/>
              </a:rPr>
              <a:t>Vitamins, herbal supplements, and homeopathy. </a:t>
            </a:r>
          </a:p>
          <a:p>
            <a:pPr eaLnBrk="1" hangingPunct="1"/>
            <a:endParaRPr lang="en-US" dirty="0" smtClean="0">
              <a:latin typeface="Arial" charset="0"/>
            </a:endParaRPr>
          </a:p>
          <a:p>
            <a:pPr eaLnBrk="1" hangingPunct="1"/>
            <a:r>
              <a:rPr lang="en-US" dirty="0" smtClean="0">
                <a:latin typeface="Arial" charset="0"/>
              </a:rPr>
              <a:t>This last therapy is interesting in light of recent animal findings that indicate that</a:t>
            </a:r>
            <a:r>
              <a:rPr lang="en-US" b="1" dirty="0" smtClean="0">
                <a:latin typeface="Arial" charset="0"/>
              </a:rPr>
              <a:t> </a:t>
            </a:r>
            <a:r>
              <a:rPr lang="en-US" dirty="0" smtClean="0">
                <a:latin typeface="Arial" charset="0"/>
              </a:rPr>
              <a:t>giving choline to offspring who were exposed to alcohol prenatally might mitigate some of the resulting problems associated with FASDs. Choline plays a number of roles in brain development and is a precursor to acetylcholine, a neurotransmitter involved in learning and cognition, among other functions.</a:t>
            </a:r>
          </a:p>
          <a:p>
            <a:pPr eaLnBrk="1" hangingPunct="1"/>
            <a:endParaRPr lang="en-US" dirty="0" smtClean="0">
              <a:latin typeface="Arial" charset="0"/>
            </a:endParaRPr>
          </a:p>
          <a:p>
            <a:pPr eaLnBrk="1" hangingPunct="1"/>
            <a:r>
              <a:rPr lang="en-US" i="1" dirty="0" smtClean="0">
                <a:latin typeface="Arial" charset="0"/>
              </a:rPr>
              <a:t>Next we will talk about how family support services and resources can benefit individuals with FASD.</a:t>
            </a:r>
          </a:p>
          <a:p>
            <a:pPr eaLnBrk="1" hangingPunct="1"/>
            <a:endParaRPr lang="en-US" i="1" dirty="0" smtClean="0">
              <a:latin typeface="Arial" charset="0"/>
            </a:endParaRPr>
          </a:p>
          <a:p>
            <a:pPr eaLnBrk="1" hangingPunct="1"/>
            <a:endParaRPr lang="en-US" dirty="0" smtClean="0">
              <a:latin typeface="Arial"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DFF91832-BB6E-452D-9E30-4EE590982799}" type="slidenum">
              <a:rPr lang="en-US" smtClean="0"/>
              <a:pPr eaLnBrk="1" hangingPunct="1"/>
              <a:t>17</a:t>
            </a:fld>
            <a:endParaRPr lang="en-US" smtClean="0"/>
          </a:p>
        </p:txBody>
      </p:sp>
      <p:sp>
        <p:nvSpPr>
          <p:cNvPr id="49155" name="Rectangle 2"/>
          <p:cNvSpPr>
            <a:spLocks noGrp="1" noRot="1" noChangeAspect="1" noChangeArrowheads="1" noTextEdit="1"/>
          </p:cNvSpPr>
          <p:nvPr>
            <p:ph type="sldImg"/>
          </p:nvPr>
        </p:nvSpPr>
        <p:spPr>
          <a:xfrm>
            <a:off x="5214938" y="55563"/>
            <a:ext cx="1524000" cy="1143000"/>
          </a:xfrm>
          <a:ln/>
        </p:spPr>
      </p:sp>
      <p:sp>
        <p:nvSpPr>
          <p:cNvPr id="49156" name="Rectangle 3"/>
          <p:cNvSpPr>
            <a:spLocks noGrp="1" noChangeArrowheads="1"/>
          </p:cNvSpPr>
          <p:nvPr>
            <p:ph type="body" idx="1"/>
          </p:nvPr>
        </p:nvSpPr>
        <p:spPr>
          <a:xfrm>
            <a:off x="223242" y="1649489"/>
            <a:ext cx="6337102" cy="5920619"/>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a:latin typeface="Arial" charset="0"/>
                <a:cs typeface="Arial" charset="0"/>
              </a:rPr>
              <a:t>Family Support Services and Resources</a:t>
            </a:r>
          </a:p>
          <a:p>
            <a:pPr eaLnBrk="1" hangingPunct="1"/>
            <a:r>
              <a:rPr lang="en-US">
                <a:latin typeface="Arial" charset="0"/>
                <a:cs typeface="Arial" charset="0"/>
              </a:rPr>
              <a:t>We will be discussing parenting strategies, disability services, the legal system, and resources as they relate to individuals with FASD.</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D9F9FF56-F671-40FC-BF20-B663DD357956}" type="slidenum">
              <a:rPr lang="en-US" smtClean="0"/>
              <a:pPr eaLnBrk="1" hangingPunct="1"/>
              <a:t>18</a:t>
            </a:fld>
            <a:endParaRPr lang="en-US" smtClean="0"/>
          </a:p>
        </p:txBody>
      </p:sp>
      <p:sp>
        <p:nvSpPr>
          <p:cNvPr id="50179" name="Rectangle 2"/>
          <p:cNvSpPr>
            <a:spLocks noGrp="1" noRot="1" noChangeAspect="1" noChangeArrowheads="1" noTextEdit="1"/>
          </p:cNvSpPr>
          <p:nvPr>
            <p:ph type="sldImg"/>
          </p:nvPr>
        </p:nvSpPr>
        <p:spPr>
          <a:xfrm>
            <a:off x="5287963" y="55563"/>
            <a:ext cx="1425575" cy="1069975"/>
          </a:xfrm>
          <a:ln/>
        </p:spPr>
      </p:sp>
      <p:sp>
        <p:nvSpPr>
          <p:cNvPr id="50180" name="Rectangle 3"/>
          <p:cNvSpPr>
            <a:spLocks noGrp="1" noChangeArrowheads="1"/>
          </p:cNvSpPr>
          <p:nvPr>
            <p:ph type="body" idx="1"/>
          </p:nvPr>
        </p:nvSpPr>
        <p:spPr>
          <a:xfrm>
            <a:off x="223242" y="1143000"/>
            <a:ext cx="6485930" cy="770164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latin typeface="Arial" charset="0"/>
                <a:cs typeface="Arial" charset="0"/>
              </a:rPr>
              <a:t>Parenting Strategies</a:t>
            </a:r>
          </a:p>
          <a:p>
            <a:pPr eaLnBrk="1" hangingPunct="1"/>
            <a:r>
              <a:rPr lang="en-US" dirty="0" smtClean="0">
                <a:latin typeface="Arial" charset="0"/>
                <a:cs typeface="Arial" charset="0"/>
              </a:rPr>
              <a:t>Keys to working successfully with individuals with FASDs include structure, consistency, variety, brevity, and persistence. Because these individuals can lack internal structure, parents and caregivers need to provide external structure for them. It is important to be consistent in response and routine so that the child feels the world is predictable. Because of serious problems with attention, it is important to be brief in explanation and directions, but also to use a variety of ways to get and keep their attention. Finally, because of short-term memory problems, repetition is paramount when teaching any skill.  </a:t>
            </a:r>
          </a:p>
          <a:p>
            <a:pPr eaLnBrk="1" hangingPunct="1"/>
            <a:r>
              <a:rPr lang="en-US" dirty="0" smtClean="0">
                <a:latin typeface="Arial" charset="0"/>
                <a:cs typeface="Arial" charset="0"/>
              </a:rPr>
              <a:t>There are many parenting tips that can assist both individuals with an FASD and their families:</a:t>
            </a:r>
          </a:p>
          <a:p>
            <a:pPr eaLnBrk="1" hangingPunct="1">
              <a:buFontTx/>
              <a:buChar char="•"/>
            </a:pPr>
            <a:r>
              <a:rPr lang="en-US" dirty="0" smtClean="0">
                <a:latin typeface="Arial" charset="0"/>
                <a:cs typeface="Arial" charset="0"/>
              </a:rPr>
              <a:t>Concentrate on strengths (strength-based approach)</a:t>
            </a:r>
          </a:p>
          <a:p>
            <a:pPr eaLnBrk="1" hangingPunct="1">
              <a:buFontTx/>
              <a:buChar char="•"/>
            </a:pPr>
            <a:r>
              <a:rPr lang="en-US" dirty="0" smtClean="0">
                <a:latin typeface="Arial" charset="0"/>
                <a:cs typeface="Arial" charset="0"/>
              </a:rPr>
              <a:t>Accept limitations</a:t>
            </a:r>
          </a:p>
          <a:p>
            <a:pPr eaLnBrk="1" hangingPunct="1">
              <a:buFontTx/>
              <a:buChar char="•"/>
            </a:pPr>
            <a:r>
              <a:rPr lang="en-US" dirty="0" smtClean="0">
                <a:latin typeface="Arial" charset="0"/>
                <a:cs typeface="Arial" charset="0"/>
              </a:rPr>
              <a:t>Consistency in all areas (discipline, school, behavior)</a:t>
            </a:r>
          </a:p>
          <a:p>
            <a:pPr eaLnBrk="1" hangingPunct="1">
              <a:buFontTx/>
              <a:buChar char="•"/>
            </a:pPr>
            <a:r>
              <a:rPr lang="en-US" dirty="0" smtClean="0">
                <a:latin typeface="Arial" charset="0"/>
                <a:cs typeface="Arial" charset="0"/>
              </a:rPr>
              <a:t>Use of concrete language and examples (abstract concepts are often difficult for individuals with an FASD)</a:t>
            </a:r>
          </a:p>
          <a:p>
            <a:pPr eaLnBrk="1" hangingPunct="1">
              <a:buFontTx/>
              <a:buChar char="•"/>
            </a:pPr>
            <a:r>
              <a:rPr lang="en-US" dirty="0" smtClean="0">
                <a:latin typeface="Arial" charset="0"/>
                <a:cs typeface="Arial" charset="0"/>
              </a:rPr>
              <a:t>Stable routines that do not change daily</a:t>
            </a:r>
          </a:p>
          <a:p>
            <a:pPr eaLnBrk="1" hangingPunct="1">
              <a:buFontTx/>
              <a:buChar char="•"/>
            </a:pPr>
            <a:r>
              <a:rPr lang="en-US" dirty="0" smtClean="0">
                <a:latin typeface="Arial" charset="0"/>
                <a:cs typeface="Arial" charset="0"/>
              </a:rPr>
              <a:t>Keep it simple</a:t>
            </a:r>
          </a:p>
          <a:p>
            <a:pPr eaLnBrk="1" hangingPunct="1">
              <a:buFontTx/>
              <a:buChar char="•"/>
            </a:pPr>
            <a:r>
              <a:rPr lang="en-US" dirty="0" smtClean="0">
                <a:latin typeface="Arial" charset="0"/>
                <a:cs typeface="Arial" charset="0"/>
              </a:rPr>
              <a:t>Be specific – and say exactly what you mean. Avoid sarcasm.</a:t>
            </a:r>
          </a:p>
          <a:p>
            <a:pPr eaLnBrk="1" hangingPunct="1">
              <a:buFontTx/>
              <a:buChar char="•"/>
            </a:pPr>
            <a:r>
              <a:rPr lang="en-US" dirty="0" smtClean="0">
                <a:latin typeface="Arial" charset="0"/>
                <a:cs typeface="Arial" charset="0"/>
              </a:rPr>
              <a:t>Structure their world to provide a foundation for daily living.</a:t>
            </a:r>
          </a:p>
          <a:p>
            <a:pPr eaLnBrk="1" hangingPunct="1">
              <a:buFontTx/>
              <a:buChar char="•"/>
            </a:pPr>
            <a:r>
              <a:rPr lang="en-US" dirty="0" smtClean="0">
                <a:latin typeface="Arial" charset="0"/>
                <a:cs typeface="Arial" charset="0"/>
              </a:rPr>
              <a:t>Use visual aids, music, hands-on experience to assist the learning process</a:t>
            </a:r>
          </a:p>
          <a:p>
            <a:pPr eaLnBrk="1" hangingPunct="1">
              <a:buFontTx/>
              <a:buChar char="•"/>
            </a:pPr>
            <a:r>
              <a:rPr lang="en-US" dirty="0" smtClean="0">
                <a:latin typeface="Arial" charset="0"/>
                <a:cs typeface="Arial" charset="0"/>
              </a:rPr>
              <a:t>Positive reinforcement (praise good work and behavior)</a:t>
            </a:r>
          </a:p>
          <a:p>
            <a:pPr eaLnBrk="1" hangingPunct="1">
              <a:buFontTx/>
              <a:buChar char="•"/>
            </a:pPr>
            <a:r>
              <a:rPr lang="en-US" dirty="0" smtClean="0">
                <a:latin typeface="Arial" charset="0"/>
                <a:cs typeface="Arial" charset="0"/>
              </a:rPr>
              <a:t>Supervision of friends, visits, routines</a:t>
            </a:r>
          </a:p>
          <a:p>
            <a:pPr eaLnBrk="1" hangingPunct="1">
              <a:buFontTx/>
              <a:buChar char="•"/>
            </a:pPr>
            <a:r>
              <a:rPr lang="en-US" dirty="0" smtClean="0">
                <a:latin typeface="Arial" charset="0"/>
                <a:cs typeface="Arial" charset="0"/>
              </a:rPr>
              <a:t>Repeat. Repeat. Repeat. </a:t>
            </a:r>
          </a:p>
          <a:p>
            <a:pPr eaLnBrk="1" hangingPunct="1"/>
            <a:r>
              <a:rPr lang="en-US" b="1" dirty="0" smtClean="0">
                <a:latin typeface="Arial" charset="0"/>
                <a:cs typeface="Arial" charset="0"/>
              </a:rPr>
              <a:t>Family/caregiver needs:</a:t>
            </a:r>
          </a:p>
          <a:p>
            <a:pPr eaLnBrk="1" hangingPunct="1"/>
            <a:r>
              <a:rPr lang="en-US" dirty="0" smtClean="0">
                <a:latin typeface="Arial" charset="0"/>
                <a:cs typeface="Arial" charset="0"/>
              </a:rPr>
              <a:t>Families and caregivers of individuals with an FASD need support services and resources. Families might need additional support such as family counseling or therapy and/or parenting classes.  In addition, parents might benefit from local support groups, in which parents of children with FASDs can discuss concerns, ask questions, and find needed emotional support. Some parents, themselves, might have an FASD (diagnosed or undiagnosed) and might need to be supported as a person with a disability.</a:t>
            </a:r>
          </a:p>
          <a:p>
            <a:pPr eaLnBrk="1" hangingPunct="1"/>
            <a:r>
              <a:rPr lang="en-US" b="1" dirty="0" smtClean="0">
                <a:latin typeface="Arial" charset="0"/>
                <a:cs typeface="Arial" charset="0"/>
              </a:rPr>
              <a:t>Birth mother needs:</a:t>
            </a:r>
          </a:p>
          <a:p>
            <a:pPr eaLnBrk="1" hangingPunct="1"/>
            <a:r>
              <a:rPr lang="en-US" dirty="0" smtClean="0">
                <a:latin typeface="Arial" charset="0"/>
                <a:cs typeface="Arial" charset="0"/>
              </a:rPr>
              <a:t>Birth mothers of individuals may or may not need treatment related to alcohol abuse.</a:t>
            </a:r>
          </a:p>
          <a:p>
            <a:pPr eaLnBrk="1" hangingPunct="1"/>
            <a:r>
              <a:rPr lang="en-US" dirty="0" smtClean="0">
                <a:latin typeface="Arial" charset="0"/>
                <a:cs typeface="Arial" charset="0"/>
              </a:rPr>
              <a:t>When treating birth families where drinking might still be occurring, physicians might need to ensure that families are following up on all of the recommendations made by specialists. These families might need to access support from social services to assist them in the case management process. Birth parents might need intervention and encouragement to pursue treatment for substance abuse. Child protective services might also become involved if the parent’s substance abuse is apparent and if the child is at risk for neglect or abuse. </a:t>
            </a:r>
          </a:p>
          <a:p>
            <a:pPr eaLnBrk="1" hangingPunct="1"/>
            <a:endParaRPr lang="en-US" dirty="0" smtClean="0">
              <a:latin typeface="Arial" charset="0"/>
              <a:cs typeface="Arial" charset="0"/>
            </a:endParaRPr>
          </a:p>
          <a:p>
            <a:pPr eaLnBrk="1" hangingPunct="1"/>
            <a:endParaRPr lang="en-US" b="1" dirty="0" smtClean="0">
              <a:latin typeface="Arial" charset="0"/>
              <a:cs typeface="Arial" charset="0"/>
            </a:endParaRPr>
          </a:p>
          <a:p>
            <a:pPr eaLnBrk="1" hangingPunct="1"/>
            <a:endParaRPr lang="en-US" b="1" dirty="0" smtClean="0">
              <a:latin typeface="Arial" charset="0"/>
              <a:cs typeface="Arial" charset="0"/>
            </a:endParaRPr>
          </a:p>
          <a:p>
            <a:pPr eaLnBrk="1" hangingPunct="1"/>
            <a:endParaRPr lang="en-US" dirty="0" smtClean="0">
              <a:latin typeface="Arial" charset="0"/>
              <a:cs typeface="Arial" charset="0"/>
            </a:endParaRPr>
          </a:p>
          <a:p>
            <a:pPr eaLnBrk="1" hangingPunct="1"/>
            <a:endParaRPr lang="en-US" dirty="0" smtClean="0">
              <a:latin typeface="Arial" charset="0"/>
              <a:cs typeface="Arial" charset="0"/>
            </a:endParaRPr>
          </a:p>
          <a:p>
            <a:pPr eaLnBrk="1" hangingPunct="1"/>
            <a:r>
              <a:rPr lang="en-US" dirty="0" smtClean="0">
                <a:latin typeface="Arial" charset="0"/>
                <a:cs typeface="Arial" charset="0"/>
              </a:rPr>
              <a:t>	</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B7744D1C-4C8D-400D-941D-2F1E43219A5F}" type="slidenum">
              <a:rPr lang="en-US" smtClean="0"/>
              <a:pPr eaLnBrk="1" hangingPunct="1"/>
              <a:t>19</a:t>
            </a:fld>
            <a:endParaRPr lang="en-US" smtClean="0"/>
          </a:p>
        </p:txBody>
      </p:sp>
      <p:sp>
        <p:nvSpPr>
          <p:cNvPr id="51203" name="Rectangle 2"/>
          <p:cNvSpPr>
            <a:spLocks noGrp="1" noRot="1" noChangeAspect="1" noChangeArrowheads="1" noTextEdit="1"/>
          </p:cNvSpPr>
          <p:nvPr>
            <p:ph type="sldImg"/>
          </p:nvPr>
        </p:nvSpPr>
        <p:spPr>
          <a:xfrm>
            <a:off x="5345113" y="55563"/>
            <a:ext cx="1425575" cy="1069975"/>
          </a:xfrm>
          <a:ln/>
        </p:spPr>
      </p:sp>
      <p:sp>
        <p:nvSpPr>
          <p:cNvPr id="51204" name="Rectangle 3"/>
          <p:cNvSpPr>
            <a:spLocks noGrp="1" noChangeArrowheads="1"/>
          </p:cNvSpPr>
          <p:nvPr>
            <p:ph type="body" idx="1"/>
          </p:nvPr>
        </p:nvSpPr>
        <p:spPr>
          <a:xfrm>
            <a:off x="223242" y="1143000"/>
            <a:ext cx="6411516" cy="747637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latin typeface="Arial" charset="0"/>
              </a:rPr>
              <a:t>Disability Services</a:t>
            </a:r>
          </a:p>
          <a:p>
            <a:pPr eaLnBrk="1" hangingPunct="1"/>
            <a:r>
              <a:rPr lang="en-US" smtClean="0">
                <a:latin typeface="Arial" charset="0"/>
              </a:rPr>
              <a:t>The search for appropriate services for individuals with FASDs is an ongoing process. Many communities lack informed providers, and it can be a challenge to secure effective services. The local department of disabilities or the local chapter of The Arc of the United States can be a good starting point in locating appropriate services. Potential service providers should be assessed to ensure that their method of service delivery matches the methods that are effective with the particular child. </a:t>
            </a:r>
          </a:p>
          <a:p>
            <a:pPr eaLnBrk="1" hangingPunct="1"/>
            <a:endParaRPr lang="en-US" smtClean="0">
              <a:latin typeface="Arial" charset="0"/>
            </a:endParaRPr>
          </a:p>
          <a:p>
            <a:pPr eaLnBrk="1" hangingPunct="1"/>
            <a:r>
              <a:rPr lang="en-US" b="1" smtClean="0">
                <a:latin typeface="Arial" charset="0"/>
              </a:rPr>
              <a:t>Types of Services</a:t>
            </a:r>
          </a:p>
          <a:p>
            <a:pPr eaLnBrk="1" hangingPunct="1"/>
            <a:r>
              <a:rPr lang="en-US" smtClean="0">
                <a:latin typeface="Arial" charset="0"/>
              </a:rPr>
              <a:t>The types of services an individual with an FASD may qualify include: Supported employment/job coach, Assistance with transportation, Assisted living, Respite care, or Social Security.</a:t>
            </a:r>
          </a:p>
          <a:p>
            <a:pPr eaLnBrk="1" hangingPunct="1"/>
            <a:endParaRPr lang="en-US" smtClean="0">
              <a:latin typeface="Arial" charset="0"/>
            </a:endParaRPr>
          </a:p>
          <a:p>
            <a:pPr eaLnBrk="1" hangingPunct="1"/>
            <a:r>
              <a:rPr lang="en-US" smtClean="0">
                <a:latin typeface="Arial" charset="0"/>
              </a:rPr>
              <a:t>The decision to apply for Social Security disability benefits involves many legal, social, medical, vocational, and psychological considerations. Applying does not guarantee that a person will receive the benefits. Additionally, to receive Social Security benefits, individuals must show that their disability has caused them to be unemployable for at least 12 continuous months.</a:t>
            </a:r>
          </a:p>
          <a:p>
            <a:pPr eaLnBrk="1" hangingPunct="1"/>
            <a:endParaRPr lang="en-US" smtClean="0">
              <a:latin typeface="Arial" charset="0"/>
            </a:endParaRPr>
          </a:p>
          <a:p>
            <a:pPr eaLnBrk="1" hangingPunct="1"/>
            <a:r>
              <a:rPr lang="en-US" smtClean="0">
                <a:latin typeface="Arial" charset="0"/>
              </a:rPr>
              <a:t>When applying for Social Security benefits, it should be considered a team effort and should include the claimant, family members, friends, health care providers, and possibly a legal representative. The financial and medical assistance available through Social Security disability benefits can be a wonderful form of assistance for individuals living with disabilities. </a:t>
            </a:r>
          </a:p>
          <a:p>
            <a:pPr eaLnBrk="1" hangingPunct="1"/>
            <a:endParaRPr lang="en-US" smtClean="0">
              <a:latin typeface="Arial" charset="0"/>
            </a:endParaRPr>
          </a:p>
          <a:p>
            <a:pPr eaLnBrk="1" hangingPunct="1"/>
            <a:r>
              <a:rPr lang="en-US" i="1" smtClean="0">
                <a:latin typeface="Arial" charset="0"/>
              </a:rPr>
              <a:t>Supplemental Security Income (SSI)</a:t>
            </a:r>
          </a:p>
          <a:p>
            <a:pPr eaLnBrk="1" hangingPunct="1"/>
            <a:r>
              <a:rPr lang="en-US" smtClean="0">
                <a:latin typeface="Arial" charset="0"/>
              </a:rPr>
              <a:t>Federally funded Supplemental Security Income (SSI) provides supplemental income to persons who experience disabilities. Individuals might be eligible for this benefit before they reach the age of 18 if the parents or guardians have limited income. A child might qualify before age 18 if they have a physical or mental condition(s) that can be medically proven and which result(s) in marked and severe functional limitations, and the condition(s) must have lasted or be expected to last at least 12 months or end in death. </a:t>
            </a:r>
          </a:p>
          <a:p>
            <a:pPr eaLnBrk="1" hangingPunct="1"/>
            <a:endParaRPr lang="en-US" smtClean="0">
              <a:latin typeface="Arial" charset="0"/>
            </a:endParaRPr>
          </a:p>
          <a:p>
            <a:pPr eaLnBrk="1" hangingPunct="1"/>
            <a:r>
              <a:rPr lang="en-US" smtClean="0">
                <a:latin typeface="Arial" charset="0"/>
              </a:rPr>
              <a:t>Health care providers can play an integral role in helping families understand the benefits available to them.</a:t>
            </a:r>
          </a:p>
          <a:p>
            <a:pPr eaLnBrk="1" hangingPunct="1"/>
            <a:endParaRPr lang="en-US" smtClean="0">
              <a:latin typeface="Arial" charset="0"/>
            </a:endParaRPr>
          </a:p>
          <a:p>
            <a:pPr eaLnBrk="1" hangingPunct="1"/>
            <a:endParaRPr lang="en-US" smtClean="0">
              <a:latin typeface="Arial" charset="0"/>
            </a:endParaRPr>
          </a:p>
          <a:p>
            <a:pPr eaLnBrk="1" hangingPunct="1"/>
            <a:r>
              <a:rPr lang="en-US" smtClean="0">
                <a:latin typeface="Arial" charset="0"/>
              </a:rPr>
              <a:t>	</a:t>
            </a:r>
          </a:p>
          <a:p>
            <a:pPr eaLnBrk="1" hangingPunct="1"/>
            <a:endParaRPr lang="en-US" smtClean="0">
              <a:latin typeface="Arial" charset="0"/>
            </a:endParaRPr>
          </a:p>
          <a:p>
            <a:pPr eaLnBrk="1" hangingPunct="1"/>
            <a:endParaRPr lang="en-US" b="1" smtClean="0">
              <a:latin typeface="Arial" charset="0"/>
            </a:endParaRPr>
          </a:p>
          <a:p>
            <a:pPr eaLnBrk="1" hangingPunct="1"/>
            <a:endParaRPr lang="en-US" b="1" smtClean="0">
              <a:latin typeface="Arial" charset="0"/>
            </a:endParaRPr>
          </a:p>
          <a:p>
            <a:pPr eaLnBrk="1" hangingPunct="1"/>
            <a:endParaRPr lang="en-US" smtClean="0">
              <a:latin typeface="Arial"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C42AB00F-7E04-4DD2-870E-DF680BD72D86}" type="slidenum">
              <a:rPr lang="en-US" smtClean="0"/>
              <a:pPr eaLnBrk="1" hangingPunct="1"/>
              <a:t>2</a:t>
            </a:fld>
            <a:endParaRPr lang="en-US" smtClean="0"/>
          </a:p>
        </p:txBody>
      </p:sp>
      <p:sp>
        <p:nvSpPr>
          <p:cNvPr id="33795" name="Rectangle 2"/>
          <p:cNvSpPr>
            <a:spLocks noGrp="1" noRot="1" noChangeAspect="1" noChangeArrowheads="1" noTextEdit="1"/>
          </p:cNvSpPr>
          <p:nvPr>
            <p:ph type="sldImg"/>
          </p:nvPr>
        </p:nvSpPr>
        <p:spPr>
          <a:xfrm>
            <a:off x="5064125" y="52388"/>
            <a:ext cx="1727200" cy="1296987"/>
          </a:xfrm>
          <a:ln/>
        </p:spPr>
      </p:sp>
      <p:sp>
        <p:nvSpPr>
          <p:cNvPr id="32772" name="Rectangle 3"/>
          <p:cNvSpPr>
            <a:spLocks noGrp="1" noChangeArrowheads="1"/>
          </p:cNvSpPr>
          <p:nvPr>
            <p:ph type="body" idx="1"/>
          </p:nvPr>
        </p:nvSpPr>
        <p:spPr>
          <a:xfrm>
            <a:off x="223242" y="1498298"/>
            <a:ext cx="6411516" cy="6071810"/>
          </a:xfrm>
          <a:ln/>
        </p:spPr>
        <p:txBody>
          <a:bodyPr/>
          <a:lstStyle/>
          <a:p>
            <a:pPr eaLnBrk="1" hangingPunct="1">
              <a:defRPr/>
            </a:pPr>
            <a:r>
              <a:rPr lang="en-US" b="1" dirty="0" smtClean="0">
                <a:latin typeface="Arial" charset="0"/>
              </a:rPr>
              <a:t>We will begin with the discussion of concerns for individuals with FASD throughout the life span </a:t>
            </a:r>
          </a:p>
          <a:p>
            <a:pPr eaLnBrk="1" hangingPunct="1">
              <a:defRPr/>
            </a:pPr>
            <a:endParaRPr lang="en-US" dirty="0" smtClean="0">
              <a:latin typeface="Arial" charset="0"/>
            </a:endParaRPr>
          </a:p>
          <a:p>
            <a:pPr eaLnBrk="1" hangingPunct="1">
              <a:defRPr/>
            </a:pPr>
            <a:r>
              <a:rPr lang="en-US" dirty="0" smtClean="0">
                <a:latin typeface="Arial" charset="0"/>
              </a:rPr>
              <a:t>Specifically, we will cover core deficits (challenges) and lifelong issues that individuals with FASD may experience, as well as protective factors that have been shown to ameliorate (reduce) any secondary disabilities they may face. </a:t>
            </a:r>
          </a:p>
          <a:p>
            <a:pPr eaLnBrk="1" hangingPunct="1">
              <a:defRPr/>
            </a:pPr>
            <a:endParaRPr lang="en-US" dirty="0" smtClean="0">
              <a:latin typeface="Arial" charset="0"/>
            </a:endParaRPr>
          </a:p>
          <a:p>
            <a:pPr eaLnBrk="1" hangingPunct="1">
              <a:defRPr/>
            </a:pPr>
            <a:r>
              <a:rPr lang="en-US" dirty="0" smtClean="0">
                <a:latin typeface="Arial" charset="0"/>
              </a:rPr>
              <a:t>We will also discuss how different specialists can bring their skills and knowledge to assist an individual with an FASD and their family throughout the individual’s life span.</a:t>
            </a:r>
          </a:p>
          <a:p>
            <a:pPr marL="216202" indent="-216202">
              <a:defRPr/>
            </a:pPr>
            <a:endParaRPr lang="en-US" dirty="0" smtClean="0">
              <a:latin typeface="Arial" charset="0"/>
            </a:endParaRPr>
          </a:p>
          <a:p>
            <a:pPr marL="216202" indent="-216202">
              <a:defRPr/>
            </a:pPr>
            <a:r>
              <a:rPr lang="en-US" b="1" dirty="0" smtClean="0">
                <a:latin typeface="Arial" charset="0"/>
              </a:rPr>
              <a:t>We will then move on to different approaches to treatment for different providers</a:t>
            </a:r>
          </a:p>
          <a:p>
            <a:pPr marL="216202" indent="-216202">
              <a:defRPr/>
            </a:pPr>
            <a:r>
              <a:rPr lang="en-US" dirty="0" smtClean="0">
                <a:latin typeface="Arial" charset="0"/>
              </a:rPr>
              <a:t>Specifically, we will discuss medical, mental health, educational, and alternative considerations.</a:t>
            </a:r>
          </a:p>
          <a:p>
            <a:pPr marL="216202" indent="-216202">
              <a:defRPr/>
            </a:pPr>
            <a:endParaRPr lang="en-US" dirty="0" smtClean="0">
              <a:latin typeface="Arial" charset="0"/>
            </a:endParaRPr>
          </a:p>
          <a:p>
            <a:pPr marL="216202" indent="-216202">
              <a:defRPr/>
            </a:pPr>
            <a:r>
              <a:rPr lang="en-US" b="1" dirty="0" smtClean="0">
                <a:latin typeface="Arial" charset="0"/>
              </a:rPr>
              <a:t>Finally, we will address family support services and resources</a:t>
            </a:r>
          </a:p>
          <a:p>
            <a:pPr eaLnBrk="1" hangingPunct="1">
              <a:defRPr/>
            </a:pPr>
            <a:r>
              <a:rPr lang="en-US" dirty="0" smtClean="0">
                <a:latin typeface="Arial" charset="0"/>
              </a:rPr>
              <a:t>Specifically, we will talk about parenting strategies, accessing services, the legal system, and other resources professionals, individuals, and their families may find useful.</a:t>
            </a:r>
          </a:p>
          <a:p>
            <a:pPr marL="648604" lvl="1" indent="-216202">
              <a:defRPr/>
            </a:pPr>
            <a:endParaRPr lang="en-US" dirty="0" smtClean="0">
              <a:latin typeface="Arial" charset="0"/>
            </a:endParaRPr>
          </a:p>
          <a:p>
            <a:pPr marL="216202" indent="-216202">
              <a:defRPr/>
            </a:pPr>
            <a:r>
              <a:rPr lang="en-US" b="1" dirty="0" smtClean="0">
                <a:latin typeface="Arial" charset="0"/>
              </a:rPr>
              <a:t>By the end of today’s presentation, you should be able to…</a:t>
            </a:r>
          </a:p>
          <a:p>
            <a:pPr marL="216202" indent="-216202">
              <a:defRPr/>
            </a:pPr>
            <a:r>
              <a:rPr lang="en-US" dirty="0" smtClean="0">
                <a:latin typeface="Arial" charset="0"/>
              </a:rPr>
              <a:t>Describe developmental and functional concerns for individuals with an FASD and their families across the life span.</a:t>
            </a:r>
          </a:p>
          <a:p>
            <a:pPr marL="216202" indent="-216202">
              <a:defRPr/>
            </a:pPr>
            <a:endParaRPr lang="en-US" dirty="0" smtClean="0">
              <a:latin typeface="Arial" charset="0"/>
            </a:endParaRPr>
          </a:p>
          <a:p>
            <a:pPr marL="216202" indent="-216202">
              <a:defRPr/>
            </a:pPr>
            <a:r>
              <a:rPr lang="en-US" dirty="0" smtClean="0">
                <a:latin typeface="Arial" charset="0"/>
              </a:rPr>
              <a:t>Explain various treatment approaches.</a:t>
            </a:r>
          </a:p>
          <a:p>
            <a:pPr marL="216202" indent="-216202">
              <a:defRPr/>
            </a:pPr>
            <a:endParaRPr lang="en-US" dirty="0" smtClean="0">
              <a:latin typeface="Arial" charset="0"/>
            </a:endParaRPr>
          </a:p>
          <a:p>
            <a:pPr marL="216202" indent="-216202">
              <a:defRPr/>
            </a:pPr>
            <a:r>
              <a:rPr lang="en-US" dirty="0" smtClean="0">
                <a:latin typeface="Arial" charset="0"/>
              </a:rPr>
              <a:t>And research family support services and resources.</a:t>
            </a:r>
          </a:p>
          <a:p>
            <a:pPr marL="216202" indent="-216202">
              <a:defRPr/>
            </a:pPr>
            <a:endParaRPr lang="en-US" dirty="0" smtClean="0">
              <a:latin typeface="Arial" charset="0"/>
            </a:endParaRPr>
          </a:p>
          <a:p>
            <a:pPr marL="648604" lvl="1" indent="-216202">
              <a:defRPr/>
            </a:pPr>
            <a:endParaRPr lang="en-US" dirty="0" smtClean="0">
              <a:latin typeface="Arial"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1EBBF957-682D-420B-BB7B-127F063CE5C2}" type="slidenum">
              <a:rPr lang="en-US" smtClean="0"/>
              <a:pPr eaLnBrk="1" hangingPunct="1"/>
              <a:t>20</a:t>
            </a:fld>
            <a:endParaRPr lang="en-US" smtClean="0"/>
          </a:p>
        </p:txBody>
      </p:sp>
      <p:sp>
        <p:nvSpPr>
          <p:cNvPr id="52227" name="Rectangle 2"/>
          <p:cNvSpPr>
            <a:spLocks noGrp="1" noRot="1" noChangeAspect="1" noChangeArrowheads="1" noTextEdit="1"/>
          </p:cNvSpPr>
          <p:nvPr>
            <p:ph type="sldImg"/>
          </p:nvPr>
        </p:nvSpPr>
        <p:spPr>
          <a:xfrm>
            <a:off x="5345113" y="55563"/>
            <a:ext cx="1425575" cy="1069975"/>
          </a:xfrm>
          <a:ln/>
        </p:spPr>
      </p:sp>
      <p:sp>
        <p:nvSpPr>
          <p:cNvPr id="52228" name="Rectangle 3"/>
          <p:cNvSpPr>
            <a:spLocks noGrp="1" noChangeArrowheads="1"/>
          </p:cNvSpPr>
          <p:nvPr>
            <p:ph type="body" idx="1"/>
          </p:nvPr>
        </p:nvSpPr>
        <p:spPr>
          <a:xfrm>
            <a:off x="223242" y="1424215"/>
            <a:ext cx="6411516" cy="719515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latin typeface="Arial" charset="0"/>
              </a:rPr>
              <a:t>Legal System</a:t>
            </a:r>
          </a:p>
          <a:p>
            <a:pPr eaLnBrk="1" hangingPunct="1"/>
            <a:r>
              <a:rPr lang="en-US" dirty="0" smtClean="0">
                <a:latin typeface="Arial" charset="0"/>
              </a:rPr>
              <a:t>Individuals with an FASD may experience difficulties with the legal system.</a:t>
            </a:r>
          </a:p>
          <a:p>
            <a:pPr eaLnBrk="1" hangingPunct="1"/>
            <a:endParaRPr lang="en-US" dirty="0" smtClean="0">
              <a:latin typeface="Arial" charset="0"/>
            </a:endParaRPr>
          </a:p>
          <a:p>
            <a:pPr eaLnBrk="1" hangingPunct="1"/>
            <a:r>
              <a:rPr lang="en-US" b="1" dirty="0" smtClean="0">
                <a:latin typeface="Arial" charset="0"/>
              </a:rPr>
              <a:t>Adolescents and adults may  experience issues in the legal system.</a:t>
            </a:r>
            <a:endParaRPr lang="en-US" dirty="0" smtClean="0">
              <a:latin typeface="Arial" charset="0"/>
            </a:endParaRPr>
          </a:p>
          <a:p>
            <a:pPr eaLnBrk="1" hangingPunct="1"/>
            <a:r>
              <a:rPr lang="en-US" dirty="0" smtClean="0">
                <a:latin typeface="Arial" charset="0"/>
              </a:rPr>
              <a:t>It is not uncommon for adolescents and adults with an FASD to experience issues in the legal system both as victims and perpetrators of a crime. Because of the nature of the cognitive deficits associated with FASDs, individuals are at risk for both victimization and for poor judgment or just not understanding cause and effect as it pertains to the law. </a:t>
            </a:r>
          </a:p>
          <a:p>
            <a:pPr eaLnBrk="1" hangingPunct="1"/>
            <a:endParaRPr lang="en-US" b="1" dirty="0" smtClean="0">
              <a:latin typeface="Arial" charset="0"/>
            </a:endParaRPr>
          </a:p>
          <a:p>
            <a:pPr eaLnBrk="1" hangingPunct="1"/>
            <a:r>
              <a:rPr lang="en-US" b="1" dirty="0" smtClean="0">
                <a:latin typeface="Arial" charset="0"/>
              </a:rPr>
              <a:t>Individuals with FASDs will need a mentor or advocate to navigate the legal system. </a:t>
            </a:r>
          </a:p>
          <a:p>
            <a:pPr eaLnBrk="1" hangingPunct="1"/>
            <a:r>
              <a:rPr lang="en-US" dirty="0" smtClean="0">
                <a:latin typeface="Arial" charset="0"/>
              </a:rPr>
              <a:t>Often, physicians and other health care providers are asked to educate lawyers to properly defend a client with an FASD or to assist in developing a case for the prosecution when a person with an FASD has suffered harm. </a:t>
            </a:r>
          </a:p>
          <a:p>
            <a:pPr eaLnBrk="1" hangingPunct="1"/>
            <a:endParaRPr lang="en-US" dirty="0" smtClean="0">
              <a:latin typeface="Arial" charset="0"/>
            </a:endParaRPr>
          </a:p>
          <a:p>
            <a:pPr eaLnBrk="1" hangingPunct="1"/>
            <a:r>
              <a:rPr lang="en-US" dirty="0" smtClean="0">
                <a:latin typeface="Arial" charset="0"/>
              </a:rPr>
              <a:t>Some states offer programs for developmentally disabled offenders, and the Arc offers programs to assist disabled victims of crime. The Disability Law Center of Alaska is a good place to start for support. (www.dlcak.org) </a:t>
            </a:r>
            <a:endParaRPr lang="en-US" b="1" dirty="0" smtClean="0">
              <a:latin typeface="Arial" charset="0"/>
            </a:endParaRPr>
          </a:p>
          <a:p>
            <a:pPr eaLnBrk="1" hangingPunct="1"/>
            <a:endParaRPr lang="en-US" b="1" dirty="0" smtClean="0">
              <a:latin typeface="Arial" charset="0"/>
            </a:endParaRPr>
          </a:p>
          <a:p>
            <a:pPr eaLnBrk="1" hangingPunct="1"/>
            <a:endParaRPr lang="en-US" b="1" dirty="0" smtClean="0">
              <a:latin typeface="Arial" charset="0"/>
            </a:endParaRPr>
          </a:p>
          <a:p>
            <a:pPr eaLnBrk="1" hangingPunct="1"/>
            <a:endParaRPr lang="en-US" dirty="0" smtClean="0">
              <a:latin typeface="Arial" charset="0"/>
            </a:endParaRPr>
          </a:p>
          <a:p>
            <a:pPr eaLnBrk="1" hangingPunct="1"/>
            <a:endParaRPr lang="en-US" dirty="0" smtClean="0">
              <a:latin typeface="Arial" charset="0"/>
            </a:endParaRPr>
          </a:p>
          <a:p>
            <a:pPr eaLnBrk="1" hangingPunct="1"/>
            <a:endParaRPr lang="en-US" dirty="0" smtClean="0">
              <a:latin typeface="Arial"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E97DC2A6-D002-4B3B-8DC5-A2E9DDBC1503}" type="slidenum">
              <a:rPr lang="en-US" smtClean="0"/>
              <a:pPr eaLnBrk="1" hangingPunct="1"/>
              <a:t>21</a:t>
            </a:fld>
            <a:endParaRPr lang="en-US" smtClean="0"/>
          </a:p>
        </p:txBody>
      </p:sp>
      <p:sp>
        <p:nvSpPr>
          <p:cNvPr id="53251" name="Rectangle 2"/>
          <p:cNvSpPr>
            <a:spLocks noGrp="1" noRot="1" noChangeAspect="1" noChangeArrowheads="1" noTextEdit="1"/>
          </p:cNvSpPr>
          <p:nvPr>
            <p:ph type="sldImg"/>
          </p:nvPr>
        </p:nvSpPr>
        <p:spPr>
          <a:xfrm>
            <a:off x="5287963" y="55563"/>
            <a:ext cx="1425575" cy="1069975"/>
          </a:xfrm>
          <a:ln/>
        </p:spPr>
      </p:sp>
      <p:sp>
        <p:nvSpPr>
          <p:cNvPr id="53252" name="Rectangle 3"/>
          <p:cNvSpPr>
            <a:spLocks noGrp="1" noChangeArrowheads="1"/>
          </p:cNvSpPr>
          <p:nvPr>
            <p:ph type="body" idx="1"/>
          </p:nvPr>
        </p:nvSpPr>
        <p:spPr>
          <a:xfrm>
            <a:off x="223242" y="1348619"/>
            <a:ext cx="6262688" cy="5246310"/>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dirty="0" smtClean="0">
                <a:latin typeface="Arial" charset="0"/>
              </a:rPr>
              <a:t>There are websites, newsletters, support groups, and seminars for individuals with an FASD and their families.</a:t>
            </a:r>
          </a:p>
          <a:p>
            <a:pPr eaLnBrk="1" hangingPunct="1"/>
            <a:endParaRPr lang="en-US" dirty="0" smtClean="0">
              <a:latin typeface="Arial" charset="0"/>
            </a:endParaRPr>
          </a:p>
          <a:p>
            <a:pPr eaLnBrk="1" hangingPunct="1"/>
            <a:r>
              <a:rPr lang="en-US" dirty="0" smtClean="0">
                <a:latin typeface="Arial" charset="0"/>
              </a:rPr>
              <a:t>The following resources are by no means exhaustive, but they offer a starting place for seeking information and support. </a:t>
            </a:r>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9DDA0464-CA29-4716-99B1-AEF56B6AAA71}" type="slidenum">
              <a:rPr lang="en-US" smtClean="0"/>
              <a:pPr eaLnBrk="1" hangingPunct="1"/>
              <a:t>22</a:t>
            </a:fld>
            <a:endParaRPr lang="en-US" smtClean="0"/>
          </a:p>
        </p:txBody>
      </p:sp>
      <p:sp>
        <p:nvSpPr>
          <p:cNvPr id="54275" name="Rectangle 2"/>
          <p:cNvSpPr>
            <a:spLocks noGrp="1" noRot="1" noChangeAspect="1" noChangeArrowheads="1" noTextEdit="1"/>
          </p:cNvSpPr>
          <p:nvPr>
            <p:ph type="sldImg"/>
          </p:nvPr>
        </p:nvSpPr>
        <p:spPr>
          <a:xfrm>
            <a:off x="5289550" y="131763"/>
            <a:ext cx="1422400" cy="1066800"/>
          </a:xfrm>
          <a:ln/>
        </p:spPr>
      </p:sp>
      <p:sp>
        <p:nvSpPr>
          <p:cNvPr id="54276" name="Rectangle 3"/>
          <p:cNvSpPr>
            <a:spLocks noGrp="1" noChangeArrowheads="1"/>
          </p:cNvSpPr>
          <p:nvPr>
            <p:ph type="body" idx="1"/>
          </p:nvPr>
        </p:nvSpPr>
        <p:spPr>
          <a:xfrm>
            <a:off x="0" y="2438703"/>
            <a:ext cx="6858000" cy="670529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E38AF23A-D2F0-4EDA-9309-F6F2D809181B}" type="slidenum">
              <a:rPr lang="en-US" smtClean="0"/>
              <a:pPr eaLnBrk="1" hangingPunct="1"/>
              <a:t>23</a:t>
            </a:fld>
            <a:endParaRPr lang="en-US" smtClean="0"/>
          </a:p>
        </p:txBody>
      </p:sp>
      <p:sp>
        <p:nvSpPr>
          <p:cNvPr id="55299" name="Rectangle 2"/>
          <p:cNvSpPr>
            <a:spLocks noGrp="1" noRot="1" noChangeAspect="1" noChangeArrowheads="1" noTextEdit="1"/>
          </p:cNvSpPr>
          <p:nvPr>
            <p:ph type="sldImg"/>
          </p:nvPr>
        </p:nvSpPr>
        <p:spPr>
          <a:xfrm>
            <a:off x="5346700" y="131763"/>
            <a:ext cx="1422400" cy="1066800"/>
          </a:xfrm>
          <a:ln/>
        </p:spPr>
      </p:sp>
      <p:sp>
        <p:nvSpPr>
          <p:cNvPr id="55300" name="Rectangle 3"/>
          <p:cNvSpPr>
            <a:spLocks noGrp="1" noChangeArrowheads="1"/>
          </p:cNvSpPr>
          <p:nvPr>
            <p:ph type="body" idx="1"/>
          </p:nvPr>
        </p:nvSpPr>
        <p:spPr>
          <a:xfrm>
            <a:off x="0" y="2438703"/>
            <a:ext cx="6858000" cy="670529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5186C36F-010F-46B8-BCD4-3F60F127FB22}" type="slidenum">
              <a:rPr lang="en-US" smtClean="0"/>
              <a:pPr eaLnBrk="1" hangingPunct="1"/>
              <a:t>24</a:t>
            </a:fld>
            <a:endParaRPr lang="en-US" smtClean="0"/>
          </a:p>
        </p:txBody>
      </p:sp>
      <p:sp>
        <p:nvSpPr>
          <p:cNvPr id="56323" name="Rectangle 2"/>
          <p:cNvSpPr>
            <a:spLocks noGrp="1" noRot="1" noChangeAspect="1" noChangeArrowheads="1" noTextEdit="1"/>
          </p:cNvSpPr>
          <p:nvPr>
            <p:ph type="sldImg"/>
          </p:nvPr>
        </p:nvSpPr>
        <p:spPr>
          <a:xfrm>
            <a:off x="5345113" y="55563"/>
            <a:ext cx="1425575" cy="1069975"/>
          </a:xfrm>
          <a:ln/>
        </p:spPr>
      </p:sp>
      <p:sp>
        <p:nvSpPr>
          <p:cNvPr id="56324" name="Rectangle 3"/>
          <p:cNvSpPr>
            <a:spLocks noGrp="1" noChangeArrowheads="1"/>
          </p:cNvSpPr>
          <p:nvPr>
            <p:ph type="body" idx="1"/>
          </p:nvPr>
        </p:nvSpPr>
        <p:spPr>
          <a:xfrm>
            <a:off x="0" y="2438703"/>
            <a:ext cx="6858000" cy="670529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E832CAAB-98C5-4282-98A0-66195FFDFCDC}" type="slidenum">
              <a:rPr lang="en-US" smtClean="0"/>
              <a:pPr eaLnBrk="1" hangingPunct="1"/>
              <a:t>25</a:t>
            </a:fld>
            <a:endParaRPr lang="en-US" smtClean="0"/>
          </a:p>
        </p:txBody>
      </p:sp>
      <p:sp>
        <p:nvSpPr>
          <p:cNvPr id="57347" name="Rectangle 2"/>
          <p:cNvSpPr>
            <a:spLocks noGrp="1" noRot="1" noChangeAspect="1" noChangeArrowheads="1" noTextEdit="1"/>
          </p:cNvSpPr>
          <p:nvPr>
            <p:ph type="sldImg"/>
          </p:nvPr>
        </p:nvSpPr>
        <p:spPr>
          <a:xfrm>
            <a:off x="5287963" y="55563"/>
            <a:ext cx="1425575" cy="1069975"/>
          </a:xfrm>
          <a:ln/>
        </p:spPr>
      </p:sp>
      <p:sp>
        <p:nvSpPr>
          <p:cNvPr id="57348" name="Rectangle 3"/>
          <p:cNvSpPr>
            <a:spLocks noGrp="1" noChangeArrowheads="1"/>
          </p:cNvSpPr>
          <p:nvPr>
            <p:ph type="body" idx="1"/>
          </p:nvPr>
        </p:nvSpPr>
        <p:spPr>
          <a:xfrm>
            <a:off x="0" y="2438703"/>
            <a:ext cx="6858000" cy="670529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CEC2F80C-AD25-49D2-BD0B-2C0BA6221494}" type="slidenum">
              <a:rPr lang="en-US" smtClean="0"/>
              <a:pPr eaLnBrk="1" hangingPunct="1"/>
              <a:t>26</a:t>
            </a:fld>
            <a:endParaRPr lang="en-US" smtClean="0"/>
          </a:p>
        </p:txBody>
      </p:sp>
      <p:sp>
        <p:nvSpPr>
          <p:cNvPr id="58371" name="Rectangle 2"/>
          <p:cNvSpPr>
            <a:spLocks noGrp="1" noRot="1" noChangeAspect="1" noChangeArrowheads="1" noTextEdit="1"/>
          </p:cNvSpPr>
          <p:nvPr>
            <p:ph type="sldImg"/>
          </p:nvPr>
        </p:nvSpPr>
        <p:spPr>
          <a:xfrm>
            <a:off x="5287963" y="55563"/>
            <a:ext cx="1425575" cy="1069975"/>
          </a:xfrm>
          <a:ln/>
        </p:spPr>
      </p:sp>
      <p:sp>
        <p:nvSpPr>
          <p:cNvPr id="58372" name="Rectangle 3"/>
          <p:cNvSpPr>
            <a:spLocks noGrp="1" noChangeArrowheads="1"/>
          </p:cNvSpPr>
          <p:nvPr>
            <p:ph type="body" idx="1"/>
          </p:nvPr>
        </p:nvSpPr>
        <p:spPr>
          <a:xfrm>
            <a:off x="0" y="2438703"/>
            <a:ext cx="6858000" cy="670529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dirty="0" smtClean="0">
              <a:latin typeface="Arial" charset="0"/>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59A57957-D73C-47A5-A65C-485242008810}" type="slidenum">
              <a:rPr lang="en-US" smtClean="0"/>
              <a:pPr eaLnBrk="1" hangingPunct="1"/>
              <a:t>27</a:t>
            </a:fld>
            <a:endParaRPr lang="en-US" smtClean="0"/>
          </a:p>
        </p:txBody>
      </p:sp>
      <p:sp>
        <p:nvSpPr>
          <p:cNvPr id="59395" name="Rectangle 2"/>
          <p:cNvSpPr>
            <a:spLocks noGrp="1" noRot="1" noChangeAspect="1" noChangeArrowheads="1" noTextEdit="1"/>
          </p:cNvSpPr>
          <p:nvPr>
            <p:ph type="sldImg"/>
          </p:nvPr>
        </p:nvSpPr>
        <p:spPr>
          <a:xfrm>
            <a:off x="5287963" y="55563"/>
            <a:ext cx="1425575" cy="1069975"/>
          </a:xfrm>
          <a:ln/>
        </p:spPr>
      </p:sp>
      <p:sp>
        <p:nvSpPr>
          <p:cNvPr id="59396" name="Rectangle 3"/>
          <p:cNvSpPr>
            <a:spLocks noGrp="1" noChangeArrowheads="1"/>
          </p:cNvSpPr>
          <p:nvPr>
            <p:ph type="body" idx="1"/>
          </p:nvPr>
        </p:nvSpPr>
        <p:spPr>
          <a:xfrm>
            <a:off x="0" y="2438703"/>
            <a:ext cx="6858000" cy="670529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9CAED66B-613F-4000-A2A1-FE89D1892A15}" type="slidenum">
              <a:rPr lang="en-US" smtClean="0"/>
              <a:pPr eaLnBrk="1" hangingPunct="1"/>
              <a:t>28</a:t>
            </a:fld>
            <a:endParaRPr lang="en-US" smtClean="0"/>
          </a:p>
        </p:txBody>
      </p:sp>
      <p:sp>
        <p:nvSpPr>
          <p:cNvPr id="60419" name="Rectangle 2"/>
          <p:cNvSpPr>
            <a:spLocks noGrp="1" noRot="1" noChangeAspect="1" noChangeArrowheads="1" noTextEdit="1"/>
          </p:cNvSpPr>
          <p:nvPr>
            <p:ph type="sldImg"/>
          </p:nvPr>
        </p:nvSpPr>
        <p:spPr>
          <a:xfrm>
            <a:off x="5289550" y="131763"/>
            <a:ext cx="1422400" cy="1066800"/>
          </a:xfrm>
          <a:ln/>
        </p:spPr>
      </p:sp>
      <p:sp>
        <p:nvSpPr>
          <p:cNvPr id="60420" name="Rectangle 3"/>
          <p:cNvSpPr>
            <a:spLocks noGrp="1" noChangeArrowheads="1"/>
          </p:cNvSpPr>
          <p:nvPr>
            <p:ph type="body" idx="1"/>
          </p:nvPr>
        </p:nvSpPr>
        <p:spPr>
          <a:xfrm>
            <a:off x="0" y="2438703"/>
            <a:ext cx="6858000" cy="670529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smtClean="0">
              <a:latin typeface="Arial" charset="0"/>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C98C48B5-F43D-452E-9709-016A1F05A7BA}" type="slidenum">
              <a:rPr lang="en-US" smtClean="0"/>
              <a:pPr eaLnBrk="1" hangingPunct="1"/>
              <a:t>29</a:t>
            </a:fld>
            <a:endParaRPr lang="en-US" smtClean="0"/>
          </a:p>
        </p:txBody>
      </p:sp>
      <p:sp>
        <p:nvSpPr>
          <p:cNvPr id="61443" name="Rectangle 2"/>
          <p:cNvSpPr>
            <a:spLocks noGrp="1" noRot="1" noChangeAspect="1" noChangeArrowheads="1" noTextEdit="1"/>
          </p:cNvSpPr>
          <p:nvPr>
            <p:ph type="sldImg"/>
          </p:nvPr>
        </p:nvSpPr>
        <p:spPr>
          <a:xfrm>
            <a:off x="5362575" y="134938"/>
            <a:ext cx="1319213" cy="990600"/>
          </a:xfrm>
          <a:ln/>
        </p:spPr>
      </p:sp>
      <p:sp>
        <p:nvSpPr>
          <p:cNvPr id="61444" name="Rectangle 3"/>
          <p:cNvSpPr>
            <a:spLocks noGrp="1" noChangeArrowheads="1"/>
          </p:cNvSpPr>
          <p:nvPr>
            <p:ph type="body" idx="1"/>
          </p:nvPr>
        </p:nvSpPr>
        <p:spPr>
          <a:xfrm>
            <a:off x="0" y="2361596"/>
            <a:ext cx="6858000" cy="678240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a:latin typeface="Arial" charset="0"/>
              </a:rPr>
              <a:t>Review content and open for questions, comments, and discussion.</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A9DD872E-3B21-49BC-851F-CC7BDC655A55}" type="slidenum">
              <a:rPr lang="en-US" smtClean="0"/>
              <a:pPr eaLnBrk="1" hangingPunct="1"/>
              <a:t>3</a:t>
            </a:fld>
            <a:endParaRPr lang="en-US" smtClean="0"/>
          </a:p>
        </p:txBody>
      </p:sp>
      <p:sp>
        <p:nvSpPr>
          <p:cNvPr id="34819" name="Rectangle 2"/>
          <p:cNvSpPr>
            <a:spLocks noGrp="1" noRot="1" noChangeAspect="1" noChangeArrowheads="1" noTextEdit="1"/>
          </p:cNvSpPr>
          <p:nvPr>
            <p:ph type="sldImg"/>
          </p:nvPr>
        </p:nvSpPr>
        <p:spPr>
          <a:xfrm>
            <a:off x="5138738" y="55563"/>
            <a:ext cx="1625600" cy="1219200"/>
          </a:xfrm>
          <a:ln/>
        </p:spPr>
      </p:sp>
      <p:sp>
        <p:nvSpPr>
          <p:cNvPr id="34820" name="Rectangle 3"/>
          <p:cNvSpPr>
            <a:spLocks noGrp="1" noChangeArrowheads="1"/>
          </p:cNvSpPr>
          <p:nvPr>
            <p:ph type="body" idx="1"/>
          </p:nvPr>
        </p:nvSpPr>
        <p:spPr>
          <a:xfrm>
            <a:off x="223242" y="1451429"/>
            <a:ext cx="6411516" cy="754289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latin typeface="Arial" charset="0"/>
              </a:rPr>
              <a:t>Presenters: This slide may be included or omitted depending on how familiar the participants are with FASDs.</a:t>
            </a:r>
          </a:p>
          <a:p>
            <a:pPr eaLnBrk="1" hangingPunct="1"/>
            <a:r>
              <a:rPr lang="en-US" dirty="0" smtClean="0">
                <a:latin typeface="Arial" charset="0"/>
              </a:rPr>
              <a:t>Fetal alcohol spectrum disorders (FASDs) occur as a direct result of maternal alcohol use during pregnancy. Alcohol is a neurobehavioral teratogen (that is, it is a substance that disturbs the normal development of the embryo or fetus, especially the development of the central nervous system) that results in lifelong problems with learning and behavior. </a:t>
            </a:r>
          </a:p>
          <a:p>
            <a:pPr eaLnBrk="1" hangingPunct="1"/>
            <a:r>
              <a:rPr lang="en-US" dirty="0" smtClean="0">
                <a:latin typeface="Arial" charset="0"/>
              </a:rPr>
              <a:t>Disabilities that are not addressed early not only persist, but might become more severe and result in additional disabilities or challenges as an individual ages.  As with any family that has a child with a disability, stressors and complications should be addressed for the entire family. Families affected by FASDs often have even more complex problems than families with other disabilities (</a:t>
            </a:r>
            <a:r>
              <a:rPr lang="en-US" dirty="0" err="1" smtClean="0">
                <a:latin typeface="Arial" charset="0"/>
              </a:rPr>
              <a:t>Streissguth</a:t>
            </a:r>
            <a:r>
              <a:rPr lang="en-US" dirty="0" smtClean="0">
                <a:latin typeface="Arial" charset="0"/>
              </a:rPr>
              <a:t>, 1997).</a:t>
            </a:r>
          </a:p>
          <a:p>
            <a:pPr eaLnBrk="1" hangingPunct="1"/>
            <a:r>
              <a:rPr lang="en-US" b="1" dirty="0" smtClean="0">
                <a:latin typeface="Arial" charset="0"/>
              </a:rPr>
              <a:t>Terminology</a:t>
            </a:r>
          </a:p>
          <a:p>
            <a:pPr eaLnBrk="1" hangingPunct="1"/>
            <a:r>
              <a:rPr lang="en-US" dirty="0" smtClean="0">
                <a:latin typeface="Arial" charset="0"/>
              </a:rPr>
              <a:t>Before we move on with our discussion, we’ll review the terminology used in discussing FASDs. Since the 1970s, different researchers have observed the effects of prenatal (before birth) exposure to alcohol and developed a variety of names for these effects, most of which are known by an acronym. The acronyms on the umbrella have all been used at some point to describe the effects of prenatal alcohol exposure – and many are still in use today. </a:t>
            </a:r>
          </a:p>
          <a:p>
            <a:pPr eaLnBrk="1" hangingPunct="1"/>
            <a:r>
              <a:rPr lang="en-US" b="1" dirty="0" smtClean="0">
                <a:latin typeface="Arial" charset="0"/>
              </a:rPr>
              <a:t>FASD is an umbrella term</a:t>
            </a:r>
          </a:p>
          <a:p>
            <a:pPr eaLnBrk="1" hangingPunct="1"/>
            <a:r>
              <a:rPr lang="en-US" dirty="0" smtClean="0">
                <a:latin typeface="Arial" charset="0"/>
              </a:rPr>
              <a:t>Fetal alcohol spectrum disorders is an umbrella term used to describe the range of effects that can occur in an individual whose mother drank alcohol during pregnancy.</a:t>
            </a:r>
          </a:p>
          <a:p>
            <a:pPr eaLnBrk="1" hangingPunct="1"/>
            <a:r>
              <a:rPr lang="en-US" dirty="0" smtClean="0">
                <a:latin typeface="Arial" charset="0"/>
              </a:rPr>
              <a:t>These effects can include physical, mental, behavioral, and/or learning disabilities. These effects are life-long. Each person who is affected by pre-natal alcohol exposure is affected differently, so it’s important to look at the individual, not the term.</a:t>
            </a:r>
          </a:p>
          <a:p>
            <a:pPr eaLnBrk="1" hangingPunct="1"/>
            <a:r>
              <a:rPr lang="en-US" dirty="0" smtClean="0">
                <a:latin typeface="Arial" charset="0"/>
              </a:rPr>
              <a:t>These terms include alcohol-related neurodevelopmental disorder, neurobehavioral disorder (alcohol exposed), static encephalopathy/alcohol exposed, fetal alcohol syndrome, alcohol related birth defects, fetal alcohol effects, partial-fetal alcohol syndrome. </a:t>
            </a:r>
          </a:p>
          <a:p>
            <a:pPr eaLnBrk="1" hangingPunct="1"/>
            <a:r>
              <a:rPr lang="en-US" dirty="0" smtClean="0">
                <a:latin typeface="Arial" charset="0"/>
              </a:rPr>
              <a:t>Fetal Alcohol Syndrome, or FAS, is a subset of FASD. It is a medical diagnosis that involves a specific pattern of findings associated with in utero (literally, ‘in the uterus’, that is, before birth) exposure to alcohol.</a:t>
            </a:r>
          </a:p>
          <a:p>
            <a:pPr eaLnBrk="1" hangingPunct="1"/>
            <a:r>
              <a:rPr lang="en-US" dirty="0" smtClean="0">
                <a:latin typeface="Arial" charset="0"/>
              </a:rPr>
              <a:t>Please keep in mind that it is not the only possible outcome of prenatal alcohol exposure, nor does it mean that individuals with a diagnosis of FAS have a greater disability than others who are prenatally exposed to alcohol. A diagnosis of FAS simply means that the individual has more outward or physical signs of the disability, in addition to central nervous system problems. In fact not having a diagnosis of FAS may in fact cause more problems for an individual through their lifetime.</a:t>
            </a:r>
          </a:p>
          <a:p>
            <a:pPr eaLnBrk="1" hangingPunct="1"/>
            <a:r>
              <a:rPr lang="en-US" dirty="0" smtClean="0">
                <a:latin typeface="Arial" charset="0"/>
              </a:rPr>
              <a:t>To best understand the developmental disabilities associated with prenatal alcohol exposure, it is important to understand the developmental processes and how these processes might go awry. </a:t>
            </a:r>
          </a:p>
          <a:p>
            <a:pPr eaLnBrk="1" hangingPunct="1"/>
            <a:endParaRPr lang="en-US" dirty="0" smtClean="0">
              <a:latin typeface="Arial" charset="0"/>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5C28748-325B-45E2-8F36-59C4423DD20E}" type="slidenum">
              <a:rPr lang="en-US" smtClean="0"/>
              <a:t>30</a:t>
            </a:fld>
            <a:endParaRPr lang="en-US"/>
          </a:p>
        </p:txBody>
      </p:sp>
    </p:spTree>
    <p:extLst>
      <p:ext uri="{BB962C8B-B14F-4D97-AF65-F5344CB8AC3E}">
        <p14:creationId xmlns:p14="http://schemas.microsoft.com/office/powerpoint/2010/main" val="34714743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8B8B92A6-B2DC-4CE6-8EF3-BE9B8A33EB14}" type="slidenum">
              <a:rPr lang="en-US" smtClean="0"/>
              <a:pPr eaLnBrk="1" hangingPunct="1"/>
              <a:t>4</a:t>
            </a:fld>
            <a:endParaRPr lang="en-US" smtClean="0"/>
          </a:p>
        </p:txBody>
      </p:sp>
      <p:sp>
        <p:nvSpPr>
          <p:cNvPr id="35843" name="Rectangle 2"/>
          <p:cNvSpPr>
            <a:spLocks noGrp="1" noRot="1" noChangeAspect="1" noChangeArrowheads="1" noTextEdit="1"/>
          </p:cNvSpPr>
          <p:nvPr>
            <p:ph type="sldImg"/>
          </p:nvPr>
        </p:nvSpPr>
        <p:spPr>
          <a:xfrm>
            <a:off x="5264150" y="55563"/>
            <a:ext cx="1522413" cy="1143000"/>
          </a:xfrm>
          <a:ln/>
        </p:spPr>
      </p:sp>
      <p:sp>
        <p:nvSpPr>
          <p:cNvPr id="34820" name="Rectangle 3"/>
          <p:cNvSpPr>
            <a:spLocks noGrp="1" noChangeArrowheads="1"/>
          </p:cNvSpPr>
          <p:nvPr>
            <p:ph type="body" idx="1"/>
          </p:nvPr>
        </p:nvSpPr>
        <p:spPr>
          <a:xfrm>
            <a:off x="223243" y="1424215"/>
            <a:ext cx="6420445" cy="7344833"/>
          </a:xfrm>
          <a:ln/>
        </p:spPr>
        <p:txBody>
          <a:bodyPr/>
          <a:lstStyle/>
          <a:p>
            <a:pPr eaLnBrk="1" hangingPunct="1">
              <a:defRPr/>
            </a:pPr>
            <a:r>
              <a:rPr lang="en-US" dirty="0" smtClean="0">
                <a:latin typeface="Arial" charset="0"/>
              </a:rPr>
              <a:t>In an infant or preschooler, typical development is established by the accomplishment of particular milestones at particular ages in a standard sequence. For example, for motor development (learning how to control the movement of one’s body), infants begin to roll over at about 3 months, sit assisted at about 5 months, sit unassisted at 6 months, crawl at 7 to 8 months, cruise at 9 months, walk at 11 to 12 months, and run smoothly at around 14 months.  This is considered to be developing on schedule. </a:t>
            </a:r>
          </a:p>
          <a:p>
            <a:pPr eaLnBrk="1" hangingPunct="1">
              <a:defRPr/>
            </a:pPr>
            <a:endParaRPr lang="en-US" dirty="0" smtClean="0">
              <a:latin typeface="Arial" charset="0"/>
            </a:endParaRPr>
          </a:p>
          <a:p>
            <a:pPr eaLnBrk="1" hangingPunct="1">
              <a:defRPr/>
            </a:pPr>
            <a:r>
              <a:rPr lang="en-US" dirty="0" smtClean="0">
                <a:latin typeface="Arial" charset="0"/>
              </a:rPr>
              <a:t>In older children and adolescents, development is said to be typical if the individual is learning at the same rate as other children of similar age and background. </a:t>
            </a:r>
          </a:p>
          <a:p>
            <a:pPr eaLnBrk="1" hangingPunct="1">
              <a:defRPr/>
            </a:pPr>
            <a:endParaRPr lang="en-US" dirty="0" smtClean="0">
              <a:latin typeface="Arial" charset="0"/>
            </a:endParaRPr>
          </a:p>
          <a:p>
            <a:pPr eaLnBrk="1" hangingPunct="1">
              <a:defRPr/>
            </a:pPr>
            <a:r>
              <a:rPr lang="en-US" dirty="0" smtClean="0">
                <a:latin typeface="Arial" charset="0"/>
              </a:rPr>
              <a:t>Developmental disabilities arise when children:</a:t>
            </a:r>
          </a:p>
          <a:p>
            <a:pPr marL="216202" indent="-216202">
              <a:buFontTx/>
              <a:buAutoNum type="alphaLcPeriod"/>
              <a:defRPr/>
            </a:pPr>
            <a:r>
              <a:rPr lang="en-US" dirty="0" smtClean="0">
                <a:latin typeface="Arial" charset="0"/>
              </a:rPr>
              <a:t>Have a slowed rate of development but the sequence of development is within normal limits (i.e., they experience delayed development)</a:t>
            </a:r>
          </a:p>
          <a:p>
            <a:pPr marL="216202" indent="-216202">
              <a:buFontTx/>
              <a:buAutoNum type="alphaLcPeriod"/>
              <a:defRPr/>
            </a:pPr>
            <a:r>
              <a:rPr lang="en-US" dirty="0" smtClean="0">
                <a:latin typeface="Arial" charset="0"/>
              </a:rPr>
              <a:t>Achieve skills in a non-routine sequence or manner (i.e., they experience different or scattered development)</a:t>
            </a:r>
          </a:p>
          <a:p>
            <a:pPr eaLnBrk="1" hangingPunct="1">
              <a:buFont typeface="Arial" pitchFamily="34" charset="0"/>
              <a:buNone/>
              <a:defRPr/>
            </a:pPr>
            <a:endParaRPr lang="en-US" dirty="0" smtClean="0">
              <a:latin typeface="Arial" charset="0"/>
            </a:endParaRPr>
          </a:p>
          <a:p>
            <a:pPr eaLnBrk="1" hangingPunct="1">
              <a:buFont typeface="Arial" pitchFamily="34" charset="0"/>
              <a:buNone/>
              <a:defRPr/>
            </a:pPr>
            <a:r>
              <a:rPr lang="en-US" dirty="0" smtClean="0">
                <a:latin typeface="Arial" charset="0"/>
              </a:rPr>
              <a:t>It is important to note that these two concepts are not necessarily mutually exclusive in any particular child, but on the whole characterize the general types of developmental disabilities.  That is, delayed development and different/scattered development are types of developmental disabilities; an individual may experience either delayed development or scattered development, or even both of these at the same time, at different times or stages in their life. </a:t>
            </a:r>
          </a:p>
          <a:p>
            <a:pPr eaLnBrk="1" hangingPunct="1">
              <a:buFont typeface="Arial" pitchFamily="34" charset="0"/>
              <a:buNone/>
              <a:defRPr/>
            </a:pPr>
            <a:endParaRPr lang="en-US" dirty="0" smtClean="0">
              <a:latin typeface="Arial" charset="0"/>
            </a:endParaRPr>
          </a:p>
          <a:p>
            <a:pPr eaLnBrk="1" hangingPunct="1">
              <a:buFont typeface="Arial" pitchFamily="34" charset="0"/>
              <a:buNone/>
              <a:defRPr/>
            </a:pPr>
            <a:r>
              <a:rPr lang="en-US" dirty="0" smtClean="0">
                <a:latin typeface="Arial" charset="0"/>
              </a:rPr>
              <a:t>Young children or infants who are not meeting milestones on time are said to have developmental delay. Older children who are learning new material at a significantly lower rate than their peers are considered to have an intellectual disability (formally referred to as mental retardation). For example, a child with a generalized intellectual disability might learn language, reading, and math skills, but mastering each of these skills might take years rather than weeks or months.</a:t>
            </a:r>
          </a:p>
          <a:p>
            <a:pPr eaLnBrk="1" hangingPunct="1">
              <a:buFont typeface="Arial" pitchFamily="34" charset="0"/>
              <a:buNone/>
              <a:defRPr/>
            </a:pPr>
            <a:endParaRPr lang="en-US" dirty="0" smtClean="0">
              <a:latin typeface="Arial" charset="0"/>
            </a:endParaRPr>
          </a:p>
          <a:p>
            <a:pPr eaLnBrk="1" hangingPunct="1">
              <a:buFont typeface="Arial" pitchFamily="34" charset="0"/>
              <a:buNone/>
              <a:defRPr/>
            </a:pPr>
            <a:r>
              <a:rPr lang="en-US" dirty="0" smtClean="0">
                <a:latin typeface="Arial" charset="0"/>
              </a:rPr>
              <a:t>Different or scattered development proceeds in an atypical sequence (things may be learned out of order), a child uses an unusual pathway to develop skills (they learn the same skill as their peers, but perhaps not in the same way), or skills develop unevenly across domains (they can do some things well or at the same level as their peers, but other things are delayed or underdeveloped). For example, they may have motor skills that are developing at the same rate and level as their peers, but they are not developing the reading or math skills.  This patter path of development often results in ‘peaks and valleys’ of strengths and weaknesses, which very much describes individuals with FASDs. </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8489B311-89A2-416A-A7C1-F9A244867C90}" type="slidenum">
              <a:rPr lang="en-US" smtClean="0"/>
              <a:pPr eaLnBrk="1" hangingPunct="1"/>
              <a:t>5</a:t>
            </a:fld>
            <a:endParaRPr lang="en-US" smtClean="0"/>
          </a:p>
        </p:txBody>
      </p:sp>
      <p:sp>
        <p:nvSpPr>
          <p:cNvPr id="36867" name="Rectangle 2"/>
          <p:cNvSpPr>
            <a:spLocks noGrp="1" noRot="1" noChangeAspect="1" noChangeArrowheads="1" noTextEdit="1"/>
          </p:cNvSpPr>
          <p:nvPr>
            <p:ph type="sldImg"/>
          </p:nvPr>
        </p:nvSpPr>
        <p:spPr>
          <a:xfrm>
            <a:off x="5214938" y="76200"/>
            <a:ext cx="1524000" cy="1143000"/>
          </a:xfrm>
          <a:ln/>
        </p:spPr>
      </p:sp>
      <p:sp>
        <p:nvSpPr>
          <p:cNvPr id="36868" name="Rectangle 3"/>
          <p:cNvSpPr>
            <a:spLocks noGrp="1" noChangeArrowheads="1"/>
          </p:cNvSpPr>
          <p:nvPr>
            <p:ph type="body" idx="1"/>
          </p:nvPr>
        </p:nvSpPr>
        <p:spPr>
          <a:xfrm>
            <a:off x="223242" y="1424215"/>
            <a:ext cx="6411516" cy="7344833"/>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latin typeface="Arial" charset="0"/>
              </a:rPr>
              <a:t>Core deficits and lifelong issues</a:t>
            </a:r>
          </a:p>
          <a:p>
            <a:pPr eaLnBrk="1" hangingPunct="1"/>
            <a:r>
              <a:rPr lang="en-US" smtClean="0">
                <a:latin typeface="Arial" charset="0"/>
              </a:rPr>
              <a:t>The disabilities that individuals with an FASD often experience include attention problems, memory deficits, executive functioning impairments, neuro-cognitive delays and impairments, motor delays, and inconsistent social skills. </a:t>
            </a:r>
          </a:p>
          <a:p>
            <a:pPr eaLnBrk="1" hangingPunct="1"/>
            <a:endParaRPr lang="en-US" smtClean="0">
              <a:latin typeface="Arial" charset="0"/>
            </a:endParaRPr>
          </a:p>
          <a:p>
            <a:pPr eaLnBrk="1" hangingPunct="1"/>
            <a:r>
              <a:rPr lang="en-US" smtClean="0">
                <a:latin typeface="Arial" charset="0"/>
              </a:rPr>
              <a:t>Some disabilities associated with FASDs might be overlooked in infancy and toddlerhood (they may appear to be part of normal development, linked to the child’s personality, etc.). However, as a child grows older, and expectations increase, his or her disabilities usually become more apparent. </a:t>
            </a:r>
          </a:p>
          <a:p>
            <a:pPr eaLnBrk="1" hangingPunct="1"/>
            <a:endParaRPr lang="en-US" smtClean="0">
              <a:latin typeface="Arial" charset="0"/>
            </a:endParaRPr>
          </a:p>
          <a:p>
            <a:pPr eaLnBrk="1" hangingPunct="1"/>
            <a:r>
              <a:rPr lang="en-US" b="1" smtClean="0">
                <a:latin typeface="Arial" charset="0"/>
              </a:rPr>
              <a:t>Protective Factors (conditions or circumstances that prevents or reduces the likelihood of or the vulnerability to the development of a disorder).</a:t>
            </a:r>
          </a:p>
          <a:p>
            <a:pPr eaLnBrk="1" hangingPunct="1"/>
            <a:endParaRPr lang="en-US" b="1" smtClean="0">
              <a:latin typeface="Arial" charset="0"/>
            </a:endParaRPr>
          </a:p>
          <a:p>
            <a:pPr eaLnBrk="1" hangingPunct="1"/>
            <a:r>
              <a:rPr lang="en-US" smtClean="0">
                <a:latin typeface="Arial" charset="0"/>
              </a:rPr>
              <a:t>Across the life span, several protective factors have been shown to improve functioning for individuals with prenatal alcohol exposure: </a:t>
            </a:r>
          </a:p>
          <a:p>
            <a:pPr eaLnBrk="1" hangingPunct="1">
              <a:buFontTx/>
              <a:buChar char="•"/>
            </a:pPr>
            <a:r>
              <a:rPr lang="en-US" smtClean="0">
                <a:latin typeface="Arial" charset="0"/>
              </a:rPr>
              <a:t>Stable nurturing care giving</a:t>
            </a:r>
          </a:p>
          <a:p>
            <a:pPr eaLnBrk="1" hangingPunct="1">
              <a:buFontTx/>
              <a:buChar char="•"/>
            </a:pPr>
            <a:r>
              <a:rPr lang="en-US" smtClean="0">
                <a:latin typeface="Arial" charset="0"/>
              </a:rPr>
              <a:t>Early diagnosis</a:t>
            </a:r>
          </a:p>
          <a:p>
            <a:pPr eaLnBrk="1" hangingPunct="1">
              <a:buFontTx/>
              <a:buChar char="•"/>
            </a:pPr>
            <a:r>
              <a:rPr lang="en-US" smtClean="0">
                <a:latin typeface="Arial" charset="0"/>
              </a:rPr>
              <a:t>Absence of violence</a:t>
            </a:r>
          </a:p>
          <a:p>
            <a:pPr eaLnBrk="1" hangingPunct="1">
              <a:buFontTx/>
              <a:buChar char="•"/>
            </a:pPr>
            <a:r>
              <a:rPr lang="en-US" smtClean="0">
                <a:latin typeface="Arial" charset="0"/>
              </a:rPr>
              <a:t>Stable home placements</a:t>
            </a:r>
          </a:p>
          <a:p>
            <a:pPr eaLnBrk="1" hangingPunct="1">
              <a:buFontTx/>
              <a:buChar char="•"/>
            </a:pPr>
            <a:r>
              <a:rPr lang="en-US" smtClean="0">
                <a:latin typeface="Arial" charset="0"/>
              </a:rPr>
              <a:t>Eligibility for social and educational services (i.e., special education)</a:t>
            </a:r>
          </a:p>
          <a:p>
            <a:pPr eaLnBrk="1" hangingPunct="1"/>
            <a:endParaRPr lang="en-US" smtClean="0">
              <a:latin typeface="Arial" charset="0"/>
            </a:endParaRPr>
          </a:p>
          <a:p>
            <a:pPr eaLnBrk="1" hangingPunct="1"/>
            <a:r>
              <a:rPr lang="en-US" smtClean="0">
                <a:latin typeface="Arial" charset="0"/>
              </a:rPr>
              <a:t>Risk factors for poor outcomes also have been identified, including multiple care-giving placements, early or continued exposure to violence, and failure to qualify for disability services. </a:t>
            </a:r>
          </a:p>
          <a:p>
            <a:pPr eaLnBrk="1" hangingPunct="1"/>
            <a:endParaRPr lang="en-US" smtClean="0">
              <a:latin typeface="Arial" charset="0"/>
            </a:endParaRPr>
          </a:p>
          <a:p>
            <a:pPr eaLnBrk="1" hangingPunct="1"/>
            <a:r>
              <a:rPr lang="en-US" smtClean="0">
                <a:latin typeface="Arial" charset="0"/>
              </a:rPr>
              <a:t>That is, individuals are more likely to develop secondary disabilities if they experience unstable living environments (they are moved frequently to different families), if they experience violence, and if they do not qualify for services that assist those with disabilities.</a:t>
            </a:r>
          </a:p>
          <a:p>
            <a:pPr eaLnBrk="1" hangingPunct="1"/>
            <a:endParaRPr lang="en-US" b="1" smtClean="0">
              <a:latin typeface="Arial" charset="0"/>
            </a:endParaRPr>
          </a:p>
          <a:p>
            <a:pPr eaLnBrk="1" hangingPunct="1"/>
            <a:r>
              <a:rPr lang="en-US" smtClean="0">
                <a:latin typeface="Arial" charset="0"/>
              </a:rPr>
              <a:t>Practitioners who treat or provide case management for individuals with an FASD and their families might need to make referrals to a variety of specialists throughout the individual’s life span. </a:t>
            </a:r>
          </a:p>
          <a:p>
            <a:pPr eaLnBrk="1" hangingPunct="1"/>
            <a:endParaRPr lang="en-US" smtClean="0">
              <a:latin typeface="Arial" charset="0"/>
            </a:endParaRPr>
          </a:p>
          <a:p>
            <a:pPr eaLnBrk="1" hangingPunct="1"/>
            <a:r>
              <a:rPr lang="en-US" i="1" smtClean="0">
                <a:latin typeface="Arial" charset="0"/>
              </a:rPr>
              <a:t>We will now discuss each of these developmental stages individually.</a:t>
            </a:r>
          </a:p>
          <a:p>
            <a:pPr eaLnBrk="1" hangingPunct="1"/>
            <a:endParaRPr lang="en-US" i="1" smtClean="0">
              <a:latin typeface="Arial"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DF0BB997-4230-4236-A6A4-AC487D5B423F}" type="slidenum">
              <a:rPr lang="en-US" smtClean="0"/>
              <a:pPr eaLnBrk="1" hangingPunct="1"/>
              <a:t>6</a:t>
            </a:fld>
            <a:endParaRPr lang="en-US" smtClean="0"/>
          </a:p>
        </p:txBody>
      </p:sp>
      <p:sp>
        <p:nvSpPr>
          <p:cNvPr id="37891" name="Rectangle 2"/>
          <p:cNvSpPr>
            <a:spLocks noGrp="1" noRot="1" noChangeAspect="1" noChangeArrowheads="1" noTextEdit="1"/>
          </p:cNvSpPr>
          <p:nvPr>
            <p:ph type="sldImg"/>
          </p:nvPr>
        </p:nvSpPr>
        <p:spPr>
          <a:xfrm>
            <a:off x="5214938" y="131763"/>
            <a:ext cx="1524000" cy="1143000"/>
          </a:xfrm>
          <a:ln/>
        </p:spPr>
      </p:sp>
      <p:sp>
        <p:nvSpPr>
          <p:cNvPr id="37892" name="Rectangle 3"/>
          <p:cNvSpPr>
            <a:spLocks noGrp="1" noChangeArrowheads="1"/>
          </p:cNvSpPr>
          <p:nvPr>
            <p:ph type="body" idx="1"/>
          </p:nvPr>
        </p:nvSpPr>
        <p:spPr>
          <a:xfrm>
            <a:off x="223242" y="1498298"/>
            <a:ext cx="6411516" cy="6520845"/>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smtClean="0">
                <a:latin typeface="Arial" charset="0"/>
              </a:rPr>
              <a:t>Common issues related to FASDs</a:t>
            </a:r>
          </a:p>
          <a:p>
            <a:pPr eaLnBrk="1" hangingPunct="1">
              <a:spcBef>
                <a:spcPct val="0"/>
              </a:spcBef>
            </a:pPr>
            <a:r>
              <a:rPr lang="en-US" smtClean="0">
                <a:latin typeface="Arial" charset="0"/>
              </a:rPr>
              <a:t>Infants with an FASD often have sensory and regulatory problems, fine motor issues, and problems with physical health. (Sensory = to do with the senses: touch, taste, sight, smell, hearing; fine motor skills = being able to make small, controlled movements, for example, picking up and writing with a pencil.)</a:t>
            </a:r>
          </a:p>
          <a:p>
            <a:pPr eaLnBrk="1" hangingPunct="1">
              <a:spcBef>
                <a:spcPct val="0"/>
              </a:spcBef>
            </a:pPr>
            <a:endParaRPr lang="en-US" smtClean="0">
              <a:latin typeface="Arial" charset="0"/>
            </a:endParaRPr>
          </a:p>
          <a:p>
            <a:pPr eaLnBrk="1" hangingPunct="1">
              <a:spcBef>
                <a:spcPct val="0"/>
              </a:spcBef>
            </a:pPr>
            <a:r>
              <a:rPr lang="en-US" b="1" smtClean="0">
                <a:latin typeface="Arial" charset="0"/>
              </a:rPr>
              <a:t>Sensory and regulatory</a:t>
            </a:r>
            <a:r>
              <a:rPr lang="en-US" smtClean="0">
                <a:latin typeface="Arial" charset="0"/>
              </a:rPr>
              <a:t> issues include:</a:t>
            </a:r>
          </a:p>
          <a:p>
            <a:pPr eaLnBrk="1" hangingPunct="1">
              <a:spcBef>
                <a:spcPct val="0"/>
              </a:spcBef>
            </a:pPr>
            <a:r>
              <a:rPr lang="en-US" smtClean="0">
                <a:latin typeface="Arial" charset="0"/>
              </a:rPr>
              <a:t>Poor sleep-wake cycles (they are awake when they should be asleep and vice versa)</a:t>
            </a:r>
          </a:p>
          <a:p>
            <a:pPr eaLnBrk="1" hangingPunct="1">
              <a:spcBef>
                <a:spcPct val="0"/>
              </a:spcBef>
            </a:pPr>
            <a:r>
              <a:rPr lang="en-US" smtClean="0">
                <a:latin typeface="Arial" charset="0"/>
              </a:rPr>
              <a:t>Irritability (crying, unable to settle, unable to be comforted)</a:t>
            </a:r>
          </a:p>
          <a:p>
            <a:pPr eaLnBrk="1" hangingPunct="1">
              <a:spcBef>
                <a:spcPct val="0"/>
              </a:spcBef>
            </a:pPr>
            <a:r>
              <a:rPr lang="en-US" smtClean="0">
                <a:latin typeface="Arial" charset="0"/>
              </a:rPr>
              <a:t>Failure to thrive (weight or rate of weight gain is significantly below other children of the same age &amp; sex)</a:t>
            </a:r>
          </a:p>
          <a:p>
            <a:pPr eaLnBrk="1" hangingPunct="1">
              <a:spcBef>
                <a:spcPct val="0"/>
              </a:spcBef>
            </a:pPr>
            <a:r>
              <a:rPr lang="en-US" smtClean="0">
                <a:latin typeface="Arial" charset="0"/>
              </a:rPr>
              <a:t>Nursing difficulties  (may have trouble latching on, suckling, etc.)</a:t>
            </a:r>
          </a:p>
          <a:p>
            <a:pPr eaLnBrk="1" hangingPunct="1">
              <a:spcBef>
                <a:spcPct val="0"/>
              </a:spcBef>
            </a:pPr>
            <a:endParaRPr lang="en-US" smtClean="0">
              <a:latin typeface="Arial" charset="0"/>
            </a:endParaRPr>
          </a:p>
          <a:p>
            <a:pPr eaLnBrk="1" hangingPunct="1">
              <a:spcBef>
                <a:spcPct val="0"/>
              </a:spcBef>
            </a:pPr>
            <a:r>
              <a:rPr lang="en-US" b="1" smtClean="0">
                <a:latin typeface="Arial" charset="0"/>
              </a:rPr>
              <a:t>Fine motor problems</a:t>
            </a:r>
            <a:r>
              <a:rPr lang="en-US" smtClean="0">
                <a:latin typeface="Arial" charset="0"/>
              </a:rPr>
              <a:t> include:</a:t>
            </a:r>
          </a:p>
          <a:p>
            <a:pPr eaLnBrk="1" hangingPunct="1">
              <a:spcBef>
                <a:spcPct val="0"/>
              </a:spcBef>
            </a:pPr>
            <a:r>
              <a:rPr lang="en-US" smtClean="0">
                <a:latin typeface="Arial" charset="0"/>
              </a:rPr>
              <a:t>Hypotonia (muscle weakness) and fine motor problems (e.g., weak grasp) [Physical therapy or generalized early intervention can be very beneficial]</a:t>
            </a:r>
          </a:p>
          <a:p>
            <a:pPr eaLnBrk="1" hangingPunct="1">
              <a:spcBef>
                <a:spcPct val="0"/>
              </a:spcBef>
            </a:pPr>
            <a:endParaRPr lang="en-US" smtClean="0">
              <a:latin typeface="Arial" charset="0"/>
            </a:endParaRPr>
          </a:p>
          <a:p>
            <a:pPr eaLnBrk="1" hangingPunct="1">
              <a:spcBef>
                <a:spcPct val="0"/>
              </a:spcBef>
            </a:pPr>
            <a:r>
              <a:rPr lang="en-US" b="1" smtClean="0">
                <a:latin typeface="Arial" charset="0"/>
              </a:rPr>
              <a:t>Physical problems</a:t>
            </a:r>
            <a:r>
              <a:rPr lang="en-US" smtClean="0">
                <a:latin typeface="Arial" charset="0"/>
              </a:rPr>
              <a:t> include:</a:t>
            </a:r>
          </a:p>
          <a:p>
            <a:pPr eaLnBrk="1" hangingPunct="1">
              <a:spcBef>
                <a:spcPct val="0"/>
              </a:spcBef>
            </a:pPr>
            <a:r>
              <a:rPr lang="en-US" smtClean="0">
                <a:latin typeface="Arial" charset="0"/>
              </a:rPr>
              <a:t>Poor immune function </a:t>
            </a:r>
          </a:p>
          <a:p>
            <a:pPr eaLnBrk="1" hangingPunct="1">
              <a:spcBef>
                <a:spcPct val="0"/>
              </a:spcBef>
            </a:pPr>
            <a:r>
              <a:rPr lang="en-US" smtClean="0">
                <a:latin typeface="Arial" charset="0"/>
              </a:rPr>
              <a:t>Otitis media (ear infections) </a:t>
            </a:r>
          </a:p>
          <a:p>
            <a:pPr eaLnBrk="1" hangingPunct="1">
              <a:spcBef>
                <a:spcPct val="0"/>
              </a:spcBef>
            </a:pPr>
            <a:r>
              <a:rPr lang="en-US" smtClean="0">
                <a:latin typeface="Arial" charset="0"/>
              </a:rPr>
              <a:t>Upper respiratory infections</a:t>
            </a:r>
          </a:p>
          <a:p>
            <a:pPr eaLnBrk="1" hangingPunct="1">
              <a:spcBef>
                <a:spcPct val="0"/>
              </a:spcBef>
            </a:pPr>
            <a:endParaRPr lang="en-US" smtClean="0">
              <a:latin typeface="Arial" charset="0"/>
            </a:endParaRPr>
          </a:p>
          <a:p>
            <a:pPr eaLnBrk="1" hangingPunct="1">
              <a:spcBef>
                <a:spcPct val="0"/>
              </a:spcBef>
            </a:pPr>
            <a:r>
              <a:rPr lang="en-US" b="1" smtClean="0">
                <a:latin typeface="Arial" charset="0"/>
              </a:rPr>
              <a:t>Infants require close monitoring and evaluation</a:t>
            </a:r>
          </a:p>
          <a:p>
            <a:pPr eaLnBrk="1" hangingPunct="1">
              <a:spcBef>
                <a:spcPct val="0"/>
              </a:spcBef>
            </a:pPr>
            <a:r>
              <a:rPr lang="en-US" smtClean="0">
                <a:latin typeface="Arial" charset="0"/>
              </a:rPr>
              <a:t>Because the spectrum of issues related to infants with an FASD is broad and can be relatively nonspecific, infants with known or suspected prenatal alcohol exposure should be closely monitored and evaluated regularly.</a:t>
            </a:r>
            <a:endParaRPr lang="en-US" b="1" smtClean="0">
              <a:latin typeface="Arial" charset="0"/>
            </a:endParaRPr>
          </a:p>
          <a:p>
            <a:pPr eaLnBrk="1" hangingPunct="1">
              <a:spcBef>
                <a:spcPct val="0"/>
              </a:spcBef>
            </a:pPr>
            <a:endParaRPr lang="en-US" smtClean="0">
              <a:latin typeface="Arial" charset="0"/>
            </a:endParaRPr>
          </a:p>
          <a:p>
            <a:pPr eaLnBrk="1" hangingPunct="1">
              <a:spcBef>
                <a:spcPct val="0"/>
              </a:spcBef>
            </a:pPr>
            <a:endParaRPr lang="en-US" smtClean="0">
              <a:latin typeface="Arial" charset="0"/>
            </a:endParaRPr>
          </a:p>
          <a:p>
            <a:pPr eaLnBrk="1" hangingPunct="1"/>
            <a:endParaRPr lang="en-US" smtClean="0">
              <a:latin typeface="Arial" charset="0"/>
            </a:endParaRPr>
          </a:p>
          <a:p>
            <a:pPr lvl="1" eaLnBrk="1" hangingPunct="1"/>
            <a:endParaRPr lang="en-US" smtClean="0">
              <a:latin typeface="Arial" charset="0"/>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6FC33DB2-DC74-4D93-B3EC-DEE7B51F57CB}" type="slidenum">
              <a:rPr lang="en-US" smtClean="0"/>
              <a:pPr eaLnBrk="1" hangingPunct="1"/>
              <a:t>7</a:t>
            </a:fld>
            <a:endParaRPr lang="en-US" smtClean="0"/>
          </a:p>
        </p:txBody>
      </p:sp>
      <p:sp>
        <p:nvSpPr>
          <p:cNvPr id="38915" name="Rectangle 2"/>
          <p:cNvSpPr>
            <a:spLocks noGrp="1" noRot="1" noChangeAspect="1" noChangeArrowheads="1" noTextEdit="1"/>
          </p:cNvSpPr>
          <p:nvPr>
            <p:ph type="sldImg"/>
          </p:nvPr>
        </p:nvSpPr>
        <p:spPr>
          <a:xfrm>
            <a:off x="5138738" y="55563"/>
            <a:ext cx="1625600" cy="1219200"/>
          </a:xfrm>
          <a:ln/>
        </p:spPr>
      </p:sp>
      <p:sp>
        <p:nvSpPr>
          <p:cNvPr id="36868" name="Rectangle 3"/>
          <p:cNvSpPr>
            <a:spLocks noGrp="1" noChangeArrowheads="1"/>
          </p:cNvSpPr>
          <p:nvPr>
            <p:ph type="body" idx="1"/>
          </p:nvPr>
        </p:nvSpPr>
        <p:spPr>
          <a:xfrm>
            <a:off x="223242" y="1424215"/>
            <a:ext cx="6262688" cy="7344833"/>
          </a:xfrm>
          <a:ln/>
        </p:spPr>
        <p:txBody>
          <a:bodyPr/>
          <a:lstStyle/>
          <a:p>
            <a:pPr eaLnBrk="1" hangingPunct="1">
              <a:lnSpc>
                <a:spcPct val="80000"/>
              </a:lnSpc>
              <a:defRPr/>
            </a:pPr>
            <a:r>
              <a:rPr lang="en-US" sz="900" b="1" dirty="0">
                <a:latin typeface="Arial" charset="0"/>
              </a:rPr>
              <a:t>Toddlers and Preschoolers</a:t>
            </a:r>
          </a:p>
          <a:p>
            <a:pPr eaLnBrk="1" hangingPunct="1">
              <a:lnSpc>
                <a:spcPct val="80000"/>
              </a:lnSpc>
              <a:defRPr/>
            </a:pPr>
            <a:r>
              <a:rPr lang="en-US" sz="900" dirty="0">
                <a:latin typeface="Arial" charset="0"/>
              </a:rPr>
              <a:t>Parents generally begin to suspect delays or problems at this stage of development, regardless of the developmental disabilities their child may experience. For parents of children with an FASD, common areas of concern include fine and gross motor delays, failure to comply, and loss of previously learned material. Disabilities that were present in infancy might also continue or increase in severity during this period.</a:t>
            </a:r>
          </a:p>
          <a:p>
            <a:pPr eaLnBrk="1" hangingPunct="1">
              <a:lnSpc>
                <a:spcPct val="80000"/>
              </a:lnSpc>
              <a:defRPr/>
            </a:pPr>
            <a:r>
              <a:rPr lang="en-US" sz="900" dirty="0">
                <a:latin typeface="Arial" charset="0"/>
              </a:rPr>
              <a:t>Toddlers and preschoolers who experience an FASD may have varying degrees of difficulties in the following areas:</a:t>
            </a:r>
          </a:p>
          <a:p>
            <a:pPr eaLnBrk="1" hangingPunct="1">
              <a:lnSpc>
                <a:spcPct val="80000"/>
              </a:lnSpc>
              <a:defRPr/>
            </a:pPr>
            <a:r>
              <a:rPr lang="en-US" sz="900" b="1" dirty="0">
                <a:latin typeface="Arial" charset="0"/>
              </a:rPr>
              <a:t>Fine and gross motor delays</a:t>
            </a:r>
          </a:p>
          <a:p>
            <a:pPr eaLnBrk="1" hangingPunct="1">
              <a:lnSpc>
                <a:spcPct val="80000"/>
              </a:lnSpc>
              <a:defRPr/>
            </a:pPr>
            <a:r>
              <a:rPr lang="en-US" sz="900" dirty="0">
                <a:latin typeface="Arial" charset="0"/>
              </a:rPr>
              <a:t>Running smoothly</a:t>
            </a:r>
          </a:p>
          <a:p>
            <a:pPr eaLnBrk="1" hangingPunct="1">
              <a:lnSpc>
                <a:spcPct val="80000"/>
              </a:lnSpc>
              <a:defRPr/>
            </a:pPr>
            <a:r>
              <a:rPr lang="en-US" sz="900" dirty="0">
                <a:latin typeface="Arial" charset="0"/>
              </a:rPr>
              <a:t>Walking up and down stairs foot over foot</a:t>
            </a:r>
          </a:p>
          <a:p>
            <a:pPr eaLnBrk="1" hangingPunct="1">
              <a:lnSpc>
                <a:spcPct val="80000"/>
              </a:lnSpc>
              <a:defRPr/>
            </a:pPr>
            <a:r>
              <a:rPr lang="en-US" sz="900" dirty="0">
                <a:latin typeface="Arial" charset="0"/>
              </a:rPr>
              <a:t>Picking items up</a:t>
            </a:r>
          </a:p>
          <a:p>
            <a:pPr eaLnBrk="1" hangingPunct="1">
              <a:lnSpc>
                <a:spcPct val="80000"/>
              </a:lnSpc>
              <a:defRPr/>
            </a:pPr>
            <a:r>
              <a:rPr lang="en-US" sz="900" b="1" dirty="0">
                <a:latin typeface="Arial" charset="0"/>
              </a:rPr>
              <a:t>Regulatory problems:</a:t>
            </a:r>
          </a:p>
          <a:p>
            <a:pPr eaLnBrk="1" hangingPunct="1">
              <a:lnSpc>
                <a:spcPct val="80000"/>
              </a:lnSpc>
              <a:defRPr/>
            </a:pPr>
            <a:r>
              <a:rPr lang="en-US" sz="900" dirty="0">
                <a:latin typeface="Arial" charset="0"/>
              </a:rPr>
              <a:t>Sleeping</a:t>
            </a:r>
          </a:p>
          <a:p>
            <a:pPr eaLnBrk="1" hangingPunct="1">
              <a:lnSpc>
                <a:spcPct val="80000"/>
              </a:lnSpc>
              <a:defRPr/>
            </a:pPr>
            <a:r>
              <a:rPr lang="en-US" sz="900" dirty="0">
                <a:latin typeface="Arial" charset="0"/>
              </a:rPr>
              <a:t>Eating</a:t>
            </a:r>
          </a:p>
          <a:p>
            <a:pPr eaLnBrk="1" hangingPunct="1">
              <a:lnSpc>
                <a:spcPct val="80000"/>
              </a:lnSpc>
              <a:defRPr/>
            </a:pPr>
            <a:r>
              <a:rPr lang="en-US" sz="900" dirty="0">
                <a:latin typeface="Arial" charset="0"/>
              </a:rPr>
              <a:t>Staying warm/keeping cool</a:t>
            </a:r>
          </a:p>
          <a:p>
            <a:pPr eaLnBrk="1" hangingPunct="1">
              <a:lnSpc>
                <a:spcPct val="80000"/>
              </a:lnSpc>
              <a:defRPr/>
            </a:pPr>
            <a:r>
              <a:rPr lang="en-US" sz="900" dirty="0">
                <a:latin typeface="Arial" charset="0"/>
              </a:rPr>
              <a:t>Toileting difficulties (especially mastering the skill and then forgetting/regressing)</a:t>
            </a:r>
          </a:p>
          <a:p>
            <a:pPr eaLnBrk="1" hangingPunct="1">
              <a:lnSpc>
                <a:spcPct val="80000"/>
              </a:lnSpc>
              <a:defRPr/>
            </a:pPr>
            <a:r>
              <a:rPr lang="en-US" sz="900" b="1" dirty="0">
                <a:latin typeface="Arial" charset="0"/>
              </a:rPr>
              <a:t>Attention difficulties:</a:t>
            </a:r>
          </a:p>
          <a:p>
            <a:pPr eaLnBrk="1" hangingPunct="1">
              <a:lnSpc>
                <a:spcPct val="80000"/>
              </a:lnSpc>
              <a:defRPr/>
            </a:pPr>
            <a:r>
              <a:rPr lang="en-US" sz="900" dirty="0">
                <a:latin typeface="Arial" charset="0"/>
              </a:rPr>
              <a:t>Fidgety</a:t>
            </a:r>
          </a:p>
          <a:p>
            <a:pPr eaLnBrk="1" hangingPunct="1">
              <a:lnSpc>
                <a:spcPct val="80000"/>
              </a:lnSpc>
              <a:defRPr/>
            </a:pPr>
            <a:r>
              <a:rPr lang="en-US" sz="900" dirty="0">
                <a:latin typeface="Arial" charset="0"/>
              </a:rPr>
              <a:t>Easily distracted</a:t>
            </a:r>
          </a:p>
          <a:p>
            <a:pPr eaLnBrk="1" hangingPunct="1">
              <a:lnSpc>
                <a:spcPct val="80000"/>
              </a:lnSpc>
              <a:defRPr/>
            </a:pPr>
            <a:r>
              <a:rPr lang="en-US" sz="900" dirty="0">
                <a:latin typeface="Arial" charset="0"/>
              </a:rPr>
              <a:t>Unable to focus</a:t>
            </a:r>
          </a:p>
          <a:p>
            <a:pPr eaLnBrk="1" hangingPunct="1">
              <a:lnSpc>
                <a:spcPct val="80000"/>
              </a:lnSpc>
              <a:defRPr/>
            </a:pPr>
            <a:r>
              <a:rPr lang="en-US" sz="900" b="1" dirty="0">
                <a:latin typeface="Arial" charset="0"/>
              </a:rPr>
              <a:t>Sensory difficulties:</a:t>
            </a:r>
          </a:p>
          <a:p>
            <a:pPr eaLnBrk="1" hangingPunct="1">
              <a:lnSpc>
                <a:spcPct val="80000"/>
              </a:lnSpc>
              <a:defRPr/>
            </a:pPr>
            <a:r>
              <a:rPr lang="en-US" sz="900" dirty="0">
                <a:latin typeface="Arial" charset="0"/>
              </a:rPr>
              <a:t>Hypersensitivity to certain food textures</a:t>
            </a:r>
          </a:p>
          <a:p>
            <a:pPr eaLnBrk="1" hangingPunct="1">
              <a:lnSpc>
                <a:spcPct val="80000"/>
              </a:lnSpc>
              <a:defRPr/>
            </a:pPr>
            <a:r>
              <a:rPr lang="en-US" sz="900" dirty="0">
                <a:latin typeface="Arial" charset="0"/>
              </a:rPr>
              <a:t>Sounds</a:t>
            </a:r>
          </a:p>
          <a:p>
            <a:pPr eaLnBrk="1" hangingPunct="1">
              <a:lnSpc>
                <a:spcPct val="80000"/>
              </a:lnSpc>
              <a:defRPr/>
            </a:pPr>
            <a:r>
              <a:rPr lang="en-US" sz="900" dirty="0">
                <a:latin typeface="Arial" charset="0"/>
              </a:rPr>
              <a:t>Fabrics</a:t>
            </a:r>
          </a:p>
          <a:p>
            <a:pPr eaLnBrk="1" hangingPunct="1">
              <a:lnSpc>
                <a:spcPct val="80000"/>
              </a:lnSpc>
              <a:defRPr/>
            </a:pPr>
            <a:r>
              <a:rPr lang="en-US" sz="900" dirty="0">
                <a:latin typeface="Arial" charset="0"/>
              </a:rPr>
              <a:t>Light</a:t>
            </a:r>
          </a:p>
          <a:p>
            <a:pPr eaLnBrk="1" hangingPunct="1">
              <a:lnSpc>
                <a:spcPct val="80000"/>
              </a:lnSpc>
              <a:defRPr/>
            </a:pPr>
            <a:r>
              <a:rPr lang="en-US" sz="900" b="1" dirty="0">
                <a:latin typeface="Arial" charset="0"/>
              </a:rPr>
              <a:t>Physical health:</a:t>
            </a:r>
          </a:p>
          <a:p>
            <a:pPr eaLnBrk="1" hangingPunct="1">
              <a:lnSpc>
                <a:spcPct val="80000"/>
              </a:lnSpc>
              <a:defRPr/>
            </a:pPr>
            <a:r>
              <a:rPr lang="en-US" sz="900" dirty="0">
                <a:latin typeface="Arial" charset="0"/>
              </a:rPr>
              <a:t>Short for their chronological age</a:t>
            </a:r>
          </a:p>
          <a:p>
            <a:pPr eaLnBrk="1" hangingPunct="1">
              <a:lnSpc>
                <a:spcPct val="80000"/>
              </a:lnSpc>
              <a:defRPr/>
            </a:pPr>
            <a:r>
              <a:rPr lang="en-US" sz="900" dirty="0">
                <a:latin typeface="Arial" charset="0"/>
              </a:rPr>
              <a:t>Poor immune functioning</a:t>
            </a:r>
          </a:p>
          <a:p>
            <a:pPr eaLnBrk="1" hangingPunct="1">
              <a:lnSpc>
                <a:spcPct val="80000"/>
              </a:lnSpc>
              <a:defRPr/>
            </a:pPr>
            <a:r>
              <a:rPr lang="en-US" sz="900" dirty="0">
                <a:latin typeface="Arial" charset="0"/>
              </a:rPr>
              <a:t>Prone to infections and colds</a:t>
            </a:r>
          </a:p>
          <a:p>
            <a:pPr eaLnBrk="1" hangingPunct="1">
              <a:lnSpc>
                <a:spcPct val="80000"/>
              </a:lnSpc>
              <a:defRPr/>
            </a:pPr>
            <a:r>
              <a:rPr lang="en-US" sz="900" dirty="0">
                <a:latin typeface="Arial" charset="0"/>
              </a:rPr>
              <a:t>Poor sleep patterns</a:t>
            </a:r>
          </a:p>
          <a:p>
            <a:pPr eaLnBrk="1" hangingPunct="1">
              <a:lnSpc>
                <a:spcPct val="80000"/>
              </a:lnSpc>
              <a:defRPr/>
            </a:pPr>
            <a:r>
              <a:rPr lang="en-US" sz="900" b="1" dirty="0">
                <a:latin typeface="Arial" charset="0"/>
              </a:rPr>
              <a:t>Other diagnoses:</a:t>
            </a:r>
          </a:p>
          <a:p>
            <a:pPr eaLnBrk="1" hangingPunct="1">
              <a:lnSpc>
                <a:spcPct val="80000"/>
              </a:lnSpc>
              <a:defRPr/>
            </a:pPr>
            <a:r>
              <a:rPr lang="en-US" sz="900" dirty="0">
                <a:latin typeface="Arial" charset="0"/>
              </a:rPr>
              <a:t>Conditions often suspected at this age as a result of these behaviors are attention-deficit/hyperactivity disorder (ADHD), conduct disorder, and oppositional defiant disorder. Increasingly, studies are documenting psychiatric conditions associated with prenatal alcohol exposure:</a:t>
            </a:r>
          </a:p>
          <a:p>
            <a:pPr eaLnBrk="1" hangingPunct="1">
              <a:lnSpc>
                <a:spcPct val="80000"/>
              </a:lnSpc>
              <a:defRPr/>
            </a:pPr>
            <a:r>
              <a:rPr lang="en-US" sz="900" dirty="0">
                <a:latin typeface="Arial" charset="0"/>
              </a:rPr>
              <a:t>Attention-deficit/hyperactivity disorder (ADHD)</a:t>
            </a:r>
          </a:p>
          <a:p>
            <a:pPr eaLnBrk="1" hangingPunct="1">
              <a:lnSpc>
                <a:spcPct val="80000"/>
              </a:lnSpc>
              <a:defRPr/>
            </a:pPr>
            <a:r>
              <a:rPr lang="en-US" sz="900" dirty="0">
                <a:latin typeface="Arial" charset="0"/>
              </a:rPr>
              <a:t>Conduct disorder</a:t>
            </a:r>
          </a:p>
          <a:p>
            <a:pPr eaLnBrk="1" hangingPunct="1">
              <a:lnSpc>
                <a:spcPct val="80000"/>
              </a:lnSpc>
              <a:defRPr/>
            </a:pPr>
            <a:r>
              <a:rPr lang="en-US" sz="900" dirty="0">
                <a:latin typeface="Arial" charset="0"/>
              </a:rPr>
              <a:t>Oppositional defiant disorder</a:t>
            </a:r>
          </a:p>
          <a:p>
            <a:pPr eaLnBrk="1" hangingPunct="1">
              <a:lnSpc>
                <a:spcPct val="80000"/>
              </a:lnSpc>
              <a:defRPr/>
            </a:pPr>
            <a:r>
              <a:rPr lang="en-US" sz="900" dirty="0">
                <a:latin typeface="Arial" charset="0"/>
              </a:rPr>
              <a:t>A particular concern for children with an FASD is attachment disorders or reactive attachment disorder (RAD). This social and emotional disorder is characterized by disrupted emotional bonding between child and caregiver that results in a variety of abnormal social responses, including indiscriminate approach to strangers, poor boundaries, and lack of social understanding or empathy.  RAD can result from neglect, abuse, and multiple caregivers within a short time or early in life. These factors are very common in substance-abusing families and even in the foster care environment. Children with RAD or any attachment issues should be referred as young as possible to a mental health or abuse professional for assessment and an individual treatment plan, which could include medication, play therapy, or even intervention from Child Protective Services (CPS). </a:t>
            </a:r>
          </a:p>
          <a:p>
            <a:pPr marL="216202" indent="-216202">
              <a:lnSpc>
                <a:spcPct val="80000"/>
              </a:lnSpc>
              <a:defRPr/>
            </a:pPr>
            <a:endParaRPr lang="en-US" sz="900" dirty="0">
              <a:latin typeface="Arial" charset="0"/>
            </a:endParaRPr>
          </a:p>
          <a:p>
            <a:pPr marL="216202" indent="-216202">
              <a:lnSpc>
                <a:spcPct val="80000"/>
              </a:lnSpc>
              <a:defRPr/>
            </a:pPr>
            <a:endParaRPr lang="en-US" sz="900" dirty="0">
              <a:latin typeface="Arial" charset="0"/>
            </a:endParaRPr>
          </a:p>
          <a:p>
            <a:pPr marL="216202" indent="-216202">
              <a:lnSpc>
                <a:spcPct val="80000"/>
              </a:lnSpc>
              <a:defRPr/>
            </a:pPr>
            <a:endParaRPr lang="en-US" sz="900" dirty="0">
              <a:latin typeface="Arial" charset="0"/>
            </a:endParaRPr>
          </a:p>
          <a:p>
            <a:pPr marL="216202" indent="-216202">
              <a:lnSpc>
                <a:spcPct val="80000"/>
              </a:lnSpc>
              <a:defRPr/>
            </a:pPr>
            <a:endParaRPr lang="en-US" sz="900" b="1" dirty="0">
              <a:latin typeface="Arial" charset="0"/>
            </a:endParaRPr>
          </a:p>
          <a:p>
            <a:pPr marL="216202" indent="-216202">
              <a:lnSpc>
                <a:spcPct val="80000"/>
              </a:lnSpc>
              <a:defRPr/>
            </a:pPr>
            <a:endParaRPr lang="en-US" sz="900" dirty="0">
              <a:latin typeface="Arial" charset="0"/>
            </a:endParaRPr>
          </a:p>
          <a:p>
            <a:pPr marL="216202" indent="-216202">
              <a:lnSpc>
                <a:spcPct val="80000"/>
              </a:lnSpc>
              <a:defRPr/>
            </a:pPr>
            <a:endParaRPr lang="en-US" sz="900" dirty="0">
              <a:latin typeface="Arial" charset="0"/>
            </a:endParaRPr>
          </a:p>
          <a:p>
            <a:pPr marL="216202" indent="-216202">
              <a:lnSpc>
                <a:spcPct val="80000"/>
              </a:lnSpc>
              <a:defRPr/>
            </a:pPr>
            <a:endParaRPr lang="en-US" sz="900" dirty="0">
              <a:latin typeface="Arial"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3C9C77E7-B512-4C94-8318-1F9738B9D75C}" type="slidenum">
              <a:rPr lang="en-US" smtClean="0"/>
              <a:pPr eaLnBrk="1" hangingPunct="1"/>
              <a:t>8</a:t>
            </a:fld>
            <a:endParaRPr lang="en-US" smtClean="0"/>
          </a:p>
        </p:txBody>
      </p:sp>
      <p:sp>
        <p:nvSpPr>
          <p:cNvPr id="39939" name="Rectangle 2"/>
          <p:cNvSpPr>
            <a:spLocks noGrp="1" noRot="1" noChangeAspect="1" noChangeArrowheads="1" noTextEdit="1"/>
          </p:cNvSpPr>
          <p:nvPr>
            <p:ph type="sldImg"/>
          </p:nvPr>
        </p:nvSpPr>
        <p:spPr>
          <a:xfrm>
            <a:off x="5214938" y="55563"/>
            <a:ext cx="1524000" cy="1143000"/>
          </a:xfrm>
          <a:ln/>
        </p:spPr>
      </p:sp>
      <p:sp>
        <p:nvSpPr>
          <p:cNvPr id="39940" name="Rectangle 3"/>
          <p:cNvSpPr>
            <a:spLocks noGrp="1" noChangeArrowheads="1"/>
          </p:cNvSpPr>
          <p:nvPr>
            <p:ph type="body" idx="1"/>
          </p:nvPr>
        </p:nvSpPr>
        <p:spPr>
          <a:xfrm>
            <a:off x="148828" y="1365251"/>
            <a:ext cx="6485930" cy="755347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smtClean="0">
                <a:latin typeface="Arial" charset="0"/>
              </a:rPr>
              <a:t>Consistent with findings from developmental studies of typical children, neurodevelopmental functioning becomes less centralized or global and more specified during the school age years (children are developing skills in a variety of different areas or domains). This differentiation of skills and abilities often leads to identification of weakness and vulnerabilities for school age children with an FASD. </a:t>
            </a:r>
          </a:p>
          <a:p>
            <a:pPr eaLnBrk="1" hangingPunct="1"/>
            <a:r>
              <a:rPr lang="en-US" smtClean="0">
                <a:latin typeface="Arial" charset="0"/>
              </a:rPr>
              <a:t>However, it should be noted that deficits in neurocognitive functioning for school-age children with an FASD still occur across all areas and domains of function. In addition, school-age children might continue to manifest delays in adaptive functioning and regulatory problems. (That is, children who experienced developmental delays or scattered development, may still experience those issues in those same areas. They may also begin to experience problems in areas unnoticed until they reach school. For example, they may later show problems with abstract thinking, understanding rules, or developing social skills at the same rate as their peers.) Unaddressed core deficits, weaknesses, and vulnerabilities during this period can lead to the development of secondary disabilities, such as disruption of school experience, criminal activity, and mental health problems. (If these underlying issues are not recognized they can lead to other disabilities later on.)</a:t>
            </a:r>
          </a:p>
          <a:p>
            <a:pPr eaLnBrk="1" hangingPunct="1"/>
            <a:r>
              <a:rPr lang="en-US" smtClean="0">
                <a:latin typeface="Arial" charset="0"/>
              </a:rPr>
              <a:t>Common issues related to FASDs for school-age children are often related to attention/cognition, and visual-spatial and social skills.</a:t>
            </a:r>
            <a:endParaRPr lang="en-US" b="1" smtClean="0">
              <a:latin typeface="Arial" charset="0"/>
            </a:endParaRPr>
          </a:p>
          <a:p>
            <a:pPr eaLnBrk="1" hangingPunct="1">
              <a:spcBef>
                <a:spcPct val="0"/>
              </a:spcBef>
            </a:pPr>
            <a:endParaRPr lang="en-US" smtClean="0">
              <a:latin typeface="Arial" charset="0"/>
            </a:endParaRPr>
          </a:p>
          <a:p>
            <a:pPr eaLnBrk="1" hangingPunct="1"/>
            <a:r>
              <a:rPr lang="en-US" b="1" smtClean="0">
                <a:latin typeface="Arial" charset="0"/>
              </a:rPr>
              <a:t>Attention problems</a:t>
            </a:r>
            <a:r>
              <a:rPr lang="en-US" smtClean="0">
                <a:latin typeface="Arial" charset="0"/>
              </a:rPr>
              <a:t> are particularly common complaints during early and middle school years. </a:t>
            </a:r>
          </a:p>
          <a:p>
            <a:pPr eaLnBrk="1" hangingPunct="1"/>
            <a:r>
              <a:rPr lang="en-US" smtClean="0">
                <a:latin typeface="Arial" charset="0"/>
              </a:rPr>
              <a:t>Problems reported often include difficulty sitting in class, problems with focus, poor impulse control, difficulty learning, attention disorders, and often problems with sleep. </a:t>
            </a:r>
          </a:p>
          <a:p>
            <a:pPr eaLnBrk="1" hangingPunct="1"/>
            <a:r>
              <a:rPr lang="en-US" smtClean="0">
                <a:latin typeface="Arial" charset="0"/>
              </a:rPr>
              <a:t>By this time, many children with an FASD have been diagnosed as having attention-deficit/hyperactivity disorder (ADHD), conduct disorders, learning disabilities, or various mental health disorders. Such diagnoses might or might not be appropriate. (They may be co-occurring, that is exist along side the FASD, but they may also obscure a diagnosis of an FASD.)</a:t>
            </a:r>
          </a:p>
          <a:p>
            <a:pPr eaLnBrk="1" hangingPunct="1"/>
            <a:r>
              <a:rPr lang="en-US" b="1" smtClean="0">
                <a:latin typeface="Arial" charset="0"/>
              </a:rPr>
              <a:t>Visual-spatial abilities</a:t>
            </a:r>
            <a:r>
              <a:rPr lang="en-US" smtClean="0">
                <a:latin typeface="Arial" charset="0"/>
              </a:rPr>
              <a:t> and math skills are also areas of weakness for children with an FASD.</a:t>
            </a:r>
          </a:p>
          <a:p>
            <a:pPr eaLnBrk="1" hangingPunct="1"/>
            <a:r>
              <a:rPr lang="en-US" smtClean="0">
                <a:latin typeface="Arial" charset="0"/>
              </a:rPr>
              <a:t>In fact, weaknesses and deficits in these domains are one of the earliest and most robust findings for this population. These two domains are likely developmentally related, and problems in one affect the other. </a:t>
            </a:r>
          </a:p>
          <a:p>
            <a:pPr eaLnBrk="1" hangingPunct="1"/>
            <a:r>
              <a:rPr lang="en-US" smtClean="0">
                <a:latin typeface="Arial" charset="0"/>
              </a:rPr>
              <a:t>Finally, during the school years, </a:t>
            </a:r>
            <a:r>
              <a:rPr lang="en-US" b="1" smtClean="0">
                <a:latin typeface="Arial" charset="0"/>
              </a:rPr>
              <a:t>social skills problems</a:t>
            </a:r>
            <a:r>
              <a:rPr lang="en-US" smtClean="0">
                <a:latin typeface="Arial" charset="0"/>
              </a:rPr>
              <a:t> are likely to be identified. Unlike their peers, children with an FASD often display difficulties understanding social boundaries, reading social cues, and relating to peers. Resulting behaviors can cause problems in developing friends and/or put the child at risk of being abused. Children with an FASD are at high risk for victimization and do not readily understand stranger safety. (That is, they can be abused or bullied, easily led or misguided, their desire to be liked or to think that everyone is their friend makes it hard for them to understand that a stranger may harm them.)</a:t>
            </a:r>
          </a:p>
          <a:p>
            <a:pPr eaLnBrk="1" hangingPunct="1"/>
            <a:endParaRPr lang="en-US" smtClean="0">
              <a:latin typeface="Arial" charset="0"/>
            </a:endParaRPr>
          </a:p>
          <a:p>
            <a:pPr eaLnBrk="1" hangingPunct="1">
              <a:spcBef>
                <a:spcPct val="0"/>
              </a:spcBef>
            </a:pPr>
            <a:endParaRPr lang="en-US" smtClean="0">
              <a:latin typeface="Arial" charset="0"/>
            </a:endParaRPr>
          </a:p>
          <a:p>
            <a:pPr eaLnBrk="1" hangingPunct="1">
              <a:spcBef>
                <a:spcPct val="0"/>
              </a:spcBef>
            </a:pPr>
            <a:endParaRPr lang="en-US" smtClean="0">
              <a:latin typeface="Arial" charset="0"/>
            </a:endParaRPr>
          </a:p>
          <a:p>
            <a:pPr eaLnBrk="1" hangingPunct="1">
              <a:spcBef>
                <a:spcPct val="0"/>
              </a:spcBef>
            </a:pPr>
            <a:endParaRPr lang="en-US" smtClean="0">
              <a:latin typeface="Arial" charset="0"/>
            </a:endParaRPr>
          </a:p>
          <a:p>
            <a:pPr eaLnBrk="1" hangingPunct="1">
              <a:spcBef>
                <a:spcPct val="0"/>
              </a:spcBef>
            </a:pPr>
            <a:endParaRPr lang="en-US" smtClean="0">
              <a:latin typeface="Arial" charset="0"/>
            </a:endParaRPr>
          </a:p>
          <a:p>
            <a:pPr eaLnBrk="1" hangingPunct="1"/>
            <a:endParaRPr lang="en-US" smtClean="0">
              <a:latin typeface="Arial" charset="0"/>
            </a:endParaRPr>
          </a:p>
          <a:p>
            <a:pPr lvl="1" eaLnBrk="1" hangingPunct="1"/>
            <a:endParaRPr lang="en-US" smtClean="0">
              <a:latin typeface="Arial"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7"/>
          <p:cNvSpPr>
            <a:spLocks noGrp="1" noChangeArrowheads="1"/>
          </p:cNvSpPr>
          <p:nvPr>
            <p:ph type="sldNum" sz="quarter" idx="5"/>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defTabSz="912983" eaLnBrk="0" hangingPunct="0">
              <a:defRPr>
                <a:solidFill>
                  <a:schemeClr val="tx1"/>
                </a:solidFill>
                <a:latin typeface="Arial" charset="0"/>
              </a:defRPr>
            </a:lvl1pPr>
            <a:lvl2pPr marL="702756" indent="-270291" defTabSz="912983" eaLnBrk="0" hangingPunct="0">
              <a:defRPr>
                <a:solidFill>
                  <a:schemeClr val="tx1"/>
                </a:solidFill>
                <a:latin typeface="Arial" charset="0"/>
              </a:defRPr>
            </a:lvl2pPr>
            <a:lvl3pPr marL="1081164" indent="-216233" defTabSz="912983" eaLnBrk="0" hangingPunct="0">
              <a:defRPr>
                <a:solidFill>
                  <a:schemeClr val="tx1"/>
                </a:solidFill>
                <a:latin typeface="Arial" charset="0"/>
              </a:defRPr>
            </a:lvl3pPr>
            <a:lvl4pPr marL="1513629" indent="-216233" defTabSz="912983" eaLnBrk="0" hangingPunct="0">
              <a:defRPr>
                <a:solidFill>
                  <a:schemeClr val="tx1"/>
                </a:solidFill>
                <a:latin typeface="Arial" charset="0"/>
              </a:defRPr>
            </a:lvl4pPr>
            <a:lvl5pPr marL="1946095" indent="-216233" defTabSz="912983" eaLnBrk="0" hangingPunct="0">
              <a:defRPr>
                <a:solidFill>
                  <a:schemeClr val="tx1"/>
                </a:solidFill>
                <a:latin typeface="Arial" charset="0"/>
              </a:defRPr>
            </a:lvl5pPr>
            <a:lvl6pPr marL="2378560" indent="-216233" defTabSz="912983" eaLnBrk="0" fontAlgn="base" hangingPunct="0">
              <a:spcBef>
                <a:spcPct val="0"/>
              </a:spcBef>
              <a:spcAft>
                <a:spcPct val="0"/>
              </a:spcAft>
              <a:defRPr>
                <a:solidFill>
                  <a:schemeClr val="tx1"/>
                </a:solidFill>
                <a:latin typeface="Arial" charset="0"/>
              </a:defRPr>
            </a:lvl6pPr>
            <a:lvl7pPr marL="2811026" indent="-216233" defTabSz="912983" eaLnBrk="0" fontAlgn="base" hangingPunct="0">
              <a:spcBef>
                <a:spcPct val="0"/>
              </a:spcBef>
              <a:spcAft>
                <a:spcPct val="0"/>
              </a:spcAft>
              <a:defRPr>
                <a:solidFill>
                  <a:schemeClr val="tx1"/>
                </a:solidFill>
                <a:latin typeface="Arial" charset="0"/>
              </a:defRPr>
            </a:lvl7pPr>
            <a:lvl8pPr marL="3243491" indent="-216233" defTabSz="912983" eaLnBrk="0" fontAlgn="base" hangingPunct="0">
              <a:spcBef>
                <a:spcPct val="0"/>
              </a:spcBef>
              <a:spcAft>
                <a:spcPct val="0"/>
              </a:spcAft>
              <a:defRPr>
                <a:solidFill>
                  <a:schemeClr val="tx1"/>
                </a:solidFill>
                <a:latin typeface="Arial" charset="0"/>
              </a:defRPr>
            </a:lvl8pPr>
            <a:lvl9pPr marL="3675957" indent="-216233" defTabSz="912983" eaLnBrk="0" fontAlgn="base" hangingPunct="0">
              <a:spcBef>
                <a:spcPct val="0"/>
              </a:spcBef>
              <a:spcAft>
                <a:spcPct val="0"/>
              </a:spcAft>
              <a:defRPr>
                <a:solidFill>
                  <a:schemeClr val="tx1"/>
                </a:solidFill>
                <a:latin typeface="Arial" charset="0"/>
              </a:defRPr>
            </a:lvl9pPr>
          </a:lstStyle>
          <a:p>
            <a:pPr eaLnBrk="1" hangingPunct="1"/>
            <a:fld id="{DB353F64-287E-48D9-AE91-86E54B6BA380}" type="slidenum">
              <a:rPr lang="en-US" smtClean="0"/>
              <a:pPr eaLnBrk="1" hangingPunct="1"/>
              <a:t>9</a:t>
            </a:fld>
            <a:endParaRPr lang="en-US" smtClean="0"/>
          </a:p>
        </p:txBody>
      </p:sp>
      <p:sp>
        <p:nvSpPr>
          <p:cNvPr id="40963" name="Rectangle 2"/>
          <p:cNvSpPr>
            <a:spLocks noGrp="1" noRot="1" noChangeAspect="1" noChangeArrowheads="1" noTextEdit="1"/>
          </p:cNvSpPr>
          <p:nvPr>
            <p:ph type="sldImg"/>
          </p:nvPr>
        </p:nvSpPr>
        <p:spPr>
          <a:xfrm>
            <a:off x="5138738" y="55563"/>
            <a:ext cx="1625600" cy="1219200"/>
          </a:xfrm>
          <a:ln/>
        </p:spPr>
      </p:sp>
      <p:sp>
        <p:nvSpPr>
          <p:cNvPr id="40964" name="Rectangle 3"/>
          <p:cNvSpPr>
            <a:spLocks noGrp="1" noChangeArrowheads="1"/>
          </p:cNvSpPr>
          <p:nvPr>
            <p:ph type="body" idx="1"/>
          </p:nvPr>
        </p:nvSpPr>
        <p:spPr>
          <a:xfrm>
            <a:off x="223242" y="1424214"/>
            <a:ext cx="6337102" cy="7045476"/>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r>
              <a:rPr lang="en-US" b="1" dirty="0" smtClean="0">
                <a:latin typeface="Arial" charset="0"/>
              </a:rPr>
              <a:t>Adolescents and Teens</a:t>
            </a:r>
          </a:p>
          <a:p>
            <a:pPr eaLnBrk="1" hangingPunct="1"/>
            <a:r>
              <a:rPr lang="en-US" dirty="0" smtClean="0">
                <a:latin typeface="Arial" charset="0"/>
              </a:rPr>
              <a:t>All the cognitive, behavioral, and functioning problems associated with FASDs during the school-age years continue, and might be magnified, during adolescence. The onset of puberty, increased difficulty with social understanding, and other cognitive difficulties put teens with an FASD at very high risk for new or ongoing mental health problems. Teens with an FASD can be prone to mood disorders, substance abuse, and social problems.</a:t>
            </a:r>
          </a:p>
          <a:p>
            <a:pPr eaLnBrk="1" hangingPunct="1"/>
            <a:endParaRPr lang="en-US" dirty="0" smtClean="0">
              <a:latin typeface="Arial" charset="0"/>
            </a:endParaRPr>
          </a:p>
          <a:p>
            <a:pPr eaLnBrk="1" hangingPunct="1"/>
            <a:r>
              <a:rPr lang="en-US" b="1" dirty="0" smtClean="0">
                <a:latin typeface="Arial" charset="0"/>
              </a:rPr>
              <a:t>Mood disorders:</a:t>
            </a:r>
          </a:p>
          <a:p>
            <a:pPr eaLnBrk="1" hangingPunct="1"/>
            <a:r>
              <a:rPr lang="en-US" dirty="0" smtClean="0">
                <a:latin typeface="Arial" charset="0"/>
              </a:rPr>
              <a:t>Teens with an FASD may struggle with depression and/or anxiety.</a:t>
            </a:r>
          </a:p>
          <a:p>
            <a:pPr eaLnBrk="1" hangingPunct="1"/>
            <a:endParaRPr lang="en-US" dirty="0" smtClean="0">
              <a:latin typeface="Arial" charset="0"/>
            </a:endParaRPr>
          </a:p>
          <a:p>
            <a:pPr eaLnBrk="1" hangingPunct="1"/>
            <a:r>
              <a:rPr lang="en-US" b="1" dirty="0" smtClean="0">
                <a:latin typeface="Arial" charset="0"/>
              </a:rPr>
              <a:t>Substance Abuse:</a:t>
            </a:r>
          </a:p>
          <a:p>
            <a:pPr eaLnBrk="1" hangingPunct="1"/>
            <a:r>
              <a:rPr lang="en-US" dirty="0" smtClean="0">
                <a:latin typeface="Arial" charset="0"/>
              </a:rPr>
              <a:t>Teen with an FASD may have issues with substance abuse, possibly as a coping mechanism, as a result of peer pressure, or due to increased genetic susceptibility. </a:t>
            </a:r>
          </a:p>
          <a:p>
            <a:pPr eaLnBrk="1" hangingPunct="1"/>
            <a:endParaRPr lang="en-US" dirty="0" smtClean="0">
              <a:latin typeface="Arial" charset="0"/>
            </a:endParaRPr>
          </a:p>
          <a:p>
            <a:pPr eaLnBrk="1" hangingPunct="1"/>
            <a:r>
              <a:rPr lang="en-US" b="1" dirty="0" smtClean="0">
                <a:latin typeface="Arial" charset="0"/>
              </a:rPr>
              <a:t>Social:</a:t>
            </a:r>
          </a:p>
          <a:p>
            <a:pPr eaLnBrk="1" hangingPunct="1"/>
            <a:r>
              <a:rPr lang="en-US" dirty="0" smtClean="0">
                <a:latin typeface="Arial" charset="0"/>
              </a:rPr>
              <a:t>Individuals with an FASD can struggle with developing personal or social boundaries and can be led easily into dangerous situations. They may have trouble fitting in with others, leading to low self-esteem. Social isolation may occur due to behavioral issues that draw negative attention. Impulsivity and poor judgment make it difficult to achieve the ability for independence and to achieve the successes that their peers are experiencing.</a:t>
            </a:r>
          </a:p>
          <a:p>
            <a:pPr eaLnBrk="1" hangingPunct="1"/>
            <a:endParaRPr lang="en-US" dirty="0" smtClean="0">
              <a:latin typeface="Arial" charset="0"/>
            </a:endParaRPr>
          </a:p>
          <a:p>
            <a:pPr eaLnBrk="1" hangingPunct="1"/>
            <a:r>
              <a:rPr lang="en-US" b="1" dirty="0" smtClean="0">
                <a:latin typeface="Arial" charset="0"/>
              </a:rPr>
              <a:t>Hidden Disability</a:t>
            </a:r>
          </a:p>
          <a:p>
            <a:pPr eaLnBrk="1" hangingPunct="1"/>
            <a:r>
              <a:rPr lang="en-US" dirty="0" smtClean="0">
                <a:latin typeface="Arial" charset="0"/>
              </a:rPr>
              <a:t>Individuals with an FASD give the impression that they are more capable than they really are. A particularly difficult aspect for older children, adolescents, and adults with an FASD is the “hidden” nature of the disorder and its specific disabilities.  This is especially true for individuals without a correct FASD diagnosis or a late diagnosis. </a:t>
            </a:r>
          </a:p>
          <a:p>
            <a:pPr eaLnBrk="1" hangingPunct="1"/>
            <a:endParaRPr lang="en-US" dirty="0" smtClean="0">
              <a:latin typeface="Arial" charset="0"/>
            </a:endParaRPr>
          </a:p>
          <a:p>
            <a:pPr eaLnBrk="1" hangingPunct="1"/>
            <a:r>
              <a:rPr lang="en-US" dirty="0" smtClean="0">
                <a:latin typeface="Arial" charset="0"/>
              </a:rPr>
              <a:t>Often, because of the inconsistent nature of strengths and weaknesses, individuals with an FASD can give the impression of being more capable than they really are, understanding things they really don’t, or having mastered material only to forget the material and need to relearn it.</a:t>
            </a:r>
          </a:p>
          <a:p>
            <a:pPr eaLnBrk="1" hangingPunct="1"/>
            <a:endParaRPr lang="en-US" dirty="0" smtClean="0">
              <a:latin typeface="Arial" charset="0"/>
            </a:endParaRPr>
          </a:p>
          <a:p>
            <a:pPr eaLnBrk="1" hangingPunct="1"/>
            <a:r>
              <a:rPr lang="en-US" dirty="0" smtClean="0">
                <a:latin typeface="Arial" charset="0"/>
              </a:rPr>
              <a:t>Again, this aspect of FASDs puts affected individuals at high risk for mental illnesses and secondary disabilities. </a:t>
            </a:r>
          </a:p>
          <a:p>
            <a:pPr eaLnBrk="1" hangingPunct="1"/>
            <a:endParaRPr lang="en-US" b="1" i="1" dirty="0" smtClean="0">
              <a:latin typeface="Arial" charset="0"/>
            </a:endParaRPr>
          </a:p>
          <a:p>
            <a:pPr eaLnBrk="1" hangingPunct="1"/>
            <a:r>
              <a:rPr lang="en-US" b="1" i="1" dirty="0" smtClean="0">
                <a:latin typeface="Arial" charset="0"/>
              </a:rPr>
              <a:t>All of these issues create low self-esteem leading to a difficult adulthood.</a:t>
            </a:r>
            <a:r>
              <a:rPr lang="en-US" b="1" dirty="0" smtClean="0">
                <a:latin typeface="Arial" charset="0"/>
              </a:rPr>
              <a:t> </a:t>
            </a:r>
          </a:p>
          <a:p>
            <a:pPr eaLnBrk="1" hangingPunct="1"/>
            <a:endParaRPr lang="en-US" b="1" dirty="0" smtClean="0">
              <a:latin typeface="Arial" charset="0"/>
            </a:endParaRPr>
          </a:p>
          <a:p>
            <a:pPr eaLnBrk="1" hangingPunct="1"/>
            <a:endParaRPr lang="en-US" dirty="0" smtClean="0">
              <a:latin typeface="Arial" charset="0"/>
            </a:endParaRPr>
          </a:p>
          <a:p>
            <a:pPr eaLnBrk="1" hangingPunct="1"/>
            <a:endParaRPr lang="en-US" dirty="0" smtClean="0">
              <a:latin typeface="Arial" charset="0"/>
            </a:endParaRPr>
          </a:p>
          <a:p>
            <a:pPr eaLnBrk="1" hangingPunct="1"/>
            <a:endParaRPr lang="en-US" dirty="0" smtClean="0">
              <a:latin typeface="Arial" charset="0"/>
            </a:endParaRPr>
          </a:p>
          <a:p>
            <a:pPr eaLnBrk="1" hangingPunct="1"/>
            <a:endParaRPr lang="en-US" dirty="0" smtClean="0">
              <a:latin typeface="Arial" charset="0"/>
            </a:endParaRPr>
          </a:p>
          <a:p>
            <a:pPr eaLnBrk="1" hangingPunct="1"/>
            <a:endParaRPr lang="en-US" b="1" dirty="0" smtClean="0">
              <a:latin typeface="Arial" charset="0"/>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905000"/>
            <a:ext cx="7543800" cy="2593975"/>
          </a:xfrm>
        </p:spPr>
        <p:txBody>
          <a:bodyPr anchor="b"/>
          <a:lstStyle>
            <a:lvl1pPr>
              <a:defRPr sz="6600">
                <a:ln>
                  <a:noFill/>
                </a:ln>
                <a:solidFill>
                  <a:schemeClr val="tx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685800" y="4572000"/>
            <a:ext cx="6461760" cy="1066800"/>
          </a:xfrm>
        </p:spPr>
        <p:txBody>
          <a:bodyPr anchor="t">
            <a:normAutofit/>
          </a:bodyPr>
          <a:lstStyle>
            <a:lvl1pPr marL="0" indent="0" algn="l">
              <a:buNone/>
              <a:defRPr sz="2000">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1752600" cy="5851525"/>
          </a:xfrm>
        </p:spPr>
        <p:txBody>
          <a:bodyPr vert="eaVert" anchor="b" anchorCtr="0"/>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6B588D6E-33CD-4D21-AC15-8ADCD3B8C449}" type="slidenum">
              <a:rPr lang="en-US"/>
              <a:pPr>
                <a:defRPr/>
              </a:pPr>
              <a:t>‹#›</a:t>
            </a:fld>
            <a:endParaRPr lang="en-US"/>
          </a:p>
        </p:txBody>
      </p:sp>
    </p:spTree>
    <p:extLst>
      <p:ext uri="{BB962C8B-B14F-4D97-AF65-F5344CB8AC3E}">
        <p14:creationId xmlns:p14="http://schemas.microsoft.com/office/powerpoint/2010/main" val="38289777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xOverObj">
  <p:cSld name="Title and Text over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8229600" cy="21859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57200" y="3938588"/>
            <a:ext cx="8229600" cy="218757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692B665-B035-4319-9759-9A8756D36A34}" type="slidenum">
              <a:rPr lang="en-US"/>
              <a:pPr>
                <a:defRPr/>
              </a:pPr>
              <a:t>‹#›</a:t>
            </a:fld>
            <a:endParaRPr lang="en-US"/>
          </a:p>
        </p:txBody>
      </p:sp>
    </p:spTree>
    <p:extLst>
      <p:ext uri="{BB962C8B-B14F-4D97-AF65-F5344CB8AC3E}">
        <p14:creationId xmlns:p14="http://schemas.microsoft.com/office/powerpoint/2010/main" val="34069435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ClipArt">
  <p:cSld name="Title, Text and Clip Ar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lipArt Placeholder 3"/>
          <p:cNvSpPr>
            <a:spLocks noGrp="1"/>
          </p:cNvSpPr>
          <p:nvPr>
            <p:ph type="clipArt" sz="half" idx="2"/>
          </p:nvPr>
        </p:nvSpPr>
        <p:spPr>
          <a:xfrm>
            <a:off x="4648200" y="1600200"/>
            <a:ext cx="4038600" cy="4525963"/>
          </a:xfrm>
        </p:spPr>
        <p:txBody>
          <a:bodyPr/>
          <a:lstStyle/>
          <a:p>
            <a:pPr lvl="0"/>
            <a:endParaRPr lang="en-US" noProof="0" smtClean="0"/>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FB6BBAA0-67BB-4DEC-8A9F-5B546F066A28}" type="slidenum">
              <a:rPr lang="en-US"/>
              <a:pPr>
                <a:defRPr/>
              </a:pPr>
              <a:t>‹#›</a:t>
            </a:fld>
            <a:endParaRPr lang="en-US"/>
          </a:p>
        </p:txBody>
      </p:sp>
    </p:spTree>
    <p:extLst>
      <p:ext uri="{BB962C8B-B14F-4D97-AF65-F5344CB8AC3E}">
        <p14:creationId xmlns:p14="http://schemas.microsoft.com/office/powerpoint/2010/main" val="43217456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US"/>
          </a:p>
        </p:txBody>
      </p:sp>
      <p:sp>
        <p:nvSpPr>
          <p:cNvPr id="3" name="Text Placeholder 2"/>
          <p:cNvSpPr>
            <a:spLocks noGrp="1"/>
          </p:cNvSpPr>
          <p:nvPr>
            <p:ph type="body" sz="half" idx="1"/>
          </p:nvPr>
        </p:nvSpPr>
        <p:spPr>
          <a:xfrm>
            <a:off x="457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endParaRPr lang="en-US"/>
          </a:p>
        </p:txBody>
      </p:sp>
      <p:sp>
        <p:nvSpPr>
          <p:cNvPr id="7" name="Rectangle 6"/>
          <p:cNvSpPr>
            <a:spLocks noGrp="1" noChangeArrowheads="1"/>
          </p:cNvSpPr>
          <p:nvPr>
            <p:ph type="sldNum" sz="quarter" idx="12"/>
          </p:nvPr>
        </p:nvSpPr>
        <p:spPr>
          <a:ln/>
        </p:spPr>
        <p:txBody>
          <a:bodyPr/>
          <a:lstStyle>
            <a:lvl1pPr>
              <a:defRPr/>
            </a:lvl1pPr>
          </a:lstStyle>
          <a:p>
            <a:pPr>
              <a:defRPr/>
            </a:pPr>
            <a:fld id="{29C8EA7F-EC6B-4391-B3F1-B8D6CB862AD8}" type="slidenum">
              <a:rPr lang="en-US"/>
              <a:pPr>
                <a:defRPr/>
              </a:pPr>
              <a:t>‹#›</a:t>
            </a:fld>
            <a:endParaRPr lang="en-US"/>
          </a:p>
        </p:txBody>
      </p:sp>
    </p:spTree>
    <p:extLst>
      <p:ext uri="{BB962C8B-B14F-4D97-AF65-F5344CB8AC3E}">
        <p14:creationId xmlns:p14="http://schemas.microsoft.com/office/powerpoint/2010/main" val="338734313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5486400"/>
            <a:ext cx="7659687" cy="1168400"/>
          </a:xfrm>
        </p:spPr>
        <p:txBody>
          <a:bodyPr anchor="t"/>
          <a:lstStyle>
            <a:lvl1pPr algn="l">
              <a:defRPr sz="36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3852863"/>
            <a:ext cx="6135687" cy="1633538"/>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8652477-4303-4A2A-B72A-8FD2E7C0714D}" type="datetimeFigureOut">
              <a:rPr lang="en-US" smtClean="0"/>
              <a:t>8/31/2015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419600" y="1536192"/>
            <a:ext cx="3657600" cy="4590288"/>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419600" y="1535113"/>
            <a:ext cx="3657600" cy="639762"/>
          </a:xfrm>
        </p:spPr>
        <p:txBody>
          <a:bodyPr anchor="b">
            <a:no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419600" y="2174875"/>
            <a:ext cx="365760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B8652477-4303-4A2A-B72A-8FD2E7C0714D}" type="datetimeFigureOut">
              <a:rPr lang="en-US" smtClean="0"/>
              <a:t>8/31/2015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B8652477-4303-4A2A-B72A-8FD2E7C0714D}" type="datetimeFigureOut">
              <a:rPr lang="en-US" smtClean="0"/>
              <a:t>8/31/2015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8652477-4303-4A2A-B72A-8FD2E7C0714D}" type="datetimeFigureOut">
              <a:rPr lang="en-US" smtClean="0"/>
              <a:t>8/31/2015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CA0EDE4-8AB8-4E7E-A5A7-5B63991090FA}"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4801" y="5495544"/>
            <a:ext cx="7772400" cy="594360"/>
          </a:xfrm>
        </p:spPr>
        <p:txBody>
          <a:bodyPr anchor="b"/>
          <a:lstStyle>
            <a:lvl1pPr algn="ctr">
              <a:defRPr sz="2200" b="1"/>
            </a:lvl1pPr>
          </a:lstStyle>
          <a:p>
            <a:r>
              <a:rPr lang="en-US" smtClean="0"/>
              <a:t>Click to edit Master title style</a:t>
            </a:r>
            <a:endParaRPr lang="en-US" dirty="0"/>
          </a:p>
        </p:txBody>
      </p:sp>
      <p:sp>
        <p:nvSpPr>
          <p:cNvPr id="4" name="Text Placeholder 3"/>
          <p:cNvSpPr>
            <a:spLocks noGrp="1"/>
          </p:cNvSpPr>
          <p:nvPr>
            <p:ph type="body" sz="half" idx="2"/>
          </p:nvPr>
        </p:nvSpPr>
        <p:spPr>
          <a:xfrm>
            <a:off x="304799" y="6096000"/>
            <a:ext cx="7772401" cy="6096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8652477-4303-4A2A-B72A-8FD2E7C0714D}" type="datetimeFigureOut">
              <a:rPr lang="en-US" smtClean="0"/>
              <a:t>8/31/2015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CA0EDE4-8AB8-4E7E-A5A7-5B63991090FA}" type="slidenum">
              <a:rPr lang="en-US" smtClean="0"/>
              <a:t>‹#›</a:t>
            </a:fld>
            <a:endParaRPr lang="en-US"/>
          </a:p>
        </p:txBody>
      </p:sp>
      <p:sp>
        <p:nvSpPr>
          <p:cNvPr id="9" name="Content Placeholder 8"/>
          <p:cNvSpPr>
            <a:spLocks noGrp="1"/>
          </p:cNvSpPr>
          <p:nvPr>
            <p:ph sz="quarter" idx="13"/>
          </p:nvPr>
        </p:nvSpPr>
        <p:spPr>
          <a:xfrm>
            <a:off x="304800" y="381000"/>
            <a:ext cx="7772400" cy="494284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301752" y="5495278"/>
            <a:ext cx="7772400" cy="594626"/>
          </a:xfrm>
        </p:spPr>
        <p:txBody>
          <a:bodyPr anchor="b"/>
          <a:lstStyle>
            <a:lvl1pPr algn="ctr">
              <a:defRPr sz="2200" b="1">
                <a:ln>
                  <a:noFill/>
                </a:ln>
                <a:solidFill>
                  <a:schemeClr val="tx2"/>
                </a:solidFill>
              </a:defRPr>
            </a:lvl1pPr>
          </a:lstStyle>
          <a:p>
            <a:r>
              <a:rPr lang="en-US" smtClean="0"/>
              <a:t>Click to edit Master title style</a:t>
            </a:r>
            <a:endParaRPr lang="en-US" dirty="0"/>
          </a:p>
        </p:txBody>
      </p:sp>
      <p:sp>
        <p:nvSpPr>
          <p:cNvPr id="3" name="Picture Placeholder 2"/>
          <p:cNvSpPr>
            <a:spLocks noGrp="1"/>
          </p:cNvSpPr>
          <p:nvPr>
            <p:ph type="pic" idx="1"/>
          </p:nvPr>
        </p:nvSpPr>
        <p:spPr>
          <a:xfrm>
            <a:off x="0" y="0"/>
            <a:ext cx="8458200" cy="54864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301752" y="6096000"/>
            <a:ext cx="7772400" cy="612648"/>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8" name="Date Placeholder 7"/>
          <p:cNvSpPr>
            <a:spLocks noGrp="1"/>
          </p:cNvSpPr>
          <p:nvPr>
            <p:ph type="dt" sz="half" idx="10"/>
          </p:nvPr>
        </p:nvSpPr>
        <p:spPr/>
        <p:txBody>
          <a:bodyPr/>
          <a:lstStyle/>
          <a:p>
            <a:fld id="{B8652477-4303-4A2A-B72A-8FD2E7C0714D}" type="datetimeFigureOut">
              <a:rPr lang="en-US" smtClean="0"/>
              <a:t>8/31/2015</a:t>
            </a:fld>
            <a:endParaRPr lang="en-US"/>
          </a:p>
        </p:txBody>
      </p:sp>
      <p:sp>
        <p:nvSpPr>
          <p:cNvPr id="9" name="Slide Number Placeholder 8"/>
          <p:cNvSpPr>
            <a:spLocks noGrp="1"/>
          </p:cNvSpPr>
          <p:nvPr>
            <p:ph type="sldNum" sz="quarter" idx="11"/>
          </p:nvPr>
        </p:nvSpPr>
        <p:spPr/>
        <p:txBody>
          <a:bodyPr/>
          <a:lstStyle/>
          <a:p>
            <a:fld id="{CCA0EDE4-8AB8-4E7E-A5A7-5B63991090FA}" type="slidenum">
              <a:rPr lang="en-US" smtClean="0"/>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7620000" cy="1143000"/>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7620000" cy="48006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8458200" y="0"/>
            <a:ext cx="685800" cy="685800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p:cNvSpPr/>
          <p:nvPr/>
        </p:nvSpPr>
        <p:spPr>
          <a:xfrm>
            <a:off x="8458200" y="5486400"/>
            <a:ext cx="685800" cy="68580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Slide Number Placeholder 5"/>
          <p:cNvSpPr>
            <a:spLocks noGrp="1"/>
          </p:cNvSpPr>
          <p:nvPr>
            <p:ph type="sldNum" sz="quarter" idx="4"/>
          </p:nvPr>
        </p:nvSpPr>
        <p:spPr>
          <a:xfrm>
            <a:off x="8531788" y="5648960"/>
            <a:ext cx="548640" cy="396240"/>
          </a:xfrm>
          <a:prstGeom prst="bracketPair">
            <a:avLst>
              <a:gd name="adj" fmla="val 17949"/>
            </a:avLst>
          </a:prstGeom>
          <a:ln w="19050">
            <a:solidFill>
              <a:srgbClr val="FFFFFF"/>
            </a:solidFill>
          </a:ln>
        </p:spPr>
        <p:txBody>
          <a:bodyPr vert="horz" lIns="0" tIns="0" rIns="0" bIns="0" rtlCol="0" anchor="ctr"/>
          <a:lstStyle>
            <a:lvl1pPr algn="ctr">
              <a:defRPr sz="1800">
                <a:solidFill>
                  <a:srgbClr val="FFFFFF"/>
                </a:solidFill>
              </a:defRPr>
            </a:lvl1pPr>
          </a:lstStyle>
          <a:p>
            <a:fld id="{CCA0EDE4-8AB8-4E7E-A5A7-5B63991090FA}" type="slidenum">
              <a:rPr lang="en-US" smtClean="0"/>
              <a:t>‹#›</a:t>
            </a:fld>
            <a:endParaRPr lang="en-US"/>
          </a:p>
        </p:txBody>
      </p:sp>
      <p:sp>
        <p:nvSpPr>
          <p:cNvPr id="5" name="Footer Placeholder 4"/>
          <p:cNvSpPr>
            <a:spLocks noGrp="1"/>
          </p:cNvSpPr>
          <p:nvPr>
            <p:ph type="ftr" sz="quarter" idx="3"/>
          </p:nvPr>
        </p:nvSpPr>
        <p:spPr>
          <a:xfrm rot="16200000">
            <a:off x="7586910" y="4048760"/>
            <a:ext cx="2367281" cy="365760"/>
          </a:xfrm>
          <a:prstGeom prst="rect">
            <a:avLst/>
          </a:prstGeom>
        </p:spPr>
        <p:txBody>
          <a:bodyPr vert="horz" lIns="91440" tIns="45720" rIns="91440" bIns="45720" rtlCol="0" anchor="ctr"/>
          <a:lstStyle>
            <a:lvl1pPr algn="r">
              <a:defRPr sz="1200">
                <a:solidFill>
                  <a:schemeClr val="bg2"/>
                </a:solidFill>
              </a:defRPr>
            </a:lvl1pPr>
          </a:lstStyle>
          <a:p>
            <a:endParaRPr lang="en-US"/>
          </a:p>
        </p:txBody>
      </p:sp>
      <p:sp>
        <p:nvSpPr>
          <p:cNvPr id="4" name="Date Placeholder 3"/>
          <p:cNvSpPr>
            <a:spLocks noGrp="1"/>
          </p:cNvSpPr>
          <p:nvPr>
            <p:ph type="dt" sz="half" idx="2"/>
          </p:nvPr>
        </p:nvSpPr>
        <p:spPr>
          <a:xfrm rot="16200000">
            <a:off x="7551351" y="1645920"/>
            <a:ext cx="2438399" cy="365760"/>
          </a:xfrm>
          <a:prstGeom prst="rect">
            <a:avLst/>
          </a:prstGeom>
        </p:spPr>
        <p:txBody>
          <a:bodyPr vert="horz" lIns="91440" tIns="45720" rIns="91440" bIns="45720" rtlCol="0" anchor="ctr"/>
          <a:lstStyle>
            <a:lvl1pPr algn="l">
              <a:defRPr sz="1200">
                <a:solidFill>
                  <a:schemeClr val="bg2"/>
                </a:solidFill>
              </a:defRPr>
            </a:lvl1pPr>
          </a:lstStyle>
          <a:p>
            <a:fld id="{B8652477-4303-4A2A-B72A-8FD2E7C0714D}" type="datetimeFigureOut">
              <a:rPr lang="en-US" smtClean="0"/>
              <a:t>8/31/2015</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Lst>
  <p:txStyles>
    <p:titleStyle>
      <a:lvl1pPr algn="l" defTabSz="914400" rtl="0" eaLnBrk="1" latinLnBrk="0" hangingPunct="1">
        <a:spcBef>
          <a:spcPct val="0"/>
        </a:spcBef>
        <a:buNone/>
        <a:defRPr sz="4600" b="0" i="0" u="none" kern="1200" cap="none" spc="-100" baseline="0">
          <a:ln>
            <a:noFill/>
          </a:ln>
          <a:solidFill>
            <a:schemeClr val="tx2"/>
          </a:solidFill>
          <a:effectLst/>
          <a:latin typeface="+mj-lt"/>
          <a:ea typeface="+mj-ea"/>
          <a:cs typeface="+mj-cs"/>
        </a:defRPr>
      </a:lvl1pPr>
    </p:titleStyle>
    <p:bodyStyle>
      <a:lvl1pPr marL="342900" indent="-228600" algn="l" defTabSz="914400" rtl="0" eaLnBrk="1" latinLnBrk="0" hangingPunct="1">
        <a:spcBef>
          <a:spcPct val="20000"/>
        </a:spcBef>
        <a:buClr>
          <a:schemeClr val="accent1"/>
        </a:buClr>
        <a:buFont typeface="Arial" pitchFamily="34" charset="0"/>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chemeClr val="accent2"/>
        </a:buClr>
        <a:buFont typeface="Arial" pitchFamily="34" charset="0"/>
        <a:buChar char="•"/>
        <a:defRPr sz="2000" b="0" i="0" u="none" kern="1200">
          <a:solidFill>
            <a:schemeClr val="tx1"/>
          </a:solidFill>
          <a:latin typeface="+mn-lt"/>
          <a:ea typeface="+mn-ea"/>
          <a:cs typeface="+mn-cs"/>
        </a:defRPr>
      </a:lvl2pPr>
      <a:lvl3pPr marL="1005840" indent="-228600" algn="l" defTabSz="914400" rtl="0" eaLnBrk="1" latinLnBrk="0" hangingPunct="1">
        <a:spcBef>
          <a:spcPct val="20000"/>
        </a:spcBef>
        <a:buClr>
          <a:schemeClr val="accent3"/>
        </a:buClr>
        <a:buFont typeface="Arial" pitchFamily="34" charset="0"/>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chemeClr val="accent4"/>
        </a:buClr>
        <a:buFont typeface="Arial" pitchFamily="34" charset="0"/>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chemeClr val="accent5"/>
        </a:buClr>
        <a:buFont typeface="Arial" pitchFamily="34" charset="0"/>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0.xml"/><Relationship Id="rId1" Type="http://schemas.openxmlformats.org/officeDocument/2006/relationships/slideLayout" Target="../slideLayouts/slideLayout4.xml"/></Relationships>
</file>

<file path=ppt/slides/_rels/slide1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1.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2.xml"/><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3.xml"/><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3" Type="http://schemas.openxmlformats.org/officeDocument/2006/relationships/image" Target="../media/image15.wmf"/><Relationship Id="rId2" Type="http://schemas.openxmlformats.org/officeDocument/2006/relationships/notesSlide" Target="../notesSlides/notesSlide14.xml"/><Relationship Id="rId1" Type="http://schemas.openxmlformats.org/officeDocument/2006/relationships/slideLayout" Target="../slideLayouts/slideLayout12.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5.xml"/><Relationship Id="rId1" Type="http://schemas.openxmlformats.org/officeDocument/2006/relationships/slideLayout" Target="../slideLayouts/slideLayout15.xml"/></Relationships>
</file>

<file path=ppt/slides/_rels/slide16.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notesSlide" Target="../notesSlides/notesSlide17.xml"/><Relationship Id="rId1" Type="http://schemas.openxmlformats.org/officeDocument/2006/relationships/slideLayout" Target="../slideLayouts/slideLayout15.xml"/></Relationships>
</file>

<file path=ppt/slides/_rels/slide18.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notesSlide" Target="../notesSlides/notesSlide18.xml"/><Relationship Id="rId1" Type="http://schemas.openxmlformats.org/officeDocument/2006/relationships/slideLayout" Target="../slideLayouts/slideLayout12.xml"/></Relationships>
</file>

<file path=ppt/slides/_rels/slide19.xml.rels><?xml version="1.0" encoding="UTF-8" standalone="yes"?>
<Relationships xmlns="http://schemas.openxmlformats.org/package/2006/relationships"><Relationship Id="rId3" Type="http://schemas.openxmlformats.org/officeDocument/2006/relationships/image" Target="../media/image20.png"/><Relationship Id="rId2" Type="http://schemas.openxmlformats.org/officeDocument/2006/relationships/notesSlide" Target="../notesSlides/notesSlide19.xml"/><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notesSlide" Target="../notesSlides/notesSlide20.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3" Type="http://schemas.openxmlformats.org/officeDocument/2006/relationships/image" Target="../media/image22.wmf"/><Relationship Id="rId2" Type="http://schemas.openxmlformats.org/officeDocument/2006/relationships/notesSlide" Target="../notesSlides/notesSlide21.xml"/><Relationship Id="rId1" Type="http://schemas.openxmlformats.org/officeDocument/2006/relationships/slideLayout" Target="../slideLayouts/slideLayout15.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30.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30.xml"/><Relationship Id="rId1" Type="http://schemas.openxmlformats.org/officeDocument/2006/relationships/slideLayout" Target="../slideLayouts/slideLayout1.xml"/><Relationship Id="rId4" Type="http://schemas.openxmlformats.org/officeDocument/2006/relationships/image" Target="../media/image24.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8.xml"/><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1295400"/>
            <a:ext cx="8458200" cy="2593975"/>
          </a:xfrm>
        </p:spPr>
        <p:txBody>
          <a:bodyPr/>
          <a:lstStyle/>
          <a:p>
            <a:pPr algn="ctr"/>
            <a:r>
              <a:rPr lang="en-US" sz="4800" dirty="0" smtClean="0"/>
              <a:t>Fetal Alcohol Spectrum Disorders:</a:t>
            </a:r>
            <a:br>
              <a:rPr lang="en-US" sz="4800" dirty="0" smtClean="0"/>
            </a:br>
            <a:r>
              <a:rPr lang="en-US" sz="4800" dirty="0" smtClean="0"/>
              <a:t>Competency VI – </a:t>
            </a:r>
            <a:br>
              <a:rPr lang="en-US" sz="4800" dirty="0" smtClean="0"/>
            </a:br>
            <a:r>
              <a:rPr lang="en-US" sz="4800" dirty="0" smtClean="0"/>
              <a:t>Treatment Across the Life Span</a:t>
            </a:r>
            <a:endParaRPr lang="en-US" sz="4800" dirty="0"/>
          </a:p>
        </p:txBody>
      </p:sp>
      <p:sp>
        <p:nvSpPr>
          <p:cNvPr id="3" name="Subtitle 2"/>
          <p:cNvSpPr>
            <a:spLocks noGrp="1"/>
          </p:cNvSpPr>
          <p:nvPr>
            <p:ph type="subTitle" idx="1"/>
          </p:nvPr>
        </p:nvSpPr>
        <p:spPr>
          <a:xfrm>
            <a:off x="990600" y="44196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the </a:t>
            </a:r>
            <a:r>
              <a:rPr lang="en-US" sz="2600" dirty="0" smtClean="0">
                <a:solidFill>
                  <a:schemeClr val="bg1">
                    <a:lumMod val="50000"/>
                  </a:schemeClr>
                </a:solidFill>
              </a:rPr>
              <a:t/>
            </a:r>
            <a:br>
              <a:rPr lang="en-US" sz="2600" dirty="0" smtClean="0">
                <a:solidFill>
                  <a:schemeClr val="bg1">
                    <a:lumMod val="50000"/>
                  </a:schemeClr>
                </a:solidFill>
              </a:rPr>
            </a:br>
            <a:r>
              <a:rPr lang="en-US" sz="2600" dirty="0" smtClean="0">
                <a:solidFill>
                  <a:schemeClr val="bg1">
                    <a:lumMod val="50000"/>
                  </a:schemeClr>
                </a:solidFill>
              </a:rPr>
              <a:t>UAA </a:t>
            </a:r>
            <a:r>
              <a:rPr lang="en-US" sz="2600" dirty="0">
                <a:solidFill>
                  <a:schemeClr val="bg1">
                    <a:lumMod val="50000"/>
                  </a:schemeClr>
                </a:solidFill>
              </a:rPr>
              <a:t>Center for Behavioral Health Research &amp; Services. </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grpSp>
        <p:nvGrpSpPr>
          <p:cNvPr id="8" name="Group 12"/>
          <p:cNvGrpSpPr>
            <a:grpSpLocks/>
          </p:cNvGrpSpPr>
          <p:nvPr/>
        </p:nvGrpSpPr>
        <p:grpSpPr bwMode="auto">
          <a:xfrm>
            <a:off x="6224587" y="5429250"/>
            <a:ext cx="2081213" cy="1352550"/>
            <a:chOff x="111506696" y="113510860"/>
            <a:chExt cx="2082452" cy="1352811"/>
          </a:xfrm>
        </p:grpSpPr>
        <p:sp>
          <p:nvSpPr>
            <p:cNvPr id="9" name="Text Box 13"/>
            <p:cNvSpPr txBox="1">
              <a:spLocks noChangeArrowheads="1"/>
            </p:cNvSpPr>
            <p:nvPr/>
          </p:nvSpPr>
          <p:spPr bwMode="auto">
            <a:xfrm>
              <a:off x="111506696" y="113510860"/>
              <a:ext cx="2082452" cy="1352811"/>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lvl1pPr eaLnBrk="0" hangingPunct="0">
                <a:defRPr sz="3200">
                  <a:solidFill>
                    <a:schemeClr val="tx1"/>
                  </a:solidFill>
                  <a:latin typeface="Arial" charset="0"/>
                </a:defRPr>
              </a:lvl1pPr>
              <a:lvl2pPr marL="742950" indent="-285750" eaLnBrk="0" hangingPunct="0">
                <a:defRPr sz="3200">
                  <a:solidFill>
                    <a:schemeClr val="tx1"/>
                  </a:solidFill>
                  <a:latin typeface="Arial" charset="0"/>
                </a:defRPr>
              </a:lvl2pPr>
              <a:lvl3pPr marL="1143000" indent="-228600" eaLnBrk="0" hangingPunct="0">
                <a:defRPr sz="3200">
                  <a:solidFill>
                    <a:schemeClr val="tx1"/>
                  </a:solidFill>
                  <a:latin typeface="Arial" charset="0"/>
                </a:defRPr>
              </a:lvl3pPr>
              <a:lvl4pPr marL="1600200" indent="-228600" eaLnBrk="0" hangingPunct="0">
                <a:defRPr sz="3200">
                  <a:solidFill>
                    <a:schemeClr val="tx1"/>
                  </a:solidFill>
                  <a:latin typeface="Arial" charset="0"/>
                </a:defRPr>
              </a:lvl4pPr>
              <a:lvl5pPr marL="2057400" indent="-228600" eaLnBrk="0" hangingPunct="0">
                <a:defRPr sz="3200">
                  <a:solidFill>
                    <a:schemeClr val="tx1"/>
                  </a:solidFill>
                  <a:latin typeface="Arial" charset="0"/>
                </a:defRPr>
              </a:lvl5pPr>
              <a:lvl6pPr marL="2514600" indent="-228600" eaLnBrk="0" fontAlgn="base" hangingPunct="0">
                <a:spcBef>
                  <a:spcPct val="20000"/>
                </a:spcBef>
                <a:spcAft>
                  <a:spcPct val="0"/>
                </a:spcAft>
                <a:buChar char="•"/>
                <a:defRPr sz="3200">
                  <a:solidFill>
                    <a:schemeClr val="tx1"/>
                  </a:solidFill>
                  <a:latin typeface="Arial" charset="0"/>
                </a:defRPr>
              </a:lvl6pPr>
              <a:lvl7pPr marL="2971800" indent="-228600" eaLnBrk="0" fontAlgn="base" hangingPunct="0">
                <a:spcBef>
                  <a:spcPct val="20000"/>
                </a:spcBef>
                <a:spcAft>
                  <a:spcPct val="0"/>
                </a:spcAft>
                <a:buChar char="•"/>
                <a:defRPr sz="3200">
                  <a:solidFill>
                    <a:schemeClr val="tx1"/>
                  </a:solidFill>
                  <a:latin typeface="Arial" charset="0"/>
                </a:defRPr>
              </a:lvl7pPr>
              <a:lvl8pPr marL="3429000" indent="-228600" eaLnBrk="0" fontAlgn="base" hangingPunct="0">
                <a:spcBef>
                  <a:spcPct val="20000"/>
                </a:spcBef>
                <a:spcAft>
                  <a:spcPct val="0"/>
                </a:spcAft>
                <a:buChar char="•"/>
                <a:defRPr sz="3200">
                  <a:solidFill>
                    <a:schemeClr val="tx1"/>
                  </a:solidFill>
                  <a:latin typeface="Arial" charset="0"/>
                </a:defRPr>
              </a:lvl8pPr>
              <a:lvl9pPr marL="3886200" indent="-228600" eaLnBrk="0" fontAlgn="base" hangingPunct="0">
                <a:spcBef>
                  <a:spcPct val="20000"/>
                </a:spcBef>
                <a:spcAft>
                  <a:spcPct val="0"/>
                </a:spcAft>
                <a:buChar char="•"/>
                <a:defRPr sz="3200">
                  <a:solidFill>
                    <a:schemeClr val="tx1"/>
                  </a:solidFill>
                  <a:latin typeface="Arial" charset="0"/>
                </a:defRPr>
              </a:lvl9pPr>
            </a:lstStyle>
            <a:p>
              <a:pPr eaLnBrk="1" hangingPunct="1">
                <a:spcBef>
                  <a:spcPct val="0"/>
                </a:spcBef>
                <a:buFontTx/>
                <a:buNone/>
              </a:pPr>
              <a:endParaRPr lang="en-US" sz="1800"/>
            </a:p>
          </p:txBody>
        </p:sp>
        <p:pic>
          <p:nvPicPr>
            <p:cNvPr id="10" name="Picture 14" descr="UAA logo FINAL b"/>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1624415" y="113610983"/>
              <a:ext cx="1910366" cy="12282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2400" y="5923005"/>
            <a:ext cx="3733800" cy="70639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49344605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a:xfrm>
            <a:off x="457200" y="76200"/>
            <a:ext cx="8229600" cy="1143000"/>
          </a:xfrm>
        </p:spPr>
        <p:txBody>
          <a:bodyPr vert="horz" lIns="91440" tIns="45720" rIns="91440" bIns="45720" rtlCol="0" anchor="ctr">
            <a:noAutofit/>
          </a:bodyPr>
          <a:lstStyle/>
          <a:p>
            <a:r>
              <a:rPr lang="en-US" dirty="0"/>
              <a:t>Adults</a:t>
            </a:r>
          </a:p>
        </p:txBody>
      </p:sp>
      <p:sp>
        <p:nvSpPr>
          <p:cNvPr id="11267" name="Rectangle 3"/>
          <p:cNvSpPr>
            <a:spLocks noGrp="1" noChangeArrowheads="1"/>
          </p:cNvSpPr>
          <p:nvPr>
            <p:ph type="body" sz="half" idx="1"/>
          </p:nvPr>
        </p:nvSpPr>
        <p:spPr>
          <a:xfrm>
            <a:off x="4267200" y="1371600"/>
            <a:ext cx="3962400" cy="5257800"/>
          </a:xfrm>
          <a:noFill/>
          <a:ln cap="flat">
            <a:noFill/>
            <a:miter lim="800000"/>
            <a:headEnd/>
            <a:tailEnd/>
          </a:ln>
        </p:spPr>
        <p:txBody>
          <a:bodyPr vert="horz" lIns="91440" tIns="45720" rIns="91440" bIns="45720" rtlCol="0">
            <a:normAutofit/>
          </a:bodyPr>
          <a:lstStyle/>
          <a:p>
            <a:r>
              <a:rPr lang="en-US" sz="2600" dirty="0"/>
              <a:t>Presented disability vs. actual disability</a:t>
            </a:r>
          </a:p>
          <a:p>
            <a:endParaRPr lang="en-US" sz="2600" dirty="0"/>
          </a:p>
          <a:p>
            <a:r>
              <a:rPr lang="en-US" sz="2600" dirty="0"/>
              <a:t>Difficulty with abstract thinking</a:t>
            </a:r>
          </a:p>
          <a:p>
            <a:endParaRPr lang="en-US" sz="2600" dirty="0"/>
          </a:p>
          <a:p>
            <a:r>
              <a:rPr lang="en-US" sz="2600" dirty="0"/>
              <a:t>High risk for victimization</a:t>
            </a:r>
          </a:p>
          <a:p>
            <a:endParaRPr lang="en-US" sz="2600" dirty="0"/>
          </a:p>
          <a:p>
            <a:r>
              <a:rPr lang="en-US" sz="2600" dirty="0"/>
              <a:t>Benefit from case management and ongoing support</a:t>
            </a:r>
          </a:p>
          <a:p>
            <a:pPr lvl="1"/>
            <a:endParaRPr lang="en-US" sz="2600" dirty="0"/>
          </a:p>
          <a:p>
            <a:pPr lvl="1"/>
            <a:endParaRPr lang="en-US" sz="2600" dirty="0"/>
          </a:p>
          <a:p>
            <a:pPr lvl="1"/>
            <a:endParaRPr lang="en-US" sz="2600" dirty="0"/>
          </a:p>
        </p:txBody>
      </p:sp>
      <p:pic>
        <p:nvPicPr>
          <p:cNvPr id="11269" name="Picture 1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28600" y="1887538"/>
            <a:ext cx="3581400" cy="41322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30366663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a:xfrm>
            <a:off x="457200" y="0"/>
            <a:ext cx="8229600" cy="1143000"/>
          </a:xfrm>
        </p:spPr>
        <p:txBody>
          <a:bodyPr vert="horz" lIns="91440" tIns="45720" rIns="91440" bIns="45720" rtlCol="0" anchor="ctr">
            <a:noAutofit/>
          </a:bodyPr>
          <a:lstStyle/>
          <a:p>
            <a:r>
              <a:rPr lang="en-US" dirty="0"/>
              <a:t>Families and Caregivers</a:t>
            </a:r>
          </a:p>
        </p:txBody>
      </p:sp>
      <p:sp>
        <p:nvSpPr>
          <p:cNvPr id="12291" name="Rectangle 3"/>
          <p:cNvSpPr>
            <a:spLocks noGrp="1" noChangeArrowheads="1"/>
          </p:cNvSpPr>
          <p:nvPr>
            <p:ph type="body" sz="half" idx="1"/>
          </p:nvPr>
        </p:nvSpPr>
        <p:spPr>
          <a:xfrm>
            <a:off x="152400" y="1371600"/>
            <a:ext cx="4343400" cy="5334000"/>
          </a:xfrm>
          <a:noFill/>
          <a:ln cap="flat">
            <a:noFill/>
            <a:miter lim="800000"/>
            <a:headEnd/>
            <a:tailEnd/>
          </a:ln>
        </p:spPr>
        <p:txBody>
          <a:bodyPr vert="horz" lIns="91440" tIns="45720" rIns="91440" bIns="45720" rtlCol="0">
            <a:normAutofit/>
          </a:bodyPr>
          <a:lstStyle/>
          <a:p>
            <a:r>
              <a:rPr lang="en-US" sz="2600" dirty="0"/>
              <a:t>Families with an individual experiencing FASD can benefit from counseling and resources</a:t>
            </a:r>
          </a:p>
          <a:p>
            <a:endParaRPr lang="en-US" sz="2600" dirty="0"/>
          </a:p>
          <a:p>
            <a:r>
              <a:rPr lang="en-US" sz="2600" dirty="0"/>
              <a:t>Stable home environment is crucial</a:t>
            </a:r>
          </a:p>
          <a:p>
            <a:endParaRPr lang="en-US" sz="2600" dirty="0"/>
          </a:p>
          <a:p>
            <a:r>
              <a:rPr lang="en-US" sz="2600" dirty="0"/>
              <a:t>Families and caregivers can benefit from specific techniques shown to be helpful</a:t>
            </a:r>
          </a:p>
          <a:p>
            <a:pPr lvl="1"/>
            <a:endParaRPr lang="en-US" sz="2600" dirty="0"/>
          </a:p>
          <a:p>
            <a:pPr lvl="1"/>
            <a:endParaRPr lang="en-US" sz="2600" dirty="0"/>
          </a:p>
          <a:p>
            <a:endParaRPr lang="en-US" sz="2600" dirty="0"/>
          </a:p>
        </p:txBody>
      </p:sp>
      <p:pic>
        <p:nvPicPr>
          <p:cNvPr id="12293" name="Picture 20"/>
          <p:cNvPicPr>
            <a:picLocks noGrp="1" noChangeAspect="1" noChangeArrowheads="1"/>
          </p:cNvPicPr>
          <p:nvPr>
            <p:ph type="clipArt" sz="half" idx="2"/>
          </p:nvPr>
        </p:nvPicPr>
        <p:blipFill>
          <a:blip r:embed="rId3">
            <a:extLst>
              <a:ext uri="{28A0092B-C50C-407E-A947-70E740481C1C}">
                <a14:useLocalDpi xmlns:a14="http://schemas.microsoft.com/office/drawing/2010/main" val="0"/>
              </a:ext>
            </a:extLst>
          </a:blip>
          <a:srcRect/>
          <a:stretch>
            <a:fillRect/>
          </a:stretch>
        </p:blipFill>
        <p:spPr>
          <a:xfrm>
            <a:off x="4786335" y="1828800"/>
            <a:ext cx="3519465" cy="4191000"/>
          </a:xfrm>
        </p:spPr>
      </p:pic>
    </p:spTree>
    <p:extLst>
      <p:ext uri="{BB962C8B-B14F-4D97-AF65-F5344CB8AC3E}">
        <p14:creationId xmlns:p14="http://schemas.microsoft.com/office/powerpoint/2010/main" val="190900752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vert="horz" lIns="91440" tIns="45720" rIns="91440" bIns="45720" rtlCol="0" anchor="ctr">
            <a:noAutofit/>
          </a:bodyPr>
          <a:lstStyle/>
          <a:p>
            <a:r>
              <a:rPr lang="en-US" dirty="0"/>
              <a:t>Approaches to Treatment used by Health Providers</a:t>
            </a:r>
          </a:p>
        </p:txBody>
      </p:sp>
      <p:sp>
        <p:nvSpPr>
          <p:cNvPr id="13315" name="Rectangle 3"/>
          <p:cNvSpPr>
            <a:spLocks noGrp="1" noChangeArrowheads="1"/>
          </p:cNvSpPr>
          <p:nvPr>
            <p:ph type="body" sz="half" idx="2"/>
          </p:nvPr>
        </p:nvSpPr>
        <p:spPr>
          <a:xfrm>
            <a:off x="4419600" y="1798638"/>
            <a:ext cx="3810000" cy="4678362"/>
          </a:xfrm>
          <a:noFill/>
          <a:ln cap="flat">
            <a:noFill/>
            <a:miter lim="800000"/>
            <a:headEnd/>
            <a:tailEnd/>
          </a:ln>
        </p:spPr>
        <p:txBody>
          <a:bodyPr vert="horz" lIns="91440" tIns="45720" rIns="91440" bIns="45720" rtlCol="0">
            <a:normAutofit fontScale="92500"/>
          </a:bodyPr>
          <a:lstStyle/>
          <a:p>
            <a:r>
              <a:rPr lang="en-US" sz="2800" dirty="0"/>
              <a:t>Medical</a:t>
            </a:r>
          </a:p>
          <a:p>
            <a:endParaRPr lang="en-US" sz="2600" dirty="0"/>
          </a:p>
          <a:p>
            <a:r>
              <a:rPr lang="en-US" sz="2800" dirty="0"/>
              <a:t>Mental Health</a:t>
            </a:r>
          </a:p>
          <a:p>
            <a:pPr lvl="1"/>
            <a:r>
              <a:rPr lang="en-US" sz="2600" dirty="0"/>
              <a:t>Psychopharmacological</a:t>
            </a:r>
          </a:p>
          <a:p>
            <a:pPr lvl="1"/>
            <a:r>
              <a:rPr lang="en-US" sz="2600" dirty="0"/>
              <a:t>Behavioral</a:t>
            </a:r>
          </a:p>
          <a:p>
            <a:pPr lvl="1"/>
            <a:endParaRPr lang="en-US" sz="2600" dirty="0"/>
          </a:p>
          <a:p>
            <a:r>
              <a:rPr lang="en-US" sz="2800" dirty="0"/>
              <a:t>Educational</a:t>
            </a:r>
          </a:p>
          <a:p>
            <a:endParaRPr lang="en-US" sz="2600" dirty="0"/>
          </a:p>
          <a:p>
            <a:r>
              <a:rPr lang="en-US" sz="2800" dirty="0"/>
              <a:t>Alternative approaches</a:t>
            </a:r>
          </a:p>
        </p:txBody>
      </p:sp>
      <p:pic>
        <p:nvPicPr>
          <p:cNvPr id="13317" name="Picture 11" descr="apple health"/>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52400" y="1798638"/>
            <a:ext cx="4032250" cy="4525962"/>
          </a:xfrm>
        </p:spPr>
      </p:pic>
    </p:spTree>
    <p:extLst>
      <p:ext uri="{BB962C8B-B14F-4D97-AF65-F5344CB8AC3E}">
        <p14:creationId xmlns:p14="http://schemas.microsoft.com/office/powerpoint/2010/main" val="3463616835"/>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a:xfrm>
            <a:off x="457200" y="0"/>
            <a:ext cx="8229600" cy="1143000"/>
          </a:xfrm>
        </p:spPr>
        <p:txBody>
          <a:bodyPr vert="horz" lIns="91440" tIns="45720" rIns="91440" bIns="45720" rtlCol="0" anchor="ctr">
            <a:noAutofit/>
          </a:bodyPr>
          <a:lstStyle/>
          <a:p>
            <a:r>
              <a:rPr lang="en-US" dirty="0"/>
              <a:t>Medical</a:t>
            </a:r>
          </a:p>
        </p:txBody>
      </p:sp>
      <p:sp>
        <p:nvSpPr>
          <p:cNvPr id="14339" name="Rectangle 3"/>
          <p:cNvSpPr>
            <a:spLocks noGrp="1" noChangeArrowheads="1"/>
          </p:cNvSpPr>
          <p:nvPr>
            <p:ph type="body" sz="half" idx="1"/>
          </p:nvPr>
        </p:nvSpPr>
        <p:spPr>
          <a:xfrm>
            <a:off x="228600" y="1447800"/>
            <a:ext cx="4419600" cy="4953000"/>
          </a:xfrm>
          <a:noFill/>
          <a:ln cap="flat">
            <a:noFill/>
            <a:miter lim="800000"/>
            <a:headEnd/>
            <a:tailEnd/>
          </a:ln>
        </p:spPr>
        <p:txBody>
          <a:bodyPr vert="horz" lIns="91440" tIns="45720" rIns="91440" bIns="45720" rtlCol="0">
            <a:normAutofit/>
          </a:bodyPr>
          <a:lstStyle/>
          <a:p>
            <a:r>
              <a:rPr lang="en-US" sz="2800" dirty="0"/>
              <a:t>FASD-related concerns need to be addressed through a variety of healthcare providers</a:t>
            </a:r>
          </a:p>
          <a:p>
            <a:endParaRPr lang="en-US" sz="2800" dirty="0"/>
          </a:p>
          <a:p>
            <a:r>
              <a:rPr lang="en-US" sz="2800" dirty="0"/>
              <a:t>Role of a primary care provider</a:t>
            </a:r>
          </a:p>
          <a:p>
            <a:pPr lvl="1"/>
            <a:r>
              <a:rPr lang="en-US" sz="2600" dirty="0"/>
              <a:t>Case management</a:t>
            </a:r>
          </a:p>
          <a:p>
            <a:pPr lvl="1"/>
            <a:r>
              <a:rPr lang="en-US" sz="2600" dirty="0"/>
              <a:t>Referrals</a:t>
            </a:r>
          </a:p>
          <a:p>
            <a:pPr lvl="1"/>
            <a:r>
              <a:rPr lang="en-US" sz="2600" dirty="0"/>
              <a:t>Guidance</a:t>
            </a:r>
          </a:p>
        </p:txBody>
      </p:sp>
      <p:pic>
        <p:nvPicPr>
          <p:cNvPr id="14340" name="Picture 8"/>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648200" y="1828800"/>
            <a:ext cx="3559444" cy="3962400"/>
          </a:xfrm>
          <a:noFill/>
          <a:ln>
            <a:solidFill>
              <a:srgbClr val="FFE885"/>
            </a:solidFill>
            <a:miter lim="800000"/>
            <a:headEnd/>
            <a:tailEnd/>
          </a:ln>
        </p:spPr>
      </p:pic>
    </p:spTree>
    <p:extLst>
      <p:ext uri="{BB962C8B-B14F-4D97-AF65-F5344CB8AC3E}">
        <p14:creationId xmlns:p14="http://schemas.microsoft.com/office/powerpoint/2010/main" val="328704681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457200" y="0"/>
            <a:ext cx="8229600" cy="1143000"/>
          </a:xfrm>
        </p:spPr>
        <p:txBody>
          <a:bodyPr vert="horz" lIns="91440" tIns="45720" rIns="91440" bIns="45720" rtlCol="0" anchor="ctr">
            <a:noAutofit/>
          </a:bodyPr>
          <a:lstStyle/>
          <a:p>
            <a:r>
              <a:rPr lang="en-US" dirty="0"/>
              <a:t>Behavioral &amp; Mental Health</a:t>
            </a:r>
          </a:p>
        </p:txBody>
      </p:sp>
      <p:pic>
        <p:nvPicPr>
          <p:cNvPr id="15363" name="Picture 7" descr="BD18239_"/>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228600" y="1835151"/>
            <a:ext cx="3485151" cy="3498850"/>
          </a:xfrm>
        </p:spPr>
      </p:pic>
      <p:sp>
        <p:nvSpPr>
          <p:cNvPr id="15364" name="Rectangle 3"/>
          <p:cNvSpPr>
            <a:spLocks noGrp="1" noChangeArrowheads="1"/>
          </p:cNvSpPr>
          <p:nvPr>
            <p:ph type="body" sz="half" idx="2"/>
          </p:nvPr>
        </p:nvSpPr>
        <p:spPr>
          <a:xfrm>
            <a:off x="3962400" y="1447800"/>
            <a:ext cx="4267200" cy="5105400"/>
          </a:xfrm>
          <a:noFill/>
          <a:ln cap="flat">
            <a:noFill/>
            <a:miter lim="800000"/>
            <a:headEnd/>
            <a:tailEnd/>
          </a:ln>
        </p:spPr>
        <p:txBody>
          <a:bodyPr vert="horz" lIns="91440" tIns="45720" rIns="91440" bIns="45720" rtlCol="0">
            <a:normAutofit/>
          </a:bodyPr>
          <a:lstStyle/>
          <a:p>
            <a:r>
              <a:rPr lang="en-US" sz="2800" dirty="0"/>
              <a:t>Role of provider</a:t>
            </a:r>
          </a:p>
          <a:p>
            <a:pPr lvl="1"/>
            <a:r>
              <a:rPr lang="en-US" sz="2400" dirty="0"/>
              <a:t>Identification</a:t>
            </a:r>
          </a:p>
          <a:p>
            <a:pPr lvl="1"/>
            <a:r>
              <a:rPr lang="en-US" sz="2400" dirty="0"/>
              <a:t>Evaluation</a:t>
            </a:r>
          </a:p>
          <a:p>
            <a:pPr lvl="1"/>
            <a:r>
              <a:rPr lang="en-US" sz="2400" dirty="0"/>
              <a:t>Care &amp; treatment through the life span</a:t>
            </a:r>
          </a:p>
          <a:p>
            <a:r>
              <a:rPr lang="en-US" sz="2800" dirty="0"/>
              <a:t>Psychopharmacological</a:t>
            </a:r>
          </a:p>
          <a:p>
            <a:pPr lvl="1"/>
            <a:r>
              <a:rPr lang="en-US" sz="2400" dirty="0"/>
              <a:t>No medications currently approved specifically for FASDs</a:t>
            </a:r>
          </a:p>
          <a:p>
            <a:pPr lvl="1"/>
            <a:r>
              <a:rPr lang="en-US" sz="2400" dirty="0"/>
              <a:t>Some medications may be prescribed to address common symptoms</a:t>
            </a:r>
          </a:p>
          <a:p>
            <a:endParaRPr lang="en-US" sz="2800" dirty="0"/>
          </a:p>
        </p:txBody>
      </p:sp>
    </p:spTree>
    <p:extLst>
      <p:ext uri="{BB962C8B-B14F-4D97-AF65-F5344CB8AC3E}">
        <p14:creationId xmlns:p14="http://schemas.microsoft.com/office/powerpoint/2010/main" val="252794449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a:xfrm>
            <a:off x="457200" y="76200"/>
            <a:ext cx="8229600" cy="1143000"/>
          </a:xfrm>
        </p:spPr>
        <p:txBody>
          <a:bodyPr vert="horz" lIns="91440" tIns="45720" rIns="91440" bIns="45720" rtlCol="0" anchor="ctr">
            <a:noAutofit/>
          </a:bodyPr>
          <a:lstStyle/>
          <a:p>
            <a:r>
              <a:rPr lang="en-US" dirty="0"/>
              <a:t>Education</a:t>
            </a:r>
          </a:p>
        </p:txBody>
      </p:sp>
      <p:sp>
        <p:nvSpPr>
          <p:cNvPr id="16387" name="Rectangle 3"/>
          <p:cNvSpPr>
            <a:spLocks noGrp="1" noChangeArrowheads="1"/>
          </p:cNvSpPr>
          <p:nvPr>
            <p:ph type="body" sz="half" idx="1"/>
          </p:nvPr>
        </p:nvSpPr>
        <p:spPr>
          <a:xfrm>
            <a:off x="228600" y="1371600"/>
            <a:ext cx="4343400" cy="5257800"/>
          </a:xfrm>
          <a:noFill/>
          <a:ln cap="flat">
            <a:noFill/>
            <a:miter lim="800000"/>
            <a:headEnd/>
            <a:tailEnd/>
          </a:ln>
        </p:spPr>
        <p:txBody>
          <a:bodyPr vert="horz" lIns="91440" tIns="45720" rIns="91440" bIns="45720" rtlCol="0">
            <a:normAutofit fontScale="92500"/>
          </a:bodyPr>
          <a:lstStyle/>
          <a:p>
            <a:r>
              <a:rPr lang="en-US" sz="2800" dirty="0"/>
              <a:t>Early intervention programs </a:t>
            </a:r>
          </a:p>
          <a:p>
            <a:r>
              <a:rPr lang="en-US" sz="2800" dirty="0"/>
              <a:t>Educational Interventions</a:t>
            </a:r>
          </a:p>
          <a:p>
            <a:pPr lvl="1"/>
            <a:r>
              <a:rPr lang="en-US" sz="2400" dirty="0"/>
              <a:t>Special education placement</a:t>
            </a:r>
          </a:p>
          <a:p>
            <a:pPr lvl="1"/>
            <a:r>
              <a:rPr lang="en-US" sz="2400" dirty="0"/>
              <a:t>504 plans</a:t>
            </a:r>
          </a:p>
          <a:p>
            <a:pPr lvl="1"/>
            <a:r>
              <a:rPr lang="en-US" sz="2400" dirty="0"/>
              <a:t>Individualized Education Plan (IEP)</a:t>
            </a:r>
          </a:p>
          <a:p>
            <a:r>
              <a:rPr lang="en-US" sz="2800" dirty="0"/>
              <a:t>Adaptive Interventions</a:t>
            </a:r>
          </a:p>
          <a:p>
            <a:pPr lvl="1"/>
            <a:r>
              <a:rPr lang="en-US" sz="2400" dirty="0"/>
              <a:t>Project Bruin Buddies</a:t>
            </a:r>
          </a:p>
          <a:p>
            <a:pPr lvl="1"/>
            <a:r>
              <a:rPr lang="en-US" sz="2400" dirty="0"/>
              <a:t>MILE Program</a:t>
            </a:r>
          </a:p>
          <a:p>
            <a:pPr lvl="1"/>
            <a:r>
              <a:rPr lang="en-US" sz="2400" dirty="0"/>
              <a:t>ALERT </a:t>
            </a:r>
          </a:p>
          <a:p>
            <a:pPr lvl="1"/>
            <a:r>
              <a:rPr lang="en-US" sz="2400" dirty="0"/>
              <a:t>Parent Therapy</a:t>
            </a:r>
          </a:p>
          <a:p>
            <a:endParaRPr lang="en-US" sz="2800" dirty="0"/>
          </a:p>
        </p:txBody>
      </p:sp>
      <p:pic>
        <p:nvPicPr>
          <p:cNvPr id="16389" name="Picture 8" descr="pencils"/>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724400" y="1752600"/>
            <a:ext cx="3527425" cy="4191000"/>
          </a:xfrm>
        </p:spPr>
      </p:pic>
    </p:spTree>
    <p:extLst>
      <p:ext uri="{BB962C8B-B14F-4D97-AF65-F5344CB8AC3E}">
        <p14:creationId xmlns:p14="http://schemas.microsoft.com/office/powerpoint/2010/main" val="2896665402"/>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a:xfrm>
            <a:off x="457200" y="76200"/>
            <a:ext cx="8229600" cy="1143000"/>
          </a:xfrm>
        </p:spPr>
        <p:txBody>
          <a:bodyPr vert="horz" lIns="91440" tIns="45720" rIns="91440" bIns="45720" rtlCol="0" anchor="ctr">
            <a:noAutofit/>
          </a:bodyPr>
          <a:lstStyle/>
          <a:p>
            <a:r>
              <a:rPr lang="en-US" dirty="0"/>
              <a:t>Alternative Approaches</a:t>
            </a:r>
          </a:p>
        </p:txBody>
      </p:sp>
      <p:sp>
        <p:nvSpPr>
          <p:cNvPr id="17411" name="Rectangle 3"/>
          <p:cNvSpPr>
            <a:spLocks noGrp="1" noChangeArrowheads="1"/>
          </p:cNvSpPr>
          <p:nvPr>
            <p:ph type="body" sz="half" idx="2"/>
          </p:nvPr>
        </p:nvSpPr>
        <p:spPr>
          <a:xfrm>
            <a:off x="4038600" y="1295400"/>
            <a:ext cx="4191000" cy="5105400"/>
          </a:xfrm>
          <a:noFill/>
          <a:ln cap="flat">
            <a:noFill/>
            <a:miter lim="800000"/>
            <a:headEnd/>
            <a:tailEnd/>
          </a:ln>
        </p:spPr>
        <p:txBody>
          <a:bodyPr vert="horz" lIns="91440" tIns="45720" rIns="91440" bIns="45720" rtlCol="0">
            <a:normAutofit/>
          </a:bodyPr>
          <a:lstStyle/>
          <a:p>
            <a:r>
              <a:rPr lang="en-US" sz="2800" dirty="0"/>
              <a:t>Biofeedback</a:t>
            </a:r>
          </a:p>
          <a:p>
            <a:r>
              <a:rPr lang="en-US" sz="2800" dirty="0"/>
              <a:t>Auditory training</a:t>
            </a:r>
          </a:p>
          <a:p>
            <a:r>
              <a:rPr lang="en-US" sz="2800" dirty="0"/>
              <a:t>Relaxation therapy/meditation</a:t>
            </a:r>
          </a:p>
          <a:p>
            <a:r>
              <a:rPr lang="en-US" sz="2800" dirty="0"/>
              <a:t>Creative art therapy</a:t>
            </a:r>
          </a:p>
          <a:p>
            <a:r>
              <a:rPr lang="en-US" sz="2800" dirty="0"/>
              <a:t>Exercise</a:t>
            </a:r>
          </a:p>
          <a:p>
            <a:r>
              <a:rPr lang="en-US" sz="2800" dirty="0"/>
              <a:t>Yoga</a:t>
            </a:r>
          </a:p>
          <a:p>
            <a:r>
              <a:rPr lang="en-US" sz="2800" dirty="0"/>
              <a:t>Acupuncture/massage</a:t>
            </a:r>
          </a:p>
          <a:p>
            <a:r>
              <a:rPr lang="en-US" sz="2800" dirty="0"/>
              <a:t>Vitamins/herbal/</a:t>
            </a:r>
            <a:br>
              <a:rPr lang="en-US" sz="2800" dirty="0"/>
            </a:br>
            <a:r>
              <a:rPr lang="en-US" sz="2800" dirty="0"/>
              <a:t>homeopathy</a:t>
            </a:r>
          </a:p>
        </p:txBody>
      </p:sp>
      <p:pic>
        <p:nvPicPr>
          <p:cNvPr id="17413" name="Picture 9" descr="yoga"/>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228600" y="1600201"/>
            <a:ext cx="3596635" cy="4038600"/>
          </a:xfrm>
        </p:spPr>
      </p:pic>
    </p:spTree>
    <p:extLst>
      <p:ext uri="{BB962C8B-B14F-4D97-AF65-F5344CB8AC3E}">
        <p14:creationId xmlns:p14="http://schemas.microsoft.com/office/powerpoint/2010/main" val="104483497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p:cNvSpPr>
            <a:spLocks noGrp="1" noChangeArrowheads="1"/>
          </p:cNvSpPr>
          <p:nvPr>
            <p:ph type="title"/>
          </p:nvPr>
        </p:nvSpPr>
        <p:spPr>
          <a:xfrm>
            <a:off x="457200" y="228600"/>
            <a:ext cx="8229600" cy="1143000"/>
          </a:xfrm>
        </p:spPr>
        <p:txBody>
          <a:bodyPr vert="horz" lIns="91440" tIns="45720" rIns="91440" bIns="45720" rtlCol="0" anchor="ctr">
            <a:noAutofit/>
          </a:bodyPr>
          <a:lstStyle/>
          <a:p>
            <a:r>
              <a:rPr lang="en-US" dirty="0"/>
              <a:t>Family Support Services and Resources</a:t>
            </a:r>
          </a:p>
        </p:txBody>
      </p:sp>
      <p:sp>
        <p:nvSpPr>
          <p:cNvPr id="18435" name="Rectangle 6"/>
          <p:cNvSpPr>
            <a:spLocks noGrp="1" noChangeArrowheads="1"/>
          </p:cNvSpPr>
          <p:nvPr>
            <p:ph type="body" sz="half" idx="1"/>
          </p:nvPr>
        </p:nvSpPr>
        <p:spPr>
          <a:xfrm>
            <a:off x="228600" y="1798638"/>
            <a:ext cx="4267200" cy="4525962"/>
          </a:xfrm>
          <a:noFill/>
          <a:ln cap="flat">
            <a:noFill/>
            <a:miter lim="800000"/>
            <a:headEnd/>
            <a:tailEnd/>
          </a:ln>
        </p:spPr>
        <p:txBody>
          <a:bodyPr vert="horz" lIns="91440" tIns="45720" rIns="91440" bIns="45720" rtlCol="0">
            <a:normAutofit/>
          </a:bodyPr>
          <a:lstStyle/>
          <a:p>
            <a:r>
              <a:rPr lang="en-US" sz="3200" dirty="0"/>
              <a:t>Parenting strategies</a:t>
            </a:r>
          </a:p>
          <a:p>
            <a:r>
              <a:rPr lang="en-US" sz="3200" dirty="0"/>
              <a:t>Disability services</a:t>
            </a:r>
          </a:p>
          <a:p>
            <a:r>
              <a:rPr lang="en-US" sz="3200" dirty="0"/>
              <a:t>Legal system</a:t>
            </a:r>
          </a:p>
          <a:p>
            <a:r>
              <a:rPr lang="en-US" sz="3200" dirty="0"/>
              <a:t>Resources</a:t>
            </a:r>
          </a:p>
        </p:txBody>
      </p:sp>
      <p:pic>
        <p:nvPicPr>
          <p:cNvPr id="18436" name="Picture 8"/>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870947" y="1951038"/>
            <a:ext cx="3358653" cy="3763962"/>
          </a:xfrm>
        </p:spPr>
      </p:pic>
    </p:spTree>
    <p:extLst>
      <p:ext uri="{BB962C8B-B14F-4D97-AF65-F5344CB8AC3E}">
        <p14:creationId xmlns:p14="http://schemas.microsoft.com/office/powerpoint/2010/main" val="3903757279"/>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Rectangle 2"/>
          <p:cNvSpPr>
            <a:spLocks noGrp="1" noChangeArrowheads="1"/>
          </p:cNvSpPr>
          <p:nvPr>
            <p:ph type="title"/>
          </p:nvPr>
        </p:nvSpPr>
        <p:spPr>
          <a:xfrm>
            <a:off x="457200" y="76200"/>
            <a:ext cx="8229600" cy="1143000"/>
          </a:xfrm>
        </p:spPr>
        <p:txBody>
          <a:bodyPr vert="horz" lIns="91440" tIns="45720" rIns="91440" bIns="45720" rtlCol="0" anchor="ctr">
            <a:noAutofit/>
          </a:bodyPr>
          <a:lstStyle/>
          <a:p>
            <a:r>
              <a:rPr lang="en-US" dirty="0"/>
              <a:t>Parenting Strategies</a:t>
            </a:r>
          </a:p>
        </p:txBody>
      </p:sp>
      <p:pic>
        <p:nvPicPr>
          <p:cNvPr id="19459" name="Picture 5"/>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457200" y="1676400"/>
            <a:ext cx="3603717" cy="4038600"/>
          </a:xfrm>
        </p:spPr>
      </p:pic>
      <p:sp>
        <p:nvSpPr>
          <p:cNvPr id="19460" name="Rectangle 3"/>
          <p:cNvSpPr>
            <a:spLocks noGrp="1" noChangeArrowheads="1"/>
          </p:cNvSpPr>
          <p:nvPr>
            <p:ph type="body" sz="half" idx="2"/>
          </p:nvPr>
        </p:nvSpPr>
        <p:spPr>
          <a:xfrm>
            <a:off x="4191000" y="1295400"/>
            <a:ext cx="4038600" cy="5105400"/>
          </a:xfrm>
          <a:noFill/>
          <a:ln cap="flat">
            <a:noFill/>
            <a:miter lim="800000"/>
            <a:headEnd/>
            <a:tailEnd/>
          </a:ln>
        </p:spPr>
        <p:txBody>
          <a:bodyPr vert="horz" lIns="91440" tIns="45720" rIns="91440" bIns="45720" rtlCol="0">
            <a:normAutofit/>
          </a:bodyPr>
          <a:lstStyle/>
          <a:p>
            <a:r>
              <a:rPr lang="en-US" sz="2800" dirty="0"/>
              <a:t>Keys to working with children with FASD</a:t>
            </a:r>
          </a:p>
          <a:p>
            <a:pPr lvl="1"/>
            <a:r>
              <a:rPr lang="en-US" sz="2400" dirty="0"/>
              <a:t>Structure</a:t>
            </a:r>
          </a:p>
          <a:p>
            <a:pPr lvl="1"/>
            <a:r>
              <a:rPr lang="en-US" sz="2400" dirty="0"/>
              <a:t>Consistency</a:t>
            </a:r>
          </a:p>
          <a:p>
            <a:pPr lvl="1"/>
            <a:r>
              <a:rPr lang="en-US" sz="2400" dirty="0"/>
              <a:t>Variety</a:t>
            </a:r>
          </a:p>
          <a:p>
            <a:pPr lvl="1"/>
            <a:r>
              <a:rPr lang="en-US" sz="2400" dirty="0"/>
              <a:t>Brevity</a:t>
            </a:r>
          </a:p>
          <a:p>
            <a:pPr lvl="1"/>
            <a:r>
              <a:rPr lang="en-US" sz="2400" dirty="0"/>
              <a:t>Persistence</a:t>
            </a:r>
          </a:p>
          <a:p>
            <a:pPr lvl="1"/>
            <a:r>
              <a:rPr lang="en-US" sz="2400" dirty="0"/>
              <a:t>Repetition</a:t>
            </a:r>
          </a:p>
          <a:p>
            <a:r>
              <a:rPr lang="en-US" sz="2800" dirty="0"/>
              <a:t>Family/caregiver needs</a:t>
            </a:r>
          </a:p>
          <a:p>
            <a:r>
              <a:rPr lang="en-US" sz="2800" dirty="0"/>
              <a:t>Birth mother needs</a:t>
            </a:r>
          </a:p>
          <a:p>
            <a:endParaRPr lang="en-US" sz="3200" dirty="0"/>
          </a:p>
          <a:p>
            <a:pPr lvl="2"/>
            <a:endParaRPr lang="en-US" dirty="0"/>
          </a:p>
        </p:txBody>
      </p:sp>
    </p:spTree>
    <p:extLst>
      <p:ext uri="{BB962C8B-B14F-4D97-AF65-F5344CB8AC3E}">
        <p14:creationId xmlns:p14="http://schemas.microsoft.com/office/powerpoint/2010/main" val="3138526796"/>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a:xfrm>
            <a:off x="457200" y="76200"/>
            <a:ext cx="8229600" cy="1143000"/>
          </a:xfrm>
        </p:spPr>
        <p:txBody>
          <a:bodyPr vert="horz" lIns="91440" tIns="45720" rIns="91440" bIns="45720" rtlCol="0" anchor="ctr">
            <a:noAutofit/>
          </a:bodyPr>
          <a:lstStyle/>
          <a:p>
            <a:r>
              <a:rPr lang="en-US" dirty="0"/>
              <a:t>Disability Services</a:t>
            </a:r>
          </a:p>
        </p:txBody>
      </p:sp>
      <p:sp>
        <p:nvSpPr>
          <p:cNvPr id="20483" name="Rectangle 3"/>
          <p:cNvSpPr>
            <a:spLocks noGrp="1" noChangeArrowheads="1"/>
          </p:cNvSpPr>
          <p:nvPr>
            <p:ph type="body" sz="half" idx="1"/>
          </p:nvPr>
        </p:nvSpPr>
        <p:spPr>
          <a:xfrm>
            <a:off x="228600" y="1371600"/>
            <a:ext cx="4419600" cy="5257800"/>
          </a:xfrm>
          <a:noFill/>
          <a:ln cap="flat">
            <a:noFill/>
            <a:miter lim="800000"/>
            <a:headEnd/>
            <a:tailEnd/>
          </a:ln>
        </p:spPr>
        <p:txBody>
          <a:bodyPr vert="horz" lIns="91440" tIns="45720" rIns="91440" bIns="45720" rtlCol="0">
            <a:normAutofit/>
          </a:bodyPr>
          <a:lstStyle/>
          <a:p>
            <a:r>
              <a:rPr lang="en-US" sz="2800"/>
              <a:t>Individuals with an FASD may qualify for:</a:t>
            </a:r>
          </a:p>
          <a:p>
            <a:pPr lvl="1"/>
            <a:r>
              <a:rPr lang="en-US" sz="2400"/>
              <a:t>Supported employment/job coach</a:t>
            </a:r>
          </a:p>
          <a:p>
            <a:pPr lvl="1"/>
            <a:r>
              <a:rPr lang="en-US" sz="2400"/>
              <a:t>Assistance with transportation</a:t>
            </a:r>
          </a:p>
          <a:p>
            <a:pPr lvl="1"/>
            <a:r>
              <a:rPr lang="en-US" sz="2400"/>
              <a:t>Assisted living care</a:t>
            </a:r>
          </a:p>
          <a:p>
            <a:pPr lvl="1"/>
            <a:r>
              <a:rPr lang="en-US" sz="2400"/>
              <a:t>Respite care</a:t>
            </a:r>
          </a:p>
          <a:p>
            <a:pPr lvl="1"/>
            <a:r>
              <a:rPr lang="en-US" sz="2400"/>
              <a:t>Social Security disability benefits</a:t>
            </a:r>
          </a:p>
          <a:p>
            <a:pPr lvl="1"/>
            <a:r>
              <a:rPr lang="en-US" sz="2400"/>
              <a:t>Supplemental Security Income (SSI)</a:t>
            </a:r>
          </a:p>
        </p:txBody>
      </p:sp>
      <p:pic>
        <p:nvPicPr>
          <p:cNvPr id="20484" name="Picture 5"/>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876800" y="1905000"/>
            <a:ext cx="3467728" cy="3886200"/>
          </a:xfrm>
        </p:spPr>
      </p:pic>
    </p:spTree>
    <p:extLst>
      <p:ext uri="{BB962C8B-B14F-4D97-AF65-F5344CB8AC3E}">
        <p14:creationId xmlns:p14="http://schemas.microsoft.com/office/powerpoint/2010/main" val="44223641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5" name="Rectangle 3"/>
          <p:cNvSpPr>
            <a:spLocks noGrp="1" noChangeArrowheads="1"/>
          </p:cNvSpPr>
          <p:nvPr>
            <p:ph type="body" sz="half" idx="1"/>
          </p:nvPr>
        </p:nvSpPr>
        <p:spPr>
          <a:xfrm>
            <a:off x="152400" y="1600200"/>
            <a:ext cx="4343400" cy="5029200"/>
          </a:xfrm>
          <a:noFill/>
          <a:ln cap="flat">
            <a:noFill/>
            <a:miter lim="800000"/>
            <a:headEnd/>
            <a:tailEnd/>
          </a:ln>
        </p:spPr>
        <p:txBody>
          <a:bodyPr/>
          <a:lstStyle/>
          <a:p>
            <a:pPr eaLnBrk="1" hangingPunct="1"/>
            <a:r>
              <a:rPr lang="en-US" dirty="0" smtClean="0"/>
              <a:t>Concerns across the life span for individuals with an FASD</a:t>
            </a:r>
          </a:p>
          <a:p>
            <a:pPr eaLnBrk="1" hangingPunct="1"/>
            <a:endParaRPr lang="en-US" dirty="0" smtClean="0"/>
          </a:p>
          <a:p>
            <a:pPr eaLnBrk="1" hangingPunct="1"/>
            <a:r>
              <a:rPr lang="en-US" dirty="0" smtClean="0"/>
              <a:t>Providers: Approaches to treatment for FASDs</a:t>
            </a:r>
          </a:p>
          <a:p>
            <a:pPr eaLnBrk="1" hangingPunct="1"/>
            <a:endParaRPr lang="en-US" dirty="0" smtClean="0"/>
          </a:p>
          <a:p>
            <a:pPr eaLnBrk="1" hangingPunct="1"/>
            <a:r>
              <a:rPr lang="en-US" dirty="0" smtClean="0"/>
              <a:t>Family support services and resources</a:t>
            </a:r>
          </a:p>
          <a:p>
            <a:pPr eaLnBrk="1" hangingPunct="1"/>
            <a:endParaRPr lang="en-US" dirty="0" smtClean="0"/>
          </a:p>
        </p:txBody>
      </p:sp>
      <p:sp>
        <p:nvSpPr>
          <p:cNvPr id="3077" name="Text Box 7"/>
          <p:cNvSpPr txBox="1">
            <a:spLocks noChangeArrowheads="1"/>
          </p:cNvSpPr>
          <p:nvPr/>
        </p:nvSpPr>
        <p:spPr bwMode="auto">
          <a:xfrm>
            <a:off x="457200" y="533400"/>
            <a:ext cx="8382000" cy="800219"/>
          </a:xfrm>
          <a:prstGeom prst="rect">
            <a:avLst/>
          </a:prstGeom>
        </p:spPr>
        <p:txBody>
          <a:bodyPr vert="horz" lIns="91440" tIns="45720" rIns="91440" bIns="45720" rtlCol="0" anchor="ctr">
            <a:noAutofit/>
          </a:bodyPr>
          <a:lstStyle>
            <a:lvl1pPr>
              <a:spcBef>
                <a:spcPct val="0"/>
              </a:spcBef>
              <a:buNone/>
              <a:defRPr sz="4600" cap="none" spc="-100" baseline="0">
                <a:ln>
                  <a:noFill/>
                </a:ln>
                <a:solidFill>
                  <a:schemeClr val="tx2"/>
                </a:solidFill>
                <a:effectLst/>
                <a:latin typeface="+mj-lt"/>
                <a:ea typeface="+mj-ea"/>
                <a:cs typeface="+mj-cs"/>
              </a:defRPr>
            </a:lvl1pPr>
          </a:lstStyle>
          <a:p>
            <a:r>
              <a:rPr lang="en-US"/>
              <a:t>Road Map for Presentation</a:t>
            </a:r>
          </a:p>
        </p:txBody>
      </p:sp>
      <p:pic>
        <p:nvPicPr>
          <p:cNvPr id="3079" name="Picture 16" descr="r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572001" y="1981200"/>
            <a:ext cx="3684324"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43550663"/>
      </p:ext>
    </p:extLst>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vert="horz" lIns="91440" tIns="45720" rIns="91440" bIns="45720" rtlCol="0" anchor="ctr">
            <a:noAutofit/>
          </a:bodyPr>
          <a:lstStyle/>
          <a:p>
            <a:r>
              <a:rPr lang="en-US" dirty="0"/>
              <a:t>Legal System</a:t>
            </a:r>
          </a:p>
        </p:txBody>
      </p:sp>
      <p:sp>
        <p:nvSpPr>
          <p:cNvPr id="21507" name="Rectangle 3"/>
          <p:cNvSpPr>
            <a:spLocks noGrp="1" noChangeArrowheads="1"/>
          </p:cNvSpPr>
          <p:nvPr>
            <p:ph type="body" sz="half" idx="2"/>
          </p:nvPr>
        </p:nvSpPr>
        <p:spPr>
          <a:xfrm>
            <a:off x="4114800" y="1600200"/>
            <a:ext cx="4114800" cy="4953000"/>
          </a:xfrm>
          <a:noFill/>
          <a:ln cap="flat">
            <a:noFill/>
            <a:miter lim="800000"/>
            <a:headEnd/>
            <a:tailEnd/>
          </a:ln>
        </p:spPr>
        <p:txBody>
          <a:bodyPr vert="horz" lIns="91440" tIns="45720" rIns="91440" bIns="45720" rtlCol="0">
            <a:normAutofit/>
          </a:bodyPr>
          <a:lstStyle/>
          <a:p>
            <a:r>
              <a:rPr lang="en-US" sz="2800" dirty="0"/>
              <a:t>Adolescents and adults may experience issues in the legal system</a:t>
            </a:r>
          </a:p>
          <a:p>
            <a:pPr lvl="1"/>
            <a:r>
              <a:rPr lang="en-US" sz="2400" dirty="0"/>
              <a:t>Victims</a:t>
            </a:r>
          </a:p>
          <a:p>
            <a:pPr lvl="1"/>
            <a:r>
              <a:rPr lang="en-US" sz="2400" dirty="0"/>
              <a:t>Perpetrators</a:t>
            </a:r>
          </a:p>
          <a:p>
            <a:pPr lvl="1"/>
            <a:endParaRPr lang="en-US" sz="2400" dirty="0"/>
          </a:p>
          <a:p>
            <a:r>
              <a:rPr lang="en-US" sz="2800" dirty="0"/>
              <a:t>Individuals with an FASD may need a mentor or advocate to help them navigate the legal system</a:t>
            </a:r>
          </a:p>
        </p:txBody>
      </p:sp>
      <p:pic>
        <p:nvPicPr>
          <p:cNvPr id="21509" name="Picture 6" descr="j0233018"/>
          <p:cNvPicPr>
            <a:picLocks noGrp="1" noChangeAspect="1" noChangeArrowheads="1"/>
          </p:cNvPicPr>
          <p:nvPr>
            <p:ph sz="half" idx="1"/>
          </p:nvPr>
        </p:nvPicPr>
        <p:blipFill>
          <a:blip r:embed="rId3" cstate="print">
            <a:extLst>
              <a:ext uri="{28A0092B-C50C-407E-A947-70E740481C1C}">
                <a14:useLocalDpi xmlns:a14="http://schemas.microsoft.com/office/drawing/2010/main" val="0"/>
              </a:ext>
            </a:extLst>
          </a:blip>
          <a:srcRect/>
          <a:stretch>
            <a:fillRect/>
          </a:stretch>
        </p:blipFill>
        <p:spPr>
          <a:xfrm>
            <a:off x="327184" y="1752600"/>
            <a:ext cx="3635216" cy="3886200"/>
          </a:xfrm>
        </p:spPr>
      </p:pic>
    </p:spTree>
    <p:extLst>
      <p:ext uri="{BB962C8B-B14F-4D97-AF65-F5344CB8AC3E}">
        <p14:creationId xmlns:p14="http://schemas.microsoft.com/office/powerpoint/2010/main" val="269724508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Rectangle 2"/>
          <p:cNvSpPr>
            <a:spLocks noGrp="1" noChangeArrowheads="1"/>
          </p:cNvSpPr>
          <p:nvPr>
            <p:ph type="title"/>
          </p:nvPr>
        </p:nvSpPr>
        <p:spPr>
          <a:xfrm>
            <a:off x="457200" y="152400"/>
            <a:ext cx="8229600" cy="1143000"/>
          </a:xfrm>
        </p:spPr>
        <p:txBody>
          <a:bodyPr vert="horz" lIns="91440" tIns="45720" rIns="91440" bIns="45720" rtlCol="0" anchor="ctr">
            <a:noAutofit/>
          </a:bodyPr>
          <a:lstStyle/>
          <a:p>
            <a:r>
              <a:rPr lang="en-US"/>
              <a:t>Resources</a:t>
            </a:r>
          </a:p>
        </p:txBody>
      </p:sp>
      <p:sp>
        <p:nvSpPr>
          <p:cNvPr id="22531" name="Rectangle 3"/>
          <p:cNvSpPr>
            <a:spLocks noGrp="1" noChangeArrowheads="1"/>
          </p:cNvSpPr>
          <p:nvPr>
            <p:ph type="body" sz="half" idx="1"/>
          </p:nvPr>
        </p:nvSpPr>
        <p:spPr>
          <a:xfrm>
            <a:off x="381000" y="1524000"/>
            <a:ext cx="4267200" cy="4602163"/>
          </a:xfrm>
          <a:noFill/>
          <a:ln cap="flat">
            <a:noFill/>
            <a:miter lim="800000"/>
            <a:headEnd/>
            <a:tailEnd/>
          </a:ln>
        </p:spPr>
        <p:txBody>
          <a:bodyPr vert="horz" lIns="91440" tIns="45720" rIns="91440" bIns="45720" rtlCol="0">
            <a:normAutofit/>
          </a:bodyPr>
          <a:lstStyle/>
          <a:p>
            <a:r>
              <a:rPr lang="en-US" sz="2800"/>
              <a:t>Websites</a:t>
            </a:r>
          </a:p>
          <a:p>
            <a:endParaRPr lang="en-US" sz="2800"/>
          </a:p>
          <a:p>
            <a:r>
              <a:rPr lang="en-US" sz="2800"/>
              <a:t>Newsletters</a:t>
            </a:r>
          </a:p>
          <a:p>
            <a:endParaRPr lang="en-US" sz="2800"/>
          </a:p>
          <a:p>
            <a:r>
              <a:rPr lang="en-US" sz="2800"/>
              <a:t>Support Groups</a:t>
            </a:r>
          </a:p>
          <a:p>
            <a:endParaRPr lang="en-US" sz="2800"/>
          </a:p>
          <a:p>
            <a:r>
              <a:rPr lang="en-US" sz="2800"/>
              <a:t>Seminars for Families</a:t>
            </a:r>
          </a:p>
          <a:p>
            <a:endParaRPr lang="en-US" sz="2800"/>
          </a:p>
        </p:txBody>
      </p:sp>
      <p:pic>
        <p:nvPicPr>
          <p:cNvPr id="22533" name="Picture 6" descr="MCBS01871_0000[1]"/>
          <p:cNvPicPr>
            <a:picLocks noGrp="1" noChangeAspect="1" noChangeArrowheads="1"/>
          </p:cNvPicPr>
          <p:nvPr>
            <p:ph sz="half" idx="2"/>
          </p:nvPr>
        </p:nvPicPr>
        <p:blipFill>
          <a:blip r:embed="rId3" cstate="print">
            <a:extLst>
              <a:ext uri="{28A0092B-C50C-407E-A947-70E740481C1C}">
                <a14:useLocalDpi xmlns:a14="http://schemas.microsoft.com/office/drawing/2010/main" val="0"/>
              </a:ext>
            </a:extLst>
          </a:blip>
          <a:srcRect/>
          <a:stretch>
            <a:fillRect/>
          </a:stretch>
        </p:blipFill>
        <p:spPr>
          <a:xfrm>
            <a:off x="4343400" y="1600200"/>
            <a:ext cx="3859213" cy="4038600"/>
          </a:xfrm>
        </p:spPr>
      </p:pic>
    </p:spTree>
    <p:extLst>
      <p:ext uri="{BB962C8B-B14F-4D97-AF65-F5344CB8AC3E}">
        <p14:creationId xmlns:p14="http://schemas.microsoft.com/office/powerpoint/2010/main" val="329241468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a:xfrm>
            <a:off x="457200" y="0"/>
            <a:ext cx="8229600" cy="1143000"/>
          </a:xfrm>
        </p:spPr>
        <p:txBody>
          <a:bodyPr vert="horz" lIns="91440" tIns="45720" rIns="91440" bIns="45720" rtlCol="0" anchor="ctr">
            <a:noAutofit/>
          </a:bodyPr>
          <a:lstStyle/>
          <a:p>
            <a:r>
              <a:rPr lang="en-US" dirty="0"/>
              <a:t>Resources: Websites</a:t>
            </a:r>
          </a:p>
        </p:txBody>
      </p:sp>
      <p:sp>
        <p:nvSpPr>
          <p:cNvPr id="23556" name="Rectangle 8"/>
          <p:cNvSpPr>
            <a:spLocks noChangeArrowheads="1"/>
          </p:cNvSpPr>
          <p:nvPr/>
        </p:nvSpPr>
        <p:spPr bwMode="auto">
          <a:xfrm>
            <a:off x="457200" y="1295400"/>
            <a:ext cx="7848600" cy="5105400"/>
          </a:xfrm>
          <a:prstGeom prst="rect">
            <a:avLst/>
          </a:prstGeom>
          <a:noFill/>
          <a:ln cap="flat">
            <a:noFill/>
            <a:miter lim="800000"/>
            <a:headEnd/>
            <a:tailEnd/>
          </a:ln>
        </p:spPr>
        <p:txBody>
          <a:bodyPr vert="horz" lIns="91440" tIns="45720" rIns="91440" bIns="45720" rtlCol="0">
            <a:normAutofit lnSpcReduction="10000"/>
          </a:bodyPr>
          <a:lstStyle/>
          <a:p>
            <a:pPr marL="342900" indent="-228600">
              <a:spcBef>
                <a:spcPct val="20000"/>
              </a:spcBef>
              <a:buClr>
                <a:schemeClr val="accent1"/>
              </a:buClr>
              <a:buFont typeface="Arial" pitchFamily="34" charset="0"/>
              <a:buChar char="•"/>
            </a:pPr>
            <a:r>
              <a:rPr lang="en-US" sz="2800" dirty="0"/>
              <a:t>Arctic FASD Regional Training Center www.uaa.alaska.edu/arcticfasdrtc</a:t>
            </a:r>
          </a:p>
          <a:p>
            <a:pPr marL="342900" indent="-228600">
              <a:spcBef>
                <a:spcPct val="20000"/>
              </a:spcBef>
              <a:buClr>
                <a:schemeClr val="accent1"/>
              </a:buClr>
              <a:buFont typeface="Arial" pitchFamily="34" charset="0"/>
              <a:buChar char="•"/>
            </a:pPr>
            <a:endParaRPr lang="en-US" sz="2800" dirty="0"/>
          </a:p>
          <a:p>
            <a:pPr marL="342900" indent="-228600">
              <a:spcBef>
                <a:spcPct val="20000"/>
              </a:spcBef>
              <a:buClr>
                <a:schemeClr val="accent1"/>
              </a:buClr>
              <a:buFont typeface="Arial" pitchFamily="34" charset="0"/>
              <a:buChar char="•"/>
            </a:pPr>
            <a:r>
              <a:rPr lang="en-US" sz="2800" dirty="0"/>
              <a:t>Office of Fetal Alcohol Syndrome </a:t>
            </a:r>
            <a:br>
              <a:rPr lang="en-US" sz="2800" dirty="0"/>
            </a:br>
            <a:r>
              <a:rPr lang="en-US" sz="2800" dirty="0"/>
              <a:t>www.hss.state.ak.us/fas/</a:t>
            </a:r>
          </a:p>
          <a:p>
            <a:pPr marL="342900" indent="-228600">
              <a:spcBef>
                <a:spcPct val="20000"/>
              </a:spcBef>
              <a:buClr>
                <a:schemeClr val="accent1"/>
              </a:buClr>
              <a:buFont typeface="Arial" pitchFamily="34" charset="0"/>
              <a:buChar char="•"/>
            </a:pPr>
            <a:endParaRPr lang="en-US" sz="2800" dirty="0"/>
          </a:p>
          <a:p>
            <a:pPr marL="342900" indent="-228600">
              <a:spcBef>
                <a:spcPct val="20000"/>
              </a:spcBef>
              <a:buClr>
                <a:schemeClr val="accent1"/>
              </a:buClr>
              <a:buFont typeface="Arial" pitchFamily="34" charset="0"/>
              <a:buChar char="•"/>
            </a:pPr>
            <a:r>
              <a:rPr lang="en-US" sz="2800" dirty="0"/>
              <a:t>Alaska Youth and Family Network </a:t>
            </a:r>
            <a:br>
              <a:rPr lang="en-US" sz="2800" dirty="0"/>
            </a:br>
            <a:r>
              <a:rPr lang="en-US" sz="2800" dirty="0"/>
              <a:t>www.ayfn.org/</a:t>
            </a:r>
          </a:p>
          <a:p>
            <a:pPr marL="342900" indent="-228600">
              <a:spcBef>
                <a:spcPct val="20000"/>
              </a:spcBef>
              <a:buClr>
                <a:schemeClr val="accent1"/>
              </a:buClr>
              <a:buFont typeface="Arial" pitchFamily="34" charset="0"/>
              <a:buChar char="•"/>
            </a:pPr>
            <a:endParaRPr lang="en-US" sz="2800" dirty="0"/>
          </a:p>
          <a:p>
            <a:pPr marL="342900" indent="-228600">
              <a:spcBef>
                <a:spcPct val="20000"/>
              </a:spcBef>
              <a:buClr>
                <a:schemeClr val="accent1"/>
              </a:buClr>
              <a:buFont typeface="Arial" pitchFamily="34" charset="0"/>
              <a:buChar char="•"/>
            </a:pPr>
            <a:r>
              <a:rPr lang="en-US" sz="2800" dirty="0"/>
              <a:t>Stone Soup Group</a:t>
            </a:r>
            <a:br>
              <a:rPr lang="en-US" sz="2800" dirty="0"/>
            </a:br>
            <a:r>
              <a:rPr lang="en-US" sz="2800" dirty="0"/>
              <a:t>www.stonesoupgroup.org</a:t>
            </a:r>
          </a:p>
          <a:p>
            <a:pPr marL="342900" indent="-228600">
              <a:spcBef>
                <a:spcPct val="20000"/>
              </a:spcBef>
              <a:buClr>
                <a:schemeClr val="accent1"/>
              </a:buClr>
              <a:buFont typeface="Arial" pitchFamily="34" charset="0"/>
              <a:buChar char="•"/>
            </a:pPr>
            <a:endParaRPr lang="en-US" sz="2800" dirty="0"/>
          </a:p>
        </p:txBody>
      </p:sp>
    </p:spTree>
    <p:extLst>
      <p:ext uri="{BB962C8B-B14F-4D97-AF65-F5344CB8AC3E}">
        <p14:creationId xmlns:p14="http://schemas.microsoft.com/office/powerpoint/2010/main" val="321887368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Rectangle 2"/>
          <p:cNvSpPr>
            <a:spLocks noGrp="1" noChangeArrowheads="1"/>
          </p:cNvSpPr>
          <p:nvPr>
            <p:ph type="title"/>
          </p:nvPr>
        </p:nvSpPr>
        <p:spPr>
          <a:xfrm>
            <a:off x="457200" y="76200"/>
            <a:ext cx="8229600" cy="1143000"/>
          </a:xfrm>
        </p:spPr>
        <p:txBody>
          <a:bodyPr vert="horz" lIns="91440" tIns="45720" rIns="91440" bIns="45720" rtlCol="0" anchor="ctr">
            <a:noAutofit/>
          </a:bodyPr>
          <a:lstStyle/>
          <a:p>
            <a:r>
              <a:rPr lang="en-US" dirty="0"/>
              <a:t>Resources: Websites</a:t>
            </a:r>
          </a:p>
        </p:txBody>
      </p:sp>
      <p:sp>
        <p:nvSpPr>
          <p:cNvPr id="24580" name="Rectangle 4"/>
          <p:cNvSpPr>
            <a:spLocks noChangeArrowheads="1"/>
          </p:cNvSpPr>
          <p:nvPr/>
        </p:nvSpPr>
        <p:spPr bwMode="auto">
          <a:xfrm>
            <a:off x="457200" y="1371600"/>
            <a:ext cx="7772400" cy="5029200"/>
          </a:xfrm>
          <a:prstGeom prst="rect">
            <a:avLst/>
          </a:prstGeom>
          <a:noFill/>
          <a:ln cap="flat">
            <a:noFill/>
            <a:miter lim="800000"/>
            <a:headEnd/>
            <a:tailEnd/>
          </a:ln>
        </p:spPr>
        <p:txBody>
          <a:bodyPr vert="horz" lIns="91440" tIns="45720" rIns="91440" bIns="45720" rtlCol="0">
            <a:normAutofit fontScale="92500"/>
          </a:bodyPr>
          <a:lstStyle/>
          <a:p>
            <a:pPr marL="342900" indent="-228600">
              <a:spcBef>
                <a:spcPct val="20000"/>
              </a:spcBef>
              <a:buClr>
                <a:schemeClr val="accent1"/>
              </a:buClr>
              <a:buFont typeface="Arial" pitchFamily="34" charset="0"/>
              <a:buChar char="•"/>
            </a:pPr>
            <a:r>
              <a:rPr lang="en-US" sz="2800" dirty="0"/>
              <a:t>National Organization on Fetal Alcohol Syndrome www.nofas.org</a:t>
            </a:r>
          </a:p>
          <a:p>
            <a:pPr marL="342900" indent="-228600">
              <a:spcBef>
                <a:spcPct val="20000"/>
              </a:spcBef>
              <a:buClr>
                <a:schemeClr val="accent1"/>
              </a:buClr>
              <a:buFont typeface="Arial" pitchFamily="34" charset="0"/>
              <a:buChar char="•"/>
            </a:pPr>
            <a:endParaRPr lang="en-US" sz="2800" dirty="0"/>
          </a:p>
          <a:p>
            <a:pPr marL="342900" indent="-228600">
              <a:spcBef>
                <a:spcPct val="20000"/>
              </a:spcBef>
              <a:buClr>
                <a:schemeClr val="accent1"/>
              </a:buClr>
              <a:buFont typeface="Arial" pitchFamily="34" charset="0"/>
              <a:buChar char="•"/>
            </a:pPr>
            <a:r>
              <a:rPr lang="en-US" sz="2800" dirty="0"/>
              <a:t>Alcohol-Related Birth Injury (FAS/FAE) Resource Site </a:t>
            </a:r>
            <a:r>
              <a:rPr lang="en-US" sz="2800" dirty="0" smtClean="0"/>
              <a:t/>
            </a:r>
            <a:br>
              <a:rPr lang="en-US" sz="2800" dirty="0" smtClean="0"/>
            </a:br>
            <a:r>
              <a:rPr lang="en-US" sz="2800" dirty="0" smtClean="0"/>
              <a:t>www.arbi.org</a:t>
            </a:r>
            <a:r>
              <a:rPr lang="en-US" sz="2800" dirty="0"/>
              <a:t>/</a:t>
            </a:r>
          </a:p>
          <a:p>
            <a:pPr marL="342900" indent="-228600">
              <a:spcBef>
                <a:spcPct val="20000"/>
              </a:spcBef>
              <a:buClr>
                <a:schemeClr val="accent1"/>
              </a:buClr>
              <a:buFont typeface="Arial" pitchFamily="34" charset="0"/>
              <a:buChar char="•"/>
            </a:pPr>
            <a:endParaRPr lang="en-US" sz="2800" dirty="0"/>
          </a:p>
          <a:p>
            <a:pPr marL="342900" indent="-228600">
              <a:spcBef>
                <a:spcPct val="20000"/>
              </a:spcBef>
              <a:buClr>
                <a:schemeClr val="accent1"/>
              </a:buClr>
              <a:buFont typeface="Arial" pitchFamily="34" charset="0"/>
              <a:buChar char="•"/>
            </a:pPr>
            <a:r>
              <a:rPr lang="en-US" sz="2800" dirty="0"/>
              <a:t>Centers for Disease Control and Prevention (CDC) www.cdc.gov/ncbddd/fas </a:t>
            </a:r>
          </a:p>
          <a:p>
            <a:pPr marL="342900" indent="-228600">
              <a:spcBef>
                <a:spcPct val="20000"/>
              </a:spcBef>
              <a:buClr>
                <a:schemeClr val="accent1"/>
              </a:buClr>
              <a:buFont typeface="Arial" pitchFamily="34" charset="0"/>
              <a:buChar char="•"/>
            </a:pPr>
            <a:endParaRPr lang="en-US" sz="2800" dirty="0"/>
          </a:p>
          <a:p>
            <a:pPr marL="342900" indent="-228600">
              <a:spcBef>
                <a:spcPct val="20000"/>
              </a:spcBef>
              <a:buClr>
                <a:schemeClr val="accent1"/>
              </a:buClr>
              <a:buFont typeface="Arial" pitchFamily="34" charset="0"/>
              <a:buChar char="•"/>
            </a:pPr>
            <a:r>
              <a:rPr lang="en-US" sz="2800" dirty="0"/>
              <a:t>FASD Center for Excellence</a:t>
            </a:r>
            <a:br>
              <a:rPr lang="en-US" sz="2800" dirty="0"/>
            </a:br>
            <a:r>
              <a:rPr lang="en-US" sz="2800" dirty="0"/>
              <a:t>fasdcenter.samhsa.gov</a:t>
            </a:r>
          </a:p>
        </p:txBody>
      </p:sp>
    </p:spTree>
    <p:extLst>
      <p:ext uri="{BB962C8B-B14F-4D97-AF65-F5344CB8AC3E}">
        <p14:creationId xmlns:p14="http://schemas.microsoft.com/office/powerpoint/2010/main" val="2797692764"/>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a:xfrm>
            <a:off x="457200" y="0"/>
            <a:ext cx="8229600" cy="1143000"/>
          </a:xfrm>
        </p:spPr>
        <p:txBody>
          <a:bodyPr vert="horz" lIns="91440" tIns="45720" rIns="91440" bIns="45720" rtlCol="0" anchor="ctr">
            <a:noAutofit/>
          </a:bodyPr>
          <a:lstStyle/>
          <a:p>
            <a:r>
              <a:rPr lang="en-US" dirty="0"/>
              <a:t>Resources: Websites</a:t>
            </a:r>
          </a:p>
        </p:txBody>
      </p:sp>
      <p:sp>
        <p:nvSpPr>
          <p:cNvPr id="25604" name="Rectangle 4"/>
          <p:cNvSpPr>
            <a:spLocks noChangeArrowheads="1"/>
          </p:cNvSpPr>
          <p:nvPr/>
        </p:nvSpPr>
        <p:spPr bwMode="auto">
          <a:xfrm>
            <a:off x="457200" y="1371600"/>
            <a:ext cx="7848600" cy="4953000"/>
          </a:xfrm>
          <a:prstGeom prst="rect">
            <a:avLst/>
          </a:prstGeom>
          <a:noFill/>
          <a:ln cap="flat">
            <a:noFill/>
            <a:miter lim="800000"/>
            <a:headEnd/>
            <a:tailEnd/>
          </a:ln>
        </p:spPr>
        <p:txBody>
          <a:bodyPr vert="horz" lIns="91440" tIns="45720" rIns="91440" bIns="45720" rtlCol="0">
            <a:normAutofit/>
          </a:bodyPr>
          <a:lstStyle/>
          <a:p>
            <a:pPr marL="342900" indent="-228600">
              <a:spcBef>
                <a:spcPct val="20000"/>
              </a:spcBef>
              <a:buClr>
                <a:schemeClr val="accent1"/>
              </a:buClr>
              <a:buFont typeface="Arial" pitchFamily="34" charset="0"/>
              <a:buChar char="•"/>
            </a:pPr>
            <a:r>
              <a:rPr lang="en-US" sz="2800" dirty="0"/>
              <a:t>Fetal Alcohol Syndrome Consultation, Education and Training Services</a:t>
            </a:r>
            <a:br>
              <a:rPr lang="en-US" sz="2800" dirty="0"/>
            </a:br>
            <a:r>
              <a:rPr lang="en-US" sz="2800" dirty="0"/>
              <a:t>www.fascets.org</a:t>
            </a:r>
          </a:p>
          <a:p>
            <a:pPr marL="342900" indent="-228600">
              <a:spcBef>
                <a:spcPct val="20000"/>
              </a:spcBef>
              <a:buClr>
                <a:schemeClr val="accent1"/>
              </a:buClr>
              <a:buFont typeface="Arial" pitchFamily="34" charset="0"/>
              <a:buChar char="•"/>
            </a:pPr>
            <a:r>
              <a:rPr lang="en-US" sz="2800" dirty="0"/>
              <a:t>Fetal Alcohol Syndrome: Support, Training, Advocacy, and Resources</a:t>
            </a:r>
            <a:br>
              <a:rPr lang="en-US" sz="2800" dirty="0"/>
            </a:br>
            <a:r>
              <a:rPr lang="en-US" sz="2800" dirty="0"/>
              <a:t>www.fasstar.com </a:t>
            </a:r>
          </a:p>
          <a:p>
            <a:pPr marL="342900" indent="-228600">
              <a:spcBef>
                <a:spcPct val="20000"/>
              </a:spcBef>
              <a:buClr>
                <a:schemeClr val="accent1"/>
              </a:buClr>
              <a:buFont typeface="Arial" pitchFamily="34" charset="0"/>
              <a:buChar char="•"/>
            </a:pPr>
            <a:r>
              <a:rPr lang="en-US" sz="2800" dirty="0"/>
              <a:t>The Arc of the United States</a:t>
            </a:r>
            <a:br>
              <a:rPr lang="en-US" sz="2800" dirty="0"/>
            </a:br>
            <a:r>
              <a:rPr lang="en-US" sz="2800" dirty="0"/>
              <a:t>www.thearc.org</a:t>
            </a:r>
          </a:p>
          <a:p>
            <a:pPr marL="342900" indent="-228600">
              <a:spcBef>
                <a:spcPct val="20000"/>
              </a:spcBef>
              <a:buClr>
                <a:schemeClr val="accent1"/>
              </a:buClr>
              <a:buFont typeface="Arial" pitchFamily="34" charset="0"/>
              <a:buChar char="•"/>
            </a:pPr>
            <a:r>
              <a:rPr lang="en-US" sz="2800" dirty="0"/>
              <a:t>The Arc’s Family Resource Guide: www.thearc.org/NetCommunity/ </a:t>
            </a:r>
          </a:p>
        </p:txBody>
      </p:sp>
    </p:spTree>
    <p:extLst>
      <p:ext uri="{BB962C8B-B14F-4D97-AF65-F5344CB8AC3E}">
        <p14:creationId xmlns:p14="http://schemas.microsoft.com/office/powerpoint/2010/main" val="147410455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p:cNvSpPr>
            <a:spLocks noGrp="1" noChangeArrowheads="1"/>
          </p:cNvSpPr>
          <p:nvPr>
            <p:ph type="title"/>
          </p:nvPr>
        </p:nvSpPr>
        <p:spPr>
          <a:xfrm>
            <a:off x="457200" y="76200"/>
            <a:ext cx="8229600" cy="1143000"/>
          </a:xfrm>
        </p:spPr>
        <p:txBody>
          <a:bodyPr vert="horz" lIns="91440" tIns="45720" rIns="91440" bIns="45720" rtlCol="0" anchor="ctr">
            <a:noAutofit/>
          </a:bodyPr>
          <a:lstStyle/>
          <a:p>
            <a:r>
              <a:rPr lang="en-US" dirty="0"/>
              <a:t>Resources: Newsletters</a:t>
            </a:r>
          </a:p>
        </p:txBody>
      </p:sp>
      <p:sp>
        <p:nvSpPr>
          <p:cNvPr id="26628" name="Rectangle 8"/>
          <p:cNvSpPr>
            <a:spLocks noGrp="1" noChangeArrowheads="1"/>
          </p:cNvSpPr>
          <p:nvPr>
            <p:ph type="body" idx="1"/>
          </p:nvPr>
        </p:nvSpPr>
        <p:spPr>
          <a:xfrm>
            <a:off x="457200" y="1371600"/>
            <a:ext cx="7848600" cy="5105400"/>
          </a:xfrm>
          <a:noFill/>
          <a:ln cap="flat">
            <a:noFill/>
            <a:miter lim="800000"/>
            <a:headEnd/>
            <a:tailEnd/>
          </a:ln>
        </p:spPr>
        <p:txBody>
          <a:bodyPr vert="horz" lIns="91440" tIns="45720" rIns="91440" bIns="45720" rtlCol="0">
            <a:normAutofit/>
          </a:bodyPr>
          <a:lstStyle/>
          <a:p>
            <a:r>
              <a:rPr lang="en-US" sz="3200" i="1" dirty="0" err="1"/>
              <a:t>FASt</a:t>
            </a:r>
            <a:r>
              <a:rPr lang="en-US" sz="3200" i="1" dirty="0"/>
              <a:t> Facts</a:t>
            </a:r>
          </a:p>
          <a:p>
            <a:pPr marL="457200" lvl="1"/>
            <a:r>
              <a:rPr lang="en-US" sz="2800" dirty="0"/>
              <a:t>A monthly email newsletter produced by the Arctic FASD Regional Training Center. To subscribe, visit lists.uaa.alaska.edu/mailman/</a:t>
            </a:r>
            <a:r>
              <a:rPr lang="en-US" sz="2800" dirty="0" err="1"/>
              <a:t>listinfo</a:t>
            </a:r>
            <a:r>
              <a:rPr lang="en-US" sz="2800" dirty="0"/>
              <a:t>/</a:t>
            </a:r>
            <a:r>
              <a:rPr lang="en-US" sz="2800" dirty="0" err="1"/>
              <a:t>fastfacts</a:t>
            </a:r>
            <a:endParaRPr lang="en-US" sz="2800" dirty="0"/>
          </a:p>
          <a:p>
            <a:r>
              <a:rPr lang="en-US" sz="3200" i="1" dirty="0" smtClean="0"/>
              <a:t>Weekly Roundup</a:t>
            </a:r>
            <a:endParaRPr lang="en-US" sz="3200" i="1" dirty="0"/>
          </a:p>
          <a:p>
            <a:pPr marL="457200" lvl="1"/>
            <a:r>
              <a:rPr lang="en-US" sz="2800" dirty="0"/>
              <a:t>A </a:t>
            </a:r>
            <a:r>
              <a:rPr lang="en-US" sz="2800" dirty="0" smtClean="0"/>
              <a:t>weekly email </a:t>
            </a:r>
            <a:r>
              <a:rPr lang="en-US" sz="2800" dirty="0"/>
              <a:t>newsletter of the National Organization on Fetal Alcohol Syndrome. To subscribe, </a:t>
            </a:r>
            <a:r>
              <a:rPr lang="en-US" sz="2800" dirty="0" smtClean="0"/>
              <a:t>visit </a:t>
            </a:r>
            <a:br>
              <a:rPr lang="en-US" sz="2800" dirty="0" smtClean="0"/>
            </a:br>
            <a:r>
              <a:rPr lang="en-US" sz="2800" dirty="0" smtClean="0"/>
              <a:t>www.nofas.org/weekly-roundup</a:t>
            </a:r>
            <a:r>
              <a:rPr lang="en-US" sz="2800" dirty="0"/>
              <a:t>/</a:t>
            </a:r>
            <a:endParaRPr lang="en-US" sz="2800" dirty="0" smtClean="0"/>
          </a:p>
        </p:txBody>
      </p:sp>
    </p:spTree>
    <p:extLst>
      <p:ext uri="{BB962C8B-B14F-4D97-AF65-F5344CB8AC3E}">
        <p14:creationId xmlns:p14="http://schemas.microsoft.com/office/powerpoint/2010/main" val="1906429027"/>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p:cNvSpPr>
            <a:spLocks noGrp="1" noChangeArrowheads="1"/>
          </p:cNvSpPr>
          <p:nvPr>
            <p:ph type="title"/>
          </p:nvPr>
        </p:nvSpPr>
        <p:spPr>
          <a:xfrm>
            <a:off x="457200" y="76200"/>
            <a:ext cx="8229600" cy="1143000"/>
          </a:xfrm>
        </p:spPr>
        <p:txBody>
          <a:bodyPr vert="horz" lIns="91440" tIns="45720" rIns="91440" bIns="45720" rtlCol="0" anchor="ctr">
            <a:noAutofit/>
          </a:bodyPr>
          <a:lstStyle/>
          <a:p>
            <a:r>
              <a:rPr lang="en-US"/>
              <a:t>Resources: Support Groups</a:t>
            </a:r>
          </a:p>
        </p:txBody>
      </p:sp>
      <p:sp>
        <p:nvSpPr>
          <p:cNvPr id="26628" name="Rectangle 4"/>
          <p:cNvSpPr>
            <a:spLocks noGrp="1" noChangeArrowheads="1"/>
          </p:cNvSpPr>
          <p:nvPr>
            <p:ph type="body" idx="1"/>
          </p:nvPr>
        </p:nvSpPr>
        <p:spPr>
          <a:xfrm>
            <a:off x="381000" y="1371600"/>
            <a:ext cx="7848600" cy="5105400"/>
          </a:xfrm>
          <a:noFill/>
          <a:ln cap="flat">
            <a:noFill/>
            <a:miter lim="800000"/>
            <a:headEnd/>
            <a:tailEnd/>
          </a:ln>
        </p:spPr>
        <p:txBody>
          <a:bodyPr vert="horz" lIns="91440" tIns="45720" rIns="91440" bIns="45720" rtlCol="0">
            <a:normAutofit lnSpcReduction="10000"/>
          </a:bodyPr>
          <a:lstStyle/>
          <a:p>
            <a:r>
              <a:rPr lang="en-US" sz="3200" dirty="0"/>
              <a:t>National Organization on Fetal Alcohol Syndrome  (NOFAS)</a:t>
            </a:r>
          </a:p>
          <a:p>
            <a:pPr marL="693738" lvl="1" indent="-236538"/>
            <a:r>
              <a:rPr lang="en-US" sz="2800" dirty="0"/>
              <a:t>www.nofas.org (National Resource Directory)</a:t>
            </a:r>
          </a:p>
          <a:p>
            <a:pPr marL="693738" lvl="1" indent="-236538"/>
            <a:r>
              <a:rPr lang="en-US" sz="2800" dirty="0"/>
              <a:t>(800) 66-NOFAS.</a:t>
            </a:r>
          </a:p>
          <a:p>
            <a:r>
              <a:rPr lang="en-US" sz="3200" dirty="0" err="1"/>
              <a:t>FASLink</a:t>
            </a:r>
            <a:endParaRPr lang="en-US" sz="3200" dirty="0"/>
          </a:p>
          <a:p>
            <a:pPr marL="693738" lvl="1" indent="-236538"/>
            <a:r>
              <a:rPr lang="en-US" sz="2800" dirty="0"/>
              <a:t>Listserv (internet email list) for individuals, families and professionals: www.acbr.com/fas/faslink.htm</a:t>
            </a:r>
          </a:p>
          <a:p>
            <a:r>
              <a:rPr lang="en-US" sz="3200" dirty="0"/>
              <a:t>FAS Community Resource Center</a:t>
            </a:r>
          </a:p>
          <a:p>
            <a:pPr marL="693738" lvl="1" indent="-236538"/>
            <a:r>
              <a:rPr lang="en-US" sz="2800" dirty="0"/>
              <a:t>Lists different types of support groups </a:t>
            </a:r>
            <a:br>
              <a:rPr lang="en-US" sz="2800" dirty="0"/>
            </a:br>
            <a:r>
              <a:rPr lang="en-US" sz="2800" dirty="0"/>
              <a:t>www.come-over.to/FAS/fasonline.htm</a:t>
            </a:r>
          </a:p>
        </p:txBody>
      </p:sp>
    </p:spTree>
    <p:extLst>
      <p:ext uri="{BB962C8B-B14F-4D97-AF65-F5344CB8AC3E}">
        <p14:creationId xmlns:p14="http://schemas.microsoft.com/office/powerpoint/2010/main" val="1732349858"/>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Rectangle 2"/>
          <p:cNvSpPr>
            <a:spLocks noGrp="1" noChangeArrowheads="1"/>
          </p:cNvSpPr>
          <p:nvPr>
            <p:ph type="title"/>
          </p:nvPr>
        </p:nvSpPr>
        <p:spPr>
          <a:xfrm>
            <a:off x="457200" y="152400"/>
            <a:ext cx="8229600" cy="1143000"/>
          </a:xfrm>
        </p:spPr>
        <p:txBody>
          <a:bodyPr vert="horz" lIns="91440" tIns="45720" rIns="91440" bIns="45720" rtlCol="0" anchor="ctr">
            <a:noAutofit/>
          </a:bodyPr>
          <a:lstStyle/>
          <a:p>
            <a:r>
              <a:rPr lang="en-US" dirty="0"/>
              <a:t>Resources: Support Groups</a:t>
            </a:r>
          </a:p>
        </p:txBody>
      </p:sp>
      <p:sp>
        <p:nvSpPr>
          <p:cNvPr id="28676" name="Rectangle 4"/>
          <p:cNvSpPr>
            <a:spLocks noGrp="1" noChangeArrowheads="1"/>
          </p:cNvSpPr>
          <p:nvPr>
            <p:ph type="body" idx="1"/>
          </p:nvPr>
        </p:nvSpPr>
        <p:spPr>
          <a:xfrm>
            <a:off x="457200" y="1447800"/>
            <a:ext cx="7772400" cy="5029200"/>
          </a:xfrm>
          <a:noFill/>
          <a:ln cap="flat">
            <a:noFill/>
            <a:miter lim="800000"/>
            <a:headEnd/>
            <a:tailEnd/>
          </a:ln>
        </p:spPr>
        <p:txBody>
          <a:bodyPr vert="horz" lIns="91440" tIns="45720" rIns="91440" bIns="45720" rtlCol="0">
            <a:normAutofit/>
          </a:bodyPr>
          <a:lstStyle/>
          <a:p>
            <a:r>
              <a:rPr lang="en-US" sz="3300" dirty="0"/>
              <a:t>Circle of Hope</a:t>
            </a:r>
            <a:r>
              <a:rPr lang="en-US" sz="3200" dirty="0"/>
              <a:t/>
            </a:r>
            <a:br>
              <a:rPr lang="en-US" sz="3200" dirty="0"/>
            </a:br>
            <a:r>
              <a:rPr lang="en-US" sz="2400" dirty="0"/>
              <a:t>An international mentoring program designed to connect birth mothers and other family members who have family members with FASDs.</a:t>
            </a:r>
            <a:br>
              <a:rPr lang="en-US" sz="2400" dirty="0"/>
            </a:br>
            <a:r>
              <a:rPr lang="en-US" sz="2400" dirty="0"/>
              <a:t>To subscribe, go to www.nofas.org/coh/default.aspx</a:t>
            </a:r>
          </a:p>
          <a:p>
            <a:endParaRPr lang="en-US" sz="3200" dirty="0"/>
          </a:p>
          <a:p>
            <a:r>
              <a:rPr lang="en-US" sz="3300" dirty="0"/>
              <a:t>Family Empowerment Network (FEN)</a:t>
            </a:r>
          </a:p>
          <a:p>
            <a:pPr marL="411480" lvl="1" indent="0">
              <a:buNone/>
            </a:pPr>
            <a:r>
              <a:rPr lang="en-US" sz="2400" dirty="0" smtClean="0"/>
              <a:t>A </a:t>
            </a:r>
            <a:r>
              <a:rPr lang="en-US" sz="2400" dirty="0"/>
              <a:t>national resource, referral, support, and research program serving families living with FASDs and the providers who work with them. There is no fee to join </a:t>
            </a:r>
            <a:r>
              <a:rPr lang="en-US" sz="2400" dirty="0" smtClean="0"/>
              <a:t>FEN: pregnancyandalcohol.org</a:t>
            </a:r>
            <a:endParaRPr lang="en-US" sz="2400" dirty="0"/>
          </a:p>
        </p:txBody>
      </p:sp>
    </p:spTree>
    <p:extLst>
      <p:ext uri="{BB962C8B-B14F-4D97-AF65-F5344CB8AC3E}">
        <p14:creationId xmlns:p14="http://schemas.microsoft.com/office/powerpoint/2010/main" val="1031125826"/>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Rectangle 2"/>
          <p:cNvSpPr>
            <a:spLocks noGrp="1" noChangeArrowheads="1"/>
          </p:cNvSpPr>
          <p:nvPr>
            <p:ph type="title"/>
          </p:nvPr>
        </p:nvSpPr>
        <p:spPr/>
        <p:txBody>
          <a:bodyPr vert="horz" lIns="91440" tIns="45720" rIns="91440" bIns="45720" rtlCol="0" anchor="ctr">
            <a:noAutofit/>
          </a:bodyPr>
          <a:lstStyle/>
          <a:p>
            <a:r>
              <a:rPr lang="en-US" dirty="0"/>
              <a:t>Resources: Seminars for Families</a:t>
            </a:r>
          </a:p>
        </p:txBody>
      </p:sp>
      <p:sp>
        <p:nvSpPr>
          <p:cNvPr id="29700" name="Rectangle 4"/>
          <p:cNvSpPr>
            <a:spLocks noGrp="1" noChangeArrowheads="1"/>
          </p:cNvSpPr>
          <p:nvPr>
            <p:ph type="body" idx="1"/>
          </p:nvPr>
        </p:nvSpPr>
        <p:spPr>
          <a:xfrm>
            <a:off x="457200" y="1600200"/>
            <a:ext cx="7772400" cy="4876800"/>
          </a:xfrm>
          <a:noFill/>
          <a:ln cap="flat">
            <a:noFill/>
            <a:miter lim="800000"/>
            <a:headEnd/>
            <a:tailEnd/>
          </a:ln>
        </p:spPr>
        <p:txBody>
          <a:bodyPr vert="horz" lIns="91440" tIns="45720" rIns="91440" bIns="45720" rtlCol="0">
            <a:normAutofit fontScale="92500" lnSpcReduction="20000"/>
          </a:bodyPr>
          <a:lstStyle/>
          <a:p>
            <a:r>
              <a:rPr lang="en-US" sz="3300" dirty="0"/>
              <a:t>There are FASD conferences and workshops held throughout the year around the world.</a:t>
            </a:r>
          </a:p>
          <a:p>
            <a:endParaRPr lang="en-US" sz="3300" dirty="0"/>
          </a:p>
          <a:p>
            <a:r>
              <a:rPr lang="en-US" sz="3300" dirty="0"/>
              <a:t>NOFAS maintains a current calendar of FASD and related topic conferences and workshops. www.nofas.org/events</a:t>
            </a:r>
          </a:p>
          <a:p>
            <a:endParaRPr lang="en-US" sz="3300" dirty="0"/>
          </a:p>
          <a:p>
            <a:r>
              <a:rPr lang="en-US" sz="3300" dirty="0"/>
              <a:t>Stone Soup Group and other Alaska-based agencies often hold seminars and workshops on a variety of topics related to disabilities, including FASDs.</a:t>
            </a:r>
          </a:p>
        </p:txBody>
      </p:sp>
    </p:spTree>
    <p:extLst>
      <p:ext uri="{BB962C8B-B14F-4D97-AF65-F5344CB8AC3E}">
        <p14:creationId xmlns:p14="http://schemas.microsoft.com/office/powerpoint/2010/main" val="290033949"/>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Rectangle 2"/>
          <p:cNvSpPr>
            <a:spLocks noGrp="1" noChangeArrowheads="1"/>
          </p:cNvSpPr>
          <p:nvPr>
            <p:ph type="title"/>
          </p:nvPr>
        </p:nvSpPr>
        <p:spPr/>
        <p:txBody>
          <a:bodyPr vert="horz" lIns="91440" tIns="45720" rIns="91440" bIns="45720" rtlCol="0" anchor="ctr">
            <a:noAutofit/>
          </a:bodyPr>
          <a:lstStyle/>
          <a:p>
            <a:r>
              <a:rPr lang="en-US"/>
              <a:t>In closing…</a:t>
            </a:r>
          </a:p>
        </p:txBody>
      </p:sp>
      <p:sp>
        <p:nvSpPr>
          <p:cNvPr id="30723" name="Rectangle 3"/>
          <p:cNvSpPr>
            <a:spLocks noGrp="1" noChangeArrowheads="1"/>
          </p:cNvSpPr>
          <p:nvPr>
            <p:ph type="body" idx="1"/>
          </p:nvPr>
        </p:nvSpPr>
        <p:spPr>
          <a:xfrm>
            <a:off x="152400" y="1600200"/>
            <a:ext cx="4419600" cy="5105400"/>
          </a:xfrm>
        </p:spPr>
        <p:txBody>
          <a:bodyPr/>
          <a:lstStyle/>
          <a:p>
            <a:pPr eaLnBrk="1" hangingPunct="1">
              <a:buClr>
                <a:srgbClr val="FFE885"/>
              </a:buClr>
              <a:buFont typeface="Wingdings" pitchFamily="2" charset="2"/>
              <a:buChar char="v"/>
            </a:pPr>
            <a:endParaRPr lang="en-US" sz="2400" smtClean="0"/>
          </a:p>
          <a:p>
            <a:pPr eaLnBrk="1" hangingPunct="1">
              <a:buClr>
                <a:srgbClr val="FFE885"/>
              </a:buClr>
              <a:buFont typeface="Wingdings" pitchFamily="2" charset="2"/>
              <a:buNone/>
            </a:pPr>
            <a:endParaRPr lang="en-US" sz="2400" smtClean="0"/>
          </a:p>
        </p:txBody>
      </p:sp>
      <p:sp>
        <p:nvSpPr>
          <p:cNvPr id="30725" name="Rectangle 8"/>
          <p:cNvSpPr>
            <a:spLocks noChangeArrowheads="1"/>
          </p:cNvSpPr>
          <p:nvPr/>
        </p:nvSpPr>
        <p:spPr bwMode="auto">
          <a:xfrm>
            <a:off x="4344988" y="3200400"/>
            <a:ext cx="455612" cy="45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p>
            <a:pPr>
              <a:spcBef>
                <a:spcPct val="20000"/>
              </a:spcBef>
              <a:buClr>
                <a:srgbClr val="FFE885"/>
              </a:buClr>
              <a:buFont typeface="Wingdings" pitchFamily="2" charset="2"/>
              <a:buChar char="v"/>
            </a:pPr>
            <a:endParaRPr lang="en-US" sz="2400"/>
          </a:p>
        </p:txBody>
      </p:sp>
      <p:sp>
        <p:nvSpPr>
          <p:cNvPr id="30726" name="Rectangle 9"/>
          <p:cNvSpPr>
            <a:spLocks noChangeArrowheads="1"/>
          </p:cNvSpPr>
          <p:nvPr/>
        </p:nvSpPr>
        <p:spPr bwMode="auto">
          <a:xfrm>
            <a:off x="152400" y="1600200"/>
            <a:ext cx="4343400" cy="5029200"/>
          </a:xfrm>
          <a:prstGeom prst="rect">
            <a:avLst/>
          </a:prstGeom>
          <a:noFill/>
          <a:ln cap="flat">
            <a:noFill/>
            <a:miter lim="800000"/>
            <a:headEnd/>
            <a:tailEnd/>
          </a:ln>
        </p:spPr>
        <p:txBody>
          <a:bodyPr vert="horz" lIns="91440" tIns="45720" rIns="91440" bIns="45720" rtlCol="0">
            <a:normAutofit fontScale="92500"/>
          </a:bodyPr>
          <a:lstStyle/>
          <a:p>
            <a:pPr marL="342900" indent="-228600">
              <a:spcBef>
                <a:spcPct val="20000"/>
              </a:spcBef>
              <a:buClr>
                <a:schemeClr val="accent1"/>
              </a:buClr>
              <a:buFont typeface="Arial" pitchFamily="34" charset="0"/>
              <a:buChar char="•"/>
            </a:pPr>
            <a:r>
              <a:rPr lang="en-US" sz="3300" dirty="0"/>
              <a:t>Concerns across the lifespan for individuals with an FASD</a:t>
            </a:r>
          </a:p>
          <a:p>
            <a:pPr marL="342900" indent="-228600">
              <a:spcBef>
                <a:spcPct val="20000"/>
              </a:spcBef>
              <a:buClr>
                <a:schemeClr val="accent1"/>
              </a:buClr>
              <a:buFont typeface="Arial" pitchFamily="34" charset="0"/>
              <a:buChar char="•"/>
            </a:pPr>
            <a:endParaRPr lang="en-US" sz="3300" dirty="0"/>
          </a:p>
          <a:p>
            <a:pPr marL="342900" indent="-228600">
              <a:spcBef>
                <a:spcPct val="20000"/>
              </a:spcBef>
              <a:buClr>
                <a:schemeClr val="accent1"/>
              </a:buClr>
              <a:buFont typeface="Arial" pitchFamily="34" charset="0"/>
              <a:buChar char="•"/>
            </a:pPr>
            <a:r>
              <a:rPr lang="en-US" sz="3300" dirty="0"/>
              <a:t>Providers: Approaches to treatment for FASDs</a:t>
            </a:r>
          </a:p>
          <a:p>
            <a:pPr marL="342900" indent="-228600">
              <a:spcBef>
                <a:spcPct val="20000"/>
              </a:spcBef>
              <a:buClr>
                <a:schemeClr val="accent1"/>
              </a:buClr>
              <a:buFont typeface="Arial" pitchFamily="34" charset="0"/>
              <a:buChar char="•"/>
            </a:pPr>
            <a:endParaRPr lang="en-US" sz="3300" dirty="0"/>
          </a:p>
          <a:p>
            <a:pPr marL="342900" indent="-228600">
              <a:spcBef>
                <a:spcPct val="20000"/>
              </a:spcBef>
              <a:buClr>
                <a:schemeClr val="accent1"/>
              </a:buClr>
              <a:buFont typeface="Arial" pitchFamily="34" charset="0"/>
              <a:buChar char="•"/>
            </a:pPr>
            <a:r>
              <a:rPr lang="en-US" sz="3300" dirty="0"/>
              <a:t>Family support services and resources</a:t>
            </a:r>
          </a:p>
        </p:txBody>
      </p:sp>
      <p:pic>
        <p:nvPicPr>
          <p:cNvPr id="30727" name="Picture 12" descr="road"/>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13227" y="1905000"/>
            <a:ext cx="3416373" cy="3886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86031582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9" name="Rectangle 3"/>
          <p:cNvSpPr>
            <a:spLocks noGrp="1" noChangeArrowheads="1"/>
          </p:cNvSpPr>
          <p:nvPr>
            <p:ph type="body" sz="half" idx="2"/>
          </p:nvPr>
        </p:nvSpPr>
        <p:spPr>
          <a:xfrm>
            <a:off x="152400" y="1600200"/>
            <a:ext cx="4343400" cy="5029200"/>
          </a:xfrm>
          <a:noFill/>
          <a:ln cap="flat">
            <a:noFill/>
            <a:miter lim="800000"/>
            <a:headEnd/>
            <a:tailEnd/>
          </a:ln>
        </p:spPr>
        <p:txBody>
          <a:bodyPr vert="horz" lIns="91440" tIns="45720" rIns="91440" bIns="45720" rtlCol="0">
            <a:normAutofit/>
          </a:bodyPr>
          <a:lstStyle/>
          <a:p>
            <a:r>
              <a:rPr lang="en-US" sz="2800" dirty="0"/>
              <a:t>FASD is an umbrella term</a:t>
            </a:r>
          </a:p>
          <a:p>
            <a:endParaRPr lang="en-US" sz="2800" dirty="0"/>
          </a:p>
          <a:p>
            <a:r>
              <a:rPr lang="en-US" sz="2800" dirty="0"/>
              <a:t>Describes range of effects caused by prenatal alcohol exposure</a:t>
            </a:r>
          </a:p>
          <a:p>
            <a:endParaRPr lang="en-US" sz="2800" dirty="0"/>
          </a:p>
          <a:p>
            <a:r>
              <a:rPr lang="en-US" sz="2800" dirty="0"/>
              <a:t>FAS is a subset of FASD</a:t>
            </a:r>
          </a:p>
        </p:txBody>
      </p:sp>
      <p:pic>
        <p:nvPicPr>
          <p:cNvPr id="4101" name="Picture 10" descr="umbrella copy.jpg"/>
          <p:cNvPicPr>
            <a:picLocks noGrp="1" noChangeAspect="1"/>
          </p:cNvPicPr>
          <p:nvPr>
            <p:ph sz="half" idx="1"/>
          </p:nvPr>
        </p:nvPicPr>
        <p:blipFill>
          <a:blip r:embed="rId3" cstate="print">
            <a:extLst>
              <a:ext uri="{28A0092B-C50C-407E-A947-70E740481C1C}">
                <a14:useLocalDpi xmlns:a14="http://schemas.microsoft.com/office/drawing/2010/main" val="0"/>
              </a:ext>
            </a:extLst>
          </a:blip>
          <a:srcRect t="7765" r="1273"/>
          <a:stretch>
            <a:fillRect/>
          </a:stretch>
        </p:blipFill>
        <p:spPr>
          <a:xfrm>
            <a:off x="4879975" y="2971800"/>
            <a:ext cx="3265271" cy="2819400"/>
          </a:xfrm>
          <a:noFill/>
          <a:ln>
            <a:solidFill>
              <a:srgbClr val="FFE885"/>
            </a:solidFill>
            <a:miter lim="800000"/>
            <a:headEnd/>
            <a:tailEnd/>
          </a:ln>
        </p:spPr>
      </p:pic>
      <p:sp>
        <p:nvSpPr>
          <p:cNvPr id="4102" name="Text Box 6"/>
          <p:cNvSpPr txBox="1">
            <a:spLocks noChangeArrowheads="1"/>
          </p:cNvSpPr>
          <p:nvPr/>
        </p:nvSpPr>
        <p:spPr bwMode="auto">
          <a:xfrm>
            <a:off x="4876800" y="1895475"/>
            <a:ext cx="3276600" cy="954107"/>
          </a:xfrm>
          <a:prstGeom prst="rect">
            <a:avLst/>
          </a:prstGeom>
          <a:noFill/>
          <a:ln w="9525" algn="ctr">
            <a:solidFill>
              <a:schemeClr val="tx2"/>
            </a:solid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charset="0"/>
              </a:defRPr>
            </a:lvl1pPr>
            <a:lvl2pPr marL="742950" indent="-285750" eaLnBrk="0" hangingPunct="0">
              <a:defRPr>
                <a:solidFill>
                  <a:schemeClr val="tx1"/>
                </a:solidFill>
                <a:latin typeface="Arial" charset="0"/>
              </a:defRPr>
            </a:lvl2pPr>
            <a:lvl3pPr marL="1143000" indent="-228600" eaLnBrk="0" hangingPunct="0">
              <a:defRPr>
                <a:solidFill>
                  <a:schemeClr val="tx1"/>
                </a:solidFill>
                <a:latin typeface="Arial" charset="0"/>
              </a:defRPr>
            </a:lvl3pPr>
            <a:lvl4pPr marL="1600200" indent="-228600" eaLnBrk="0" hangingPunct="0">
              <a:defRPr>
                <a:solidFill>
                  <a:schemeClr val="tx1"/>
                </a:solidFill>
                <a:latin typeface="Arial" charset="0"/>
              </a:defRPr>
            </a:lvl4pPr>
            <a:lvl5pPr marL="2057400" indent="-228600" eaLnBrk="0" hangingPunct="0">
              <a:defRPr>
                <a:solidFill>
                  <a:schemeClr val="tx1"/>
                </a:solidFill>
                <a:latin typeface="Arial" charset="0"/>
              </a:defRPr>
            </a:lvl5pPr>
            <a:lvl6pPr marL="2514600" indent="-228600" eaLnBrk="0" fontAlgn="base" hangingPunct="0">
              <a:spcBef>
                <a:spcPct val="0"/>
              </a:spcBef>
              <a:spcAft>
                <a:spcPct val="0"/>
              </a:spcAft>
              <a:defRPr>
                <a:solidFill>
                  <a:schemeClr val="tx1"/>
                </a:solidFill>
                <a:latin typeface="Arial" charset="0"/>
              </a:defRPr>
            </a:lvl6pPr>
            <a:lvl7pPr marL="2971800" indent="-228600" eaLnBrk="0" fontAlgn="base" hangingPunct="0">
              <a:spcBef>
                <a:spcPct val="0"/>
              </a:spcBef>
              <a:spcAft>
                <a:spcPct val="0"/>
              </a:spcAft>
              <a:defRPr>
                <a:solidFill>
                  <a:schemeClr val="tx1"/>
                </a:solidFill>
                <a:latin typeface="Arial" charset="0"/>
              </a:defRPr>
            </a:lvl7pPr>
            <a:lvl8pPr marL="3429000" indent="-228600" eaLnBrk="0" fontAlgn="base" hangingPunct="0">
              <a:spcBef>
                <a:spcPct val="0"/>
              </a:spcBef>
              <a:spcAft>
                <a:spcPct val="0"/>
              </a:spcAft>
              <a:defRPr>
                <a:solidFill>
                  <a:schemeClr val="tx1"/>
                </a:solidFill>
                <a:latin typeface="Arial" charset="0"/>
              </a:defRPr>
            </a:lvl8pPr>
            <a:lvl9pPr marL="3886200" indent="-228600" eaLnBrk="0" fontAlgn="base" hangingPunct="0">
              <a:spcBef>
                <a:spcPct val="0"/>
              </a:spcBef>
              <a:spcAft>
                <a:spcPct val="0"/>
              </a:spcAft>
              <a:defRPr>
                <a:solidFill>
                  <a:schemeClr val="tx1"/>
                </a:solidFill>
                <a:latin typeface="Arial" charset="0"/>
              </a:defRPr>
            </a:lvl9pPr>
          </a:lstStyle>
          <a:p>
            <a:pPr algn="ctr" eaLnBrk="1" hangingPunct="1">
              <a:spcBef>
                <a:spcPct val="50000"/>
              </a:spcBef>
            </a:pPr>
            <a:r>
              <a:rPr lang="en-US" sz="2800" dirty="0"/>
              <a:t>Fetal alcohol spectrum disorders</a:t>
            </a:r>
          </a:p>
        </p:txBody>
      </p:sp>
      <p:sp>
        <p:nvSpPr>
          <p:cNvPr id="2" name="Title 1"/>
          <p:cNvSpPr>
            <a:spLocks noGrp="1"/>
          </p:cNvSpPr>
          <p:nvPr>
            <p:ph type="title"/>
          </p:nvPr>
        </p:nvSpPr>
        <p:spPr/>
        <p:txBody>
          <a:bodyPr/>
          <a:lstStyle/>
          <a:p>
            <a:r>
              <a:rPr lang="en-US" dirty="0" smtClean="0"/>
              <a:t>Terminology of FASD</a:t>
            </a:r>
            <a:endParaRPr lang="en-US" dirty="0"/>
          </a:p>
        </p:txBody>
      </p:sp>
      <p:sp>
        <p:nvSpPr>
          <p:cNvPr id="6" name="TextBox 5"/>
          <p:cNvSpPr txBox="1"/>
          <p:nvPr/>
        </p:nvSpPr>
        <p:spPr>
          <a:xfrm>
            <a:off x="4876799" y="5885905"/>
            <a:ext cx="3313471" cy="646331"/>
          </a:xfrm>
          <a:prstGeom prst="rect">
            <a:avLst/>
          </a:prstGeom>
          <a:noFill/>
        </p:spPr>
        <p:txBody>
          <a:bodyPr wrap="square" rtlCol="0">
            <a:spAutoFit/>
          </a:bodyPr>
          <a:lstStyle/>
          <a:p>
            <a:r>
              <a:rPr lang="en-US" sz="1200" dirty="0" smtClean="0"/>
              <a:t>Image source: State of Alaska Division of Health and Social Services </a:t>
            </a:r>
            <a:r>
              <a:rPr lang="en-US" sz="1200" i="1" dirty="0" smtClean="0"/>
              <a:t>FASD 101: Insights into Fetal Alcohol Spectrum Disorders.</a:t>
            </a:r>
            <a:endParaRPr lang="en-US" sz="1200" dirty="0"/>
          </a:p>
        </p:txBody>
      </p:sp>
    </p:spTree>
    <p:extLst>
      <p:ext uri="{BB962C8B-B14F-4D97-AF65-F5344CB8AC3E}">
        <p14:creationId xmlns:p14="http://schemas.microsoft.com/office/powerpoint/2010/main" val="181610943"/>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33400" y="1295400"/>
            <a:ext cx="7010400" cy="2593975"/>
          </a:xfrm>
        </p:spPr>
        <p:txBody>
          <a:bodyPr anchor="ctr" anchorCtr="1"/>
          <a:lstStyle/>
          <a:p>
            <a:pPr algn="ctr"/>
            <a:r>
              <a:rPr lang="en-US" sz="3200" dirty="0" smtClean="0"/>
              <a:t>Arctic FASD Regional Training Center</a:t>
            </a:r>
            <a:r>
              <a:rPr lang="en-US" sz="3200" dirty="0"/>
              <a:t/>
            </a:r>
            <a:br>
              <a:rPr lang="en-US" sz="3200" dirty="0"/>
            </a:br>
            <a:r>
              <a:rPr lang="en-US" sz="3200" dirty="0" smtClean="0"/>
              <a:t>www.uaa.alaska.edu/arcticfasdrtc</a:t>
            </a:r>
            <a:br>
              <a:rPr lang="en-US" sz="3200" dirty="0" smtClean="0"/>
            </a:br>
            <a:r>
              <a:rPr lang="en-US" sz="3200" dirty="0" smtClean="0"/>
              <a:t>arcticfasdrtc@uaa.alaska.edu</a:t>
            </a:r>
            <a:br>
              <a:rPr lang="en-US" sz="3200" dirty="0" smtClean="0"/>
            </a:br>
            <a:r>
              <a:rPr lang="en-US" sz="3200" dirty="0" smtClean="0"/>
              <a:t>907.786.6381</a:t>
            </a:r>
            <a:br>
              <a:rPr lang="en-US" sz="3200" dirty="0" smtClean="0"/>
            </a:br>
            <a:endParaRPr lang="en-US" sz="3200" dirty="0"/>
          </a:p>
        </p:txBody>
      </p:sp>
      <p:sp>
        <p:nvSpPr>
          <p:cNvPr id="3" name="Subtitle 2"/>
          <p:cNvSpPr>
            <a:spLocks noGrp="1"/>
          </p:cNvSpPr>
          <p:nvPr>
            <p:ph type="subTitle" idx="1"/>
          </p:nvPr>
        </p:nvSpPr>
        <p:spPr>
          <a:xfrm>
            <a:off x="990600" y="5791200"/>
            <a:ext cx="6629400" cy="1066800"/>
          </a:xfrm>
        </p:spPr>
        <p:txBody>
          <a:bodyPr>
            <a:normAutofit fontScale="62500" lnSpcReduction="20000"/>
          </a:bodyPr>
          <a:lstStyle/>
          <a:p>
            <a:pPr algn="ctr"/>
            <a:r>
              <a:rPr lang="en-US" sz="2600" dirty="0">
                <a:solidFill>
                  <a:schemeClr val="bg1">
                    <a:lumMod val="50000"/>
                  </a:schemeClr>
                </a:solidFill>
              </a:rPr>
              <a:t>The Arctic FASD Regional Training Center is a project of the </a:t>
            </a:r>
            <a:r>
              <a:rPr lang="en-US" sz="2600" dirty="0" smtClean="0">
                <a:solidFill>
                  <a:schemeClr val="bg1">
                    <a:lumMod val="50000"/>
                  </a:schemeClr>
                </a:solidFill>
              </a:rPr>
              <a:t>UAA </a:t>
            </a:r>
            <a:r>
              <a:rPr lang="en-US" sz="2600" dirty="0">
                <a:solidFill>
                  <a:schemeClr val="bg1">
                    <a:lumMod val="50000"/>
                  </a:schemeClr>
                </a:solidFill>
              </a:rPr>
              <a:t>Center for Behavioral Health Research &amp; Services. </a:t>
            </a:r>
            <a:endParaRPr lang="en-US" sz="2600" dirty="0" smtClean="0">
              <a:solidFill>
                <a:schemeClr val="bg1">
                  <a:lumMod val="50000"/>
                </a:schemeClr>
              </a:solidFill>
            </a:endParaRPr>
          </a:p>
          <a:p>
            <a:endParaRPr lang="en-US" dirty="0"/>
          </a:p>
          <a:p>
            <a:pPr algn="ctr"/>
            <a:r>
              <a:rPr lang="en-US" sz="2100" dirty="0">
                <a:solidFill>
                  <a:schemeClr val="bg1">
                    <a:lumMod val="50000"/>
                  </a:schemeClr>
                </a:solidFill>
              </a:rPr>
              <a:t>Funding for this project is provided by </a:t>
            </a:r>
            <a:r>
              <a:rPr lang="en-US" sz="2100" dirty="0" smtClean="0">
                <a:solidFill>
                  <a:schemeClr val="bg1">
                    <a:lumMod val="50000"/>
                  </a:schemeClr>
                </a:solidFill>
              </a:rPr>
              <a:t>CDC </a:t>
            </a:r>
            <a:r>
              <a:rPr lang="en-US" sz="2100" dirty="0">
                <a:solidFill>
                  <a:schemeClr val="bg1">
                    <a:lumMod val="50000"/>
                  </a:schemeClr>
                </a:solidFill>
              </a:rPr>
              <a:t>Cooperative Agreement #U84DD000886-01.</a:t>
            </a:r>
          </a:p>
          <a:p>
            <a:endParaRPr lang="en-US" dirty="0"/>
          </a:p>
        </p:txBody>
      </p:sp>
      <p:grpSp>
        <p:nvGrpSpPr>
          <p:cNvPr id="4" name="Group 3"/>
          <p:cNvGrpSpPr>
            <a:grpSpLocks/>
          </p:cNvGrpSpPr>
          <p:nvPr/>
        </p:nvGrpSpPr>
        <p:grpSpPr bwMode="auto">
          <a:xfrm>
            <a:off x="1371600" y="3906837"/>
            <a:ext cx="1893888" cy="1503363"/>
            <a:chOff x="106756200" y="113385600"/>
            <a:chExt cx="1894562" cy="1503123"/>
          </a:xfrm>
        </p:grpSpPr>
        <p:sp>
          <p:nvSpPr>
            <p:cNvPr id="5" name="Text Box 16"/>
            <p:cNvSpPr txBox="1">
              <a:spLocks noChangeArrowheads="1"/>
            </p:cNvSpPr>
            <p:nvPr/>
          </p:nvSpPr>
          <p:spPr bwMode="auto">
            <a:xfrm>
              <a:off x="106756200" y="113385600"/>
              <a:ext cx="1894562" cy="1503123"/>
            </a:xfrm>
            <a:prstGeom prst="rect">
              <a:avLst/>
            </a:prstGeom>
            <a:solidFill>
              <a:srgbClr val="FFFFFF"/>
            </a:solidFill>
            <a:ln>
              <a:noFill/>
            </a:ln>
            <a:extLst>
              <a:ext uri="{91240B29-F687-4F45-9708-019B960494DF}">
                <a14:hiddenLine xmlns:a14="http://schemas.microsoft.com/office/drawing/2010/main" w="9525" algn="in">
                  <a:solidFill>
                    <a:srgbClr val="000000"/>
                  </a:solidFill>
                  <a:miter lim="800000"/>
                  <a:headEnd/>
                  <a:tailEnd/>
                </a14:hiddenLine>
              </a:ext>
            </a:extLst>
          </p:spPr>
          <p:txBody>
            <a:bodyPr lIns="36576" tIns="36576" rIns="36576" bIns="36576"/>
            <a:lstStyle>
              <a:defPPr>
                <a:defRPr lang="en-US"/>
              </a:defPPr>
              <a:lvl1pPr algn="l" rtl="0" fontAlgn="base">
                <a:spcBef>
                  <a:spcPct val="20000"/>
                </a:spcBef>
                <a:spcAft>
                  <a:spcPct val="0"/>
                </a:spcAft>
                <a:buChar char="•"/>
                <a:defRPr sz="3200" kern="1200">
                  <a:solidFill>
                    <a:schemeClr val="tx1"/>
                  </a:solidFill>
                  <a:latin typeface="Arial" charset="0"/>
                  <a:ea typeface="+mn-ea"/>
                  <a:cs typeface="+mn-cs"/>
                </a:defRPr>
              </a:lvl1pPr>
              <a:lvl2pPr marL="457200" algn="l" rtl="0" fontAlgn="base">
                <a:spcBef>
                  <a:spcPct val="20000"/>
                </a:spcBef>
                <a:spcAft>
                  <a:spcPct val="0"/>
                </a:spcAft>
                <a:buChar char="•"/>
                <a:defRPr sz="3200" kern="1200">
                  <a:solidFill>
                    <a:schemeClr val="tx1"/>
                  </a:solidFill>
                  <a:latin typeface="Arial" charset="0"/>
                  <a:ea typeface="+mn-ea"/>
                  <a:cs typeface="+mn-cs"/>
                </a:defRPr>
              </a:lvl2pPr>
              <a:lvl3pPr marL="914400" algn="l" rtl="0" fontAlgn="base">
                <a:spcBef>
                  <a:spcPct val="20000"/>
                </a:spcBef>
                <a:spcAft>
                  <a:spcPct val="0"/>
                </a:spcAft>
                <a:buChar char="•"/>
                <a:defRPr sz="3200" kern="1200">
                  <a:solidFill>
                    <a:schemeClr val="tx1"/>
                  </a:solidFill>
                  <a:latin typeface="Arial" charset="0"/>
                  <a:ea typeface="+mn-ea"/>
                  <a:cs typeface="+mn-cs"/>
                </a:defRPr>
              </a:lvl3pPr>
              <a:lvl4pPr marL="1371600" algn="l" rtl="0" fontAlgn="base">
                <a:spcBef>
                  <a:spcPct val="20000"/>
                </a:spcBef>
                <a:spcAft>
                  <a:spcPct val="0"/>
                </a:spcAft>
                <a:buChar char="•"/>
                <a:defRPr sz="3200" kern="1200">
                  <a:solidFill>
                    <a:schemeClr val="tx1"/>
                  </a:solidFill>
                  <a:latin typeface="Arial" charset="0"/>
                  <a:ea typeface="+mn-ea"/>
                  <a:cs typeface="+mn-cs"/>
                </a:defRPr>
              </a:lvl4pPr>
              <a:lvl5pPr marL="1828800" algn="l" rtl="0" fontAlgn="base">
                <a:spcBef>
                  <a:spcPct val="20000"/>
                </a:spcBef>
                <a:spcAft>
                  <a:spcPct val="0"/>
                </a:spcAft>
                <a:buChar char="•"/>
                <a:defRPr sz="3200" kern="1200">
                  <a:solidFill>
                    <a:schemeClr val="tx1"/>
                  </a:solidFill>
                  <a:latin typeface="Arial" charset="0"/>
                  <a:ea typeface="+mn-ea"/>
                  <a:cs typeface="+mn-cs"/>
                </a:defRPr>
              </a:lvl5pPr>
              <a:lvl6pPr marL="2286000" algn="l" defTabSz="914400" rtl="0" eaLnBrk="1" latinLnBrk="0" hangingPunct="1">
                <a:defRPr sz="3200" kern="1200">
                  <a:solidFill>
                    <a:schemeClr val="tx1"/>
                  </a:solidFill>
                  <a:latin typeface="Arial" charset="0"/>
                  <a:ea typeface="+mn-ea"/>
                  <a:cs typeface="+mn-cs"/>
                </a:defRPr>
              </a:lvl6pPr>
              <a:lvl7pPr marL="2743200" algn="l" defTabSz="914400" rtl="0" eaLnBrk="1" latinLnBrk="0" hangingPunct="1">
                <a:defRPr sz="3200" kern="1200">
                  <a:solidFill>
                    <a:schemeClr val="tx1"/>
                  </a:solidFill>
                  <a:latin typeface="Arial" charset="0"/>
                  <a:ea typeface="+mn-ea"/>
                  <a:cs typeface="+mn-cs"/>
                </a:defRPr>
              </a:lvl7pPr>
              <a:lvl8pPr marL="3200400" algn="l" defTabSz="914400" rtl="0" eaLnBrk="1" latinLnBrk="0" hangingPunct="1">
                <a:defRPr sz="3200" kern="1200">
                  <a:solidFill>
                    <a:schemeClr val="tx1"/>
                  </a:solidFill>
                  <a:latin typeface="Arial" charset="0"/>
                  <a:ea typeface="+mn-ea"/>
                  <a:cs typeface="+mn-cs"/>
                </a:defRPr>
              </a:lvl8pPr>
              <a:lvl9pPr marL="3657600" algn="l" defTabSz="914400" rtl="0" eaLnBrk="1" latinLnBrk="0" hangingPunct="1">
                <a:defRPr sz="3200" kern="1200">
                  <a:solidFill>
                    <a:schemeClr val="tx1"/>
                  </a:solidFill>
                  <a:latin typeface="Arial" charset="0"/>
                  <a:ea typeface="+mn-ea"/>
                  <a:cs typeface="+mn-cs"/>
                </a:defRPr>
              </a:lvl9pPr>
            </a:lstStyle>
            <a:p>
              <a:pPr eaLnBrk="1" hangingPunct="1">
                <a:spcBef>
                  <a:spcPct val="0"/>
                </a:spcBef>
                <a:buFontTx/>
                <a:buNone/>
              </a:pPr>
              <a:endParaRPr lang="en-US" sz="1800"/>
            </a:p>
          </p:txBody>
        </p:sp>
        <p:pic>
          <p:nvPicPr>
            <p:cNvPr id="6" name="Picture 5" descr="CBHRS fi_0"/>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833473" y="113430337"/>
              <a:ext cx="1742944" cy="139434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p:spPr>
        </p:pic>
      </p:grpSp>
      <p:pic>
        <p:nvPicPr>
          <p:cNvPr id="7" name="Picture 6"/>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926872" y="4178236"/>
            <a:ext cx="2472351" cy="1003363"/>
          </a:xfrm>
          <a:prstGeom prst="rect">
            <a:avLst/>
          </a:prstGeom>
          <a:noFill/>
          <a:ln w="9525">
            <a:solidFill>
              <a:srgbClr val="FFCC00"/>
            </a:solidFill>
            <a:miter lim="800000"/>
            <a:headEnd/>
            <a:tailEnd/>
          </a:ln>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5269412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5122" name="Rectangle 3"/>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 typeface="Wingdings" pitchFamily="2" charset="2"/>
              <a:buChar char="v"/>
            </a:pPr>
            <a:endParaRPr lang="en-US" sz="3200">
              <a:latin typeface="Times New Roman" pitchFamily="18" charset="0"/>
            </a:endParaRPr>
          </a:p>
        </p:txBody>
      </p:sp>
      <p:sp>
        <p:nvSpPr>
          <p:cNvPr id="5123" name="Rectangle 6"/>
          <p:cNvSpPr>
            <a:spLocks noGrp="1" noChangeArrowheads="1"/>
          </p:cNvSpPr>
          <p:nvPr>
            <p:ph type="title"/>
          </p:nvPr>
        </p:nvSpPr>
        <p:spPr>
          <a:xfrm>
            <a:off x="457200" y="76200"/>
            <a:ext cx="8229600" cy="1143000"/>
          </a:xfrm>
        </p:spPr>
        <p:txBody>
          <a:bodyPr vert="horz" lIns="91440" tIns="45720" rIns="91440" bIns="45720" rtlCol="0" anchor="ctr">
            <a:noAutofit/>
          </a:bodyPr>
          <a:lstStyle/>
          <a:p>
            <a:r>
              <a:rPr lang="en-US" dirty="0"/>
              <a:t>Concerns Across the Lifespan</a:t>
            </a:r>
          </a:p>
        </p:txBody>
      </p:sp>
      <p:sp>
        <p:nvSpPr>
          <p:cNvPr id="5124" name="Rectangle 4"/>
          <p:cNvSpPr>
            <a:spLocks noGrp="1" noChangeArrowheads="1"/>
          </p:cNvSpPr>
          <p:nvPr>
            <p:ph type="body" sz="half" idx="2"/>
          </p:nvPr>
        </p:nvSpPr>
        <p:spPr>
          <a:xfrm>
            <a:off x="228600" y="1295400"/>
            <a:ext cx="8001000" cy="5334000"/>
          </a:xfrm>
          <a:noFill/>
          <a:ln cap="flat">
            <a:noFill/>
            <a:miter lim="800000"/>
            <a:headEnd/>
            <a:tailEnd/>
          </a:ln>
        </p:spPr>
        <p:txBody>
          <a:bodyPr vert="horz" lIns="91440" tIns="45720" rIns="91440" bIns="45720" rtlCol="0">
            <a:normAutofit lnSpcReduction="10000"/>
          </a:bodyPr>
          <a:lstStyle/>
          <a:p>
            <a:r>
              <a:rPr lang="en-US" sz="2800" dirty="0"/>
              <a:t>Typical development </a:t>
            </a:r>
          </a:p>
          <a:p>
            <a:pPr lvl="1"/>
            <a:r>
              <a:rPr lang="en-US" sz="2400" dirty="0"/>
              <a:t>Standard sequence of milestones</a:t>
            </a:r>
          </a:p>
          <a:p>
            <a:pPr lvl="1"/>
            <a:r>
              <a:rPr lang="en-US" sz="2400" dirty="0"/>
              <a:t>Roll, sit, crawl, cruise, walk, run</a:t>
            </a:r>
          </a:p>
          <a:p>
            <a:pPr lvl="1"/>
            <a:r>
              <a:rPr lang="en-US" sz="2400" dirty="0"/>
              <a:t>Developmental delay = not meeting milestones on time</a:t>
            </a:r>
          </a:p>
          <a:p>
            <a:endParaRPr lang="en-US" sz="1700" dirty="0"/>
          </a:p>
          <a:p>
            <a:r>
              <a:rPr lang="en-US" sz="2800" dirty="0"/>
              <a:t>Developmental disabilities arise when children</a:t>
            </a:r>
          </a:p>
          <a:p>
            <a:pPr lvl="1"/>
            <a:r>
              <a:rPr lang="en-US" sz="2400" dirty="0"/>
              <a:t>Have a slowed rate of development</a:t>
            </a:r>
          </a:p>
          <a:p>
            <a:pPr lvl="1"/>
            <a:r>
              <a:rPr lang="en-US" sz="2400" dirty="0"/>
              <a:t>Achieve skills in a non-routine sequence or manner</a:t>
            </a:r>
          </a:p>
          <a:p>
            <a:endParaRPr lang="en-US" sz="1600" dirty="0"/>
          </a:p>
          <a:p>
            <a:r>
              <a:rPr lang="en-US" sz="2800" dirty="0"/>
              <a:t>Different or scattered development</a:t>
            </a:r>
          </a:p>
          <a:p>
            <a:pPr lvl="1"/>
            <a:r>
              <a:rPr lang="en-US" sz="2400" dirty="0"/>
              <a:t>Proceeds in an atypical sequence,/child uses an unusual pathway/skills develop unevenly across domains</a:t>
            </a:r>
          </a:p>
          <a:p>
            <a:pPr lvl="1"/>
            <a:r>
              <a:rPr lang="en-US" sz="2400" dirty="0"/>
              <a:t>Often results in ‘peaks and valleys’</a:t>
            </a:r>
          </a:p>
          <a:p>
            <a:endParaRPr lang="en-US" sz="2800" dirty="0"/>
          </a:p>
          <a:p>
            <a:endParaRPr lang="en-US" sz="2800" dirty="0"/>
          </a:p>
        </p:txBody>
      </p:sp>
    </p:spTree>
    <p:extLst>
      <p:ext uri="{BB962C8B-B14F-4D97-AF65-F5344CB8AC3E}">
        <p14:creationId xmlns:p14="http://schemas.microsoft.com/office/powerpoint/2010/main" val="3212107002"/>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3"/>
          <p:cNvSpPr>
            <a:spLocks noChangeArrowheads="1"/>
          </p:cNvSpPr>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marL="342900" indent="-342900">
              <a:spcBef>
                <a:spcPct val="20000"/>
              </a:spcBef>
              <a:buFont typeface="Wingdings" pitchFamily="2" charset="2"/>
              <a:buChar char="v"/>
            </a:pPr>
            <a:endParaRPr lang="en-US" sz="3200">
              <a:latin typeface="Times New Roman" pitchFamily="18" charset="0"/>
            </a:endParaRPr>
          </a:p>
        </p:txBody>
      </p:sp>
      <p:sp>
        <p:nvSpPr>
          <p:cNvPr id="6147" name="Rectangle 6"/>
          <p:cNvSpPr>
            <a:spLocks noGrp="1" noChangeArrowheads="1"/>
          </p:cNvSpPr>
          <p:nvPr>
            <p:ph type="title"/>
          </p:nvPr>
        </p:nvSpPr>
        <p:spPr/>
        <p:txBody>
          <a:bodyPr vert="horz" lIns="91440" tIns="45720" rIns="91440" bIns="45720" rtlCol="0" anchor="ctr">
            <a:noAutofit/>
          </a:bodyPr>
          <a:lstStyle/>
          <a:p>
            <a:r>
              <a:rPr lang="en-US" dirty="0"/>
              <a:t>Concerns Across the Lifespan</a:t>
            </a:r>
          </a:p>
        </p:txBody>
      </p:sp>
      <p:sp>
        <p:nvSpPr>
          <p:cNvPr id="6148" name="Rectangle 4"/>
          <p:cNvSpPr>
            <a:spLocks noGrp="1" noChangeArrowheads="1"/>
          </p:cNvSpPr>
          <p:nvPr>
            <p:ph type="body" sz="half" idx="2"/>
          </p:nvPr>
        </p:nvSpPr>
        <p:spPr>
          <a:xfrm>
            <a:off x="4419600" y="1524000"/>
            <a:ext cx="3810000" cy="5105400"/>
          </a:xfrm>
          <a:noFill/>
          <a:ln cap="flat">
            <a:noFill/>
            <a:miter lim="800000"/>
            <a:headEnd/>
            <a:tailEnd/>
          </a:ln>
        </p:spPr>
        <p:txBody>
          <a:bodyPr vert="horz" lIns="91440" tIns="45720" rIns="91440" bIns="45720" rtlCol="0">
            <a:normAutofit fontScale="92500" lnSpcReduction="20000"/>
          </a:bodyPr>
          <a:lstStyle/>
          <a:p>
            <a:r>
              <a:rPr lang="en-US" sz="2800" dirty="0"/>
              <a:t>Infants</a:t>
            </a:r>
          </a:p>
          <a:p>
            <a:endParaRPr lang="en-US" sz="2800" dirty="0"/>
          </a:p>
          <a:p>
            <a:r>
              <a:rPr lang="en-US" sz="2800" dirty="0"/>
              <a:t>Toddlers and preschoolers</a:t>
            </a:r>
          </a:p>
          <a:p>
            <a:endParaRPr lang="en-US" sz="2800" dirty="0"/>
          </a:p>
          <a:p>
            <a:r>
              <a:rPr lang="en-US" sz="2800" dirty="0"/>
              <a:t>School-age children</a:t>
            </a:r>
          </a:p>
          <a:p>
            <a:endParaRPr lang="en-US" sz="2800" dirty="0"/>
          </a:p>
          <a:p>
            <a:r>
              <a:rPr lang="en-US" sz="2800" dirty="0"/>
              <a:t>Adolescents and teens</a:t>
            </a:r>
          </a:p>
          <a:p>
            <a:endParaRPr lang="en-US" sz="2800" dirty="0"/>
          </a:p>
          <a:p>
            <a:r>
              <a:rPr lang="en-US" sz="2800" dirty="0"/>
              <a:t>Adults</a:t>
            </a:r>
          </a:p>
          <a:p>
            <a:endParaRPr lang="en-US" sz="2800" dirty="0"/>
          </a:p>
          <a:p>
            <a:r>
              <a:rPr lang="en-US" sz="2800" dirty="0"/>
              <a:t>Families and caregivers</a:t>
            </a:r>
          </a:p>
          <a:p>
            <a:endParaRPr lang="en-US" sz="2800" dirty="0"/>
          </a:p>
          <a:p>
            <a:endParaRPr lang="en-US" sz="2800" dirty="0"/>
          </a:p>
        </p:txBody>
      </p:sp>
      <p:pic>
        <p:nvPicPr>
          <p:cNvPr id="6150" name="Picture 16"/>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304800" y="1828800"/>
            <a:ext cx="3886200" cy="4343400"/>
          </a:xfrm>
        </p:spPr>
      </p:pic>
    </p:spTree>
    <p:extLst>
      <p:ext uri="{BB962C8B-B14F-4D97-AF65-F5344CB8AC3E}">
        <p14:creationId xmlns:p14="http://schemas.microsoft.com/office/powerpoint/2010/main" val="2714929750"/>
      </p:ext>
    </p:extLst>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57200" y="76200"/>
            <a:ext cx="8229600" cy="1143000"/>
          </a:xfrm>
        </p:spPr>
        <p:txBody>
          <a:bodyPr vert="horz" lIns="91440" tIns="45720" rIns="91440" bIns="45720" rtlCol="0" anchor="ctr">
            <a:noAutofit/>
          </a:bodyPr>
          <a:lstStyle/>
          <a:p>
            <a:r>
              <a:rPr lang="en-US" dirty="0"/>
              <a:t>Infants</a:t>
            </a:r>
          </a:p>
        </p:txBody>
      </p:sp>
      <p:sp>
        <p:nvSpPr>
          <p:cNvPr id="7172" name="Text Box 113"/>
          <p:cNvSpPr txBox="1">
            <a:spLocks noChangeArrowheads="1"/>
          </p:cNvSpPr>
          <p:nvPr/>
        </p:nvSpPr>
        <p:spPr bwMode="auto">
          <a:xfrm>
            <a:off x="152400" y="1447800"/>
            <a:ext cx="4572000" cy="4953000"/>
          </a:xfrm>
          <a:prstGeom prst="rect">
            <a:avLst/>
          </a:prstGeom>
          <a:noFill/>
          <a:ln cap="flat">
            <a:noFill/>
            <a:miter lim="800000"/>
            <a:headEnd/>
            <a:tailEnd/>
          </a:ln>
        </p:spPr>
        <p:txBody>
          <a:bodyPr vert="horz" lIns="91440" tIns="45720" rIns="91440" bIns="45720" rtlCol="0">
            <a:normAutofit/>
          </a:bodyPr>
          <a:lstStyle>
            <a:lvl1pPr marL="342900" indent="-228600">
              <a:spcBef>
                <a:spcPct val="20000"/>
              </a:spcBef>
              <a:buClr>
                <a:schemeClr val="accent1"/>
              </a:buClr>
              <a:buFont typeface="Arial" pitchFamily="34" charset="0"/>
              <a:buChar char="•"/>
              <a:defRPr sz="2800"/>
            </a:lvl1pPr>
            <a:lvl2pPr marL="640080" indent="-228600">
              <a:spcBef>
                <a:spcPct val="20000"/>
              </a:spcBef>
              <a:buClr>
                <a:schemeClr val="accent2"/>
              </a:buClr>
              <a:buFont typeface="Arial" pitchFamily="34" charset="0"/>
              <a:buChar char="•"/>
              <a:defRPr sz="2000"/>
            </a:lvl2pPr>
            <a:lvl3pPr marL="1005840" indent="-228600">
              <a:spcBef>
                <a:spcPct val="20000"/>
              </a:spcBef>
              <a:buClr>
                <a:schemeClr val="accent3"/>
              </a:buClr>
              <a:buFont typeface="Arial" pitchFamily="34" charset="0"/>
              <a:buChar char="•"/>
            </a:lvl3pPr>
            <a:lvl4pPr marL="1280160" indent="-228600">
              <a:spcBef>
                <a:spcPct val="20000"/>
              </a:spcBef>
              <a:buClr>
                <a:schemeClr val="accent4"/>
              </a:buClr>
              <a:buFont typeface="Arial" pitchFamily="34" charset="0"/>
              <a:buChar char="•"/>
              <a:defRPr sz="1600"/>
            </a:lvl4pPr>
            <a:lvl5pPr marL="1554480" indent="-228600">
              <a:spcBef>
                <a:spcPct val="20000"/>
              </a:spcBef>
              <a:buClr>
                <a:schemeClr val="accent5"/>
              </a:buClr>
              <a:buFont typeface="Arial" pitchFamily="34" charset="0"/>
              <a:buChar char="•"/>
              <a:defRPr sz="1400" baseline="0"/>
            </a:lvl5pPr>
            <a:lvl6pPr marL="1737360" indent="-182880">
              <a:spcBef>
                <a:spcPct val="20000"/>
              </a:spcBef>
              <a:buClr>
                <a:schemeClr val="accent1"/>
              </a:buClr>
              <a:buFont typeface="Arial" pitchFamily="34" charset="0"/>
              <a:buChar char="•"/>
              <a:defRPr sz="1400" baseline="0"/>
            </a:lvl6pPr>
            <a:lvl7pPr marL="1920240" indent="-182880">
              <a:spcBef>
                <a:spcPct val="20000"/>
              </a:spcBef>
              <a:buClr>
                <a:schemeClr val="accent2"/>
              </a:buClr>
              <a:buFont typeface="Arial" pitchFamily="34" charset="0"/>
              <a:buChar char="•"/>
              <a:defRPr sz="1400"/>
            </a:lvl7pPr>
            <a:lvl8pPr marL="2103120" indent="-182880">
              <a:spcBef>
                <a:spcPct val="20000"/>
              </a:spcBef>
              <a:buClr>
                <a:schemeClr val="accent3"/>
              </a:buClr>
              <a:buFont typeface="Arial" pitchFamily="34" charset="0"/>
              <a:buChar char="•"/>
              <a:defRPr sz="1400"/>
            </a:lvl8pPr>
            <a:lvl9pPr marL="2286000" indent="-182880">
              <a:spcBef>
                <a:spcPct val="20000"/>
              </a:spcBef>
              <a:buClr>
                <a:schemeClr val="accent4"/>
              </a:buClr>
              <a:buFont typeface="Arial" pitchFamily="34" charset="0"/>
              <a:buChar char="•"/>
              <a:defRPr sz="1400"/>
            </a:lvl9pPr>
          </a:lstStyle>
          <a:p>
            <a:r>
              <a:rPr lang="en-US" dirty="0"/>
              <a:t>Common issues related to FASDs</a:t>
            </a:r>
          </a:p>
          <a:p>
            <a:pPr lvl="1"/>
            <a:r>
              <a:rPr lang="en-US" sz="2400" dirty="0"/>
              <a:t>Sensory</a:t>
            </a:r>
          </a:p>
          <a:p>
            <a:pPr lvl="1"/>
            <a:r>
              <a:rPr lang="en-US" sz="2400" dirty="0"/>
              <a:t>Motor</a:t>
            </a:r>
          </a:p>
          <a:p>
            <a:pPr lvl="1"/>
            <a:r>
              <a:rPr lang="en-US" sz="2400" dirty="0"/>
              <a:t>Physical</a:t>
            </a:r>
          </a:p>
          <a:p>
            <a:endParaRPr lang="en-US" dirty="0"/>
          </a:p>
          <a:p>
            <a:r>
              <a:rPr lang="en-US" dirty="0"/>
              <a:t>Require close monitoring and </a:t>
            </a:r>
            <a:r>
              <a:rPr lang="en-US" dirty="0" smtClean="0"/>
              <a:t>evaluation</a:t>
            </a:r>
            <a:endParaRPr lang="en-US" dirty="0"/>
          </a:p>
        </p:txBody>
      </p:sp>
      <p:pic>
        <p:nvPicPr>
          <p:cNvPr id="7173" name="Picture 116"/>
          <p:cNvPicPr>
            <a:picLocks noGrp="1" noChangeAspect="1" noChangeArrowheads="1"/>
          </p:cNvPicPr>
          <p:nvPr>
            <p:ph sz="half" idx="2"/>
          </p:nvPr>
        </p:nvPicPr>
        <p:blipFill>
          <a:blip r:embed="rId3">
            <a:extLst>
              <a:ext uri="{28A0092B-C50C-407E-A947-70E740481C1C}">
                <a14:useLocalDpi xmlns:a14="http://schemas.microsoft.com/office/drawing/2010/main" val="0"/>
              </a:ext>
            </a:extLst>
          </a:blip>
          <a:srcRect/>
          <a:stretch>
            <a:fillRect/>
          </a:stretch>
        </p:blipFill>
        <p:spPr>
          <a:xfrm>
            <a:off x="4953000" y="1752600"/>
            <a:ext cx="3263462" cy="3657600"/>
          </a:xfrm>
        </p:spPr>
      </p:pic>
      <p:sp>
        <p:nvSpPr>
          <p:cNvPr id="2" name="TextBox 1"/>
          <p:cNvSpPr txBox="1"/>
          <p:nvPr/>
        </p:nvSpPr>
        <p:spPr>
          <a:xfrm>
            <a:off x="5029200" y="5556714"/>
            <a:ext cx="3200400" cy="307777"/>
          </a:xfrm>
          <a:prstGeom prst="rect">
            <a:avLst/>
          </a:prstGeom>
          <a:noFill/>
        </p:spPr>
        <p:txBody>
          <a:bodyPr wrap="square" rtlCol="0">
            <a:spAutoFit/>
          </a:bodyPr>
          <a:lstStyle/>
          <a:p>
            <a:r>
              <a:rPr lang="en-US" sz="1400" dirty="0"/>
              <a:t>Image by www.childcareaware.org </a:t>
            </a:r>
          </a:p>
        </p:txBody>
      </p:sp>
    </p:spTree>
    <p:extLst>
      <p:ext uri="{BB962C8B-B14F-4D97-AF65-F5344CB8AC3E}">
        <p14:creationId xmlns:p14="http://schemas.microsoft.com/office/powerpoint/2010/main" val="330138725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4"/>
          <p:cNvSpPr>
            <a:spLocks noGrp="1" noChangeArrowheads="1"/>
          </p:cNvSpPr>
          <p:nvPr>
            <p:ph type="title"/>
          </p:nvPr>
        </p:nvSpPr>
        <p:spPr>
          <a:xfrm>
            <a:off x="228600" y="76200"/>
            <a:ext cx="8763000" cy="1143000"/>
          </a:xfrm>
        </p:spPr>
        <p:txBody>
          <a:bodyPr vert="horz" lIns="91440" tIns="45720" rIns="91440" bIns="45720" rtlCol="0" anchor="ctr">
            <a:noAutofit/>
          </a:bodyPr>
          <a:lstStyle/>
          <a:p>
            <a:r>
              <a:rPr lang="en-US"/>
              <a:t>Toddlers and Preschoolers</a:t>
            </a:r>
          </a:p>
        </p:txBody>
      </p:sp>
      <p:sp>
        <p:nvSpPr>
          <p:cNvPr id="8195" name="Rectangle 3"/>
          <p:cNvSpPr>
            <a:spLocks noGrp="1" noChangeArrowheads="1"/>
          </p:cNvSpPr>
          <p:nvPr>
            <p:ph type="body" sz="half" idx="2"/>
          </p:nvPr>
        </p:nvSpPr>
        <p:spPr>
          <a:xfrm>
            <a:off x="4572000" y="1371600"/>
            <a:ext cx="3657600" cy="4648200"/>
          </a:xfrm>
          <a:noFill/>
          <a:ln cap="flat">
            <a:noFill/>
            <a:miter lim="800000"/>
            <a:headEnd/>
            <a:tailEnd/>
          </a:ln>
        </p:spPr>
        <p:txBody>
          <a:bodyPr vert="horz" lIns="91440" tIns="45720" rIns="91440" bIns="45720" rtlCol="0">
            <a:normAutofit/>
          </a:bodyPr>
          <a:lstStyle/>
          <a:p>
            <a:r>
              <a:rPr lang="en-US" sz="2800" dirty="0"/>
              <a:t>Areas of concern</a:t>
            </a:r>
          </a:p>
          <a:p>
            <a:pPr lvl="1"/>
            <a:r>
              <a:rPr lang="en-US" sz="2400" dirty="0"/>
              <a:t>Fine and gross motor delays</a:t>
            </a:r>
          </a:p>
          <a:p>
            <a:pPr lvl="1"/>
            <a:r>
              <a:rPr lang="en-US" sz="2400" dirty="0"/>
              <a:t>Regulatory problems</a:t>
            </a:r>
          </a:p>
          <a:p>
            <a:pPr lvl="1"/>
            <a:r>
              <a:rPr lang="en-US" sz="2400" dirty="0"/>
              <a:t>Attention difficulties</a:t>
            </a:r>
          </a:p>
          <a:p>
            <a:pPr lvl="1"/>
            <a:r>
              <a:rPr lang="en-US" sz="2400" dirty="0"/>
              <a:t>Sensory difficulties</a:t>
            </a:r>
          </a:p>
          <a:p>
            <a:pPr lvl="1"/>
            <a:r>
              <a:rPr lang="en-US" sz="2400" dirty="0"/>
              <a:t>Physical health</a:t>
            </a:r>
          </a:p>
          <a:p>
            <a:pPr lvl="1"/>
            <a:r>
              <a:rPr lang="en-US" sz="2400" dirty="0"/>
              <a:t>Other diagnoses</a:t>
            </a:r>
          </a:p>
          <a:p>
            <a:pPr lvl="1"/>
            <a:endParaRPr lang="en-US" sz="2400" dirty="0"/>
          </a:p>
          <a:p>
            <a:pPr lvl="1"/>
            <a:endParaRPr lang="en-US" sz="2400" dirty="0"/>
          </a:p>
          <a:p>
            <a:endParaRPr lang="en-US" sz="2800" dirty="0"/>
          </a:p>
          <a:p>
            <a:endParaRPr lang="en-US" sz="2800" dirty="0"/>
          </a:p>
        </p:txBody>
      </p:sp>
      <p:pic>
        <p:nvPicPr>
          <p:cNvPr id="8197" name="Picture 11"/>
          <p:cNvPicPr>
            <a:picLocks noGrp="1" noChangeAspect="1" noChangeArrowheads="1"/>
          </p:cNvPicPr>
          <p:nvPr>
            <p:ph sz="half" idx="1"/>
          </p:nvPr>
        </p:nvPicPr>
        <p:blipFill>
          <a:blip r:embed="rId3">
            <a:extLst>
              <a:ext uri="{28A0092B-C50C-407E-A947-70E740481C1C}">
                <a14:useLocalDpi xmlns:a14="http://schemas.microsoft.com/office/drawing/2010/main" val="0"/>
              </a:ext>
            </a:extLst>
          </a:blip>
          <a:srcRect/>
          <a:stretch>
            <a:fillRect/>
          </a:stretch>
        </p:blipFill>
        <p:spPr>
          <a:xfrm>
            <a:off x="144463" y="1371600"/>
            <a:ext cx="4351337" cy="4648200"/>
          </a:xfrm>
        </p:spPr>
      </p:pic>
    </p:spTree>
    <p:extLst>
      <p:ext uri="{BB962C8B-B14F-4D97-AF65-F5344CB8AC3E}">
        <p14:creationId xmlns:p14="http://schemas.microsoft.com/office/powerpoint/2010/main" val="2155194102"/>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a:xfrm>
            <a:off x="457200" y="76200"/>
            <a:ext cx="8229600" cy="1143000"/>
          </a:xfrm>
        </p:spPr>
        <p:txBody>
          <a:bodyPr vert="horz" lIns="91440" tIns="45720" rIns="91440" bIns="45720" rtlCol="0" anchor="ctr">
            <a:noAutofit/>
          </a:bodyPr>
          <a:lstStyle/>
          <a:p>
            <a:r>
              <a:rPr lang="en-US" dirty="0"/>
              <a:t>School-Age Children</a:t>
            </a:r>
          </a:p>
        </p:txBody>
      </p:sp>
      <p:sp>
        <p:nvSpPr>
          <p:cNvPr id="9220" name="Text Box 4"/>
          <p:cNvSpPr txBox="1">
            <a:spLocks noChangeArrowheads="1"/>
          </p:cNvSpPr>
          <p:nvPr/>
        </p:nvSpPr>
        <p:spPr bwMode="auto">
          <a:xfrm>
            <a:off x="152400" y="1524000"/>
            <a:ext cx="4267200" cy="4800600"/>
          </a:xfrm>
          <a:prstGeom prst="rect">
            <a:avLst/>
          </a:prstGeom>
          <a:noFill/>
          <a:ln cap="flat">
            <a:noFill/>
            <a:miter lim="800000"/>
            <a:headEnd/>
            <a:tailEnd/>
          </a:ln>
        </p:spPr>
        <p:txBody>
          <a:bodyPr vert="horz" lIns="91440" tIns="45720" rIns="91440" bIns="45720" rtlCol="0">
            <a:normAutofit/>
          </a:bodyPr>
          <a:lstStyle>
            <a:lvl1pPr marL="342900" indent="-228600">
              <a:spcBef>
                <a:spcPct val="20000"/>
              </a:spcBef>
              <a:buClr>
                <a:schemeClr val="accent1"/>
              </a:buClr>
              <a:buFont typeface="Arial" pitchFamily="34" charset="0"/>
              <a:buChar char="•"/>
              <a:defRPr sz="2800"/>
            </a:lvl1pPr>
            <a:lvl2pPr marL="640080" lvl="1" indent="-228600">
              <a:spcBef>
                <a:spcPct val="20000"/>
              </a:spcBef>
              <a:buClr>
                <a:schemeClr val="accent2"/>
              </a:buClr>
              <a:buFont typeface="Arial" pitchFamily="34" charset="0"/>
              <a:buChar char="•"/>
              <a:defRPr sz="2400"/>
            </a:lvl2pPr>
            <a:lvl3pPr marL="1005840" indent="-228600">
              <a:spcBef>
                <a:spcPct val="20000"/>
              </a:spcBef>
              <a:buClr>
                <a:schemeClr val="accent3"/>
              </a:buClr>
              <a:buFont typeface="Arial" pitchFamily="34" charset="0"/>
              <a:buChar char="•"/>
            </a:lvl3pPr>
            <a:lvl4pPr marL="1280160" indent="-228600">
              <a:spcBef>
                <a:spcPct val="20000"/>
              </a:spcBef>
              <a:buClr>
                <a:schemeClr val="accent4"/>
              </a:buClr>
              <a:buFont typeface="Arial" pitchFamily="34" charset="0"/>
              <a:buChar char="•"/>
              <a:defRPr sz="1600"/>
            </a:lvl4pPr>
            <a:lvl5pPr marL="1554480" indent="-228600">
              <a:spcBef>
                <a:spcPct val="20000"/>
              </a:spcBef>
              <a:buClr>
                <a:schemeClr val="accent5"/>
              </a:buClr>
              <a:buFont typeface="Arial" pitchFamily="34" charset="0"/>
              <a:buChar char="•"/>
              <a:defRPr sz="1400" baseline="0"/>
            </a:lvl5pPr>
            <a:lvl6pPr marL="1737360" indent="-182880">
              <a:spcBef>
                <a:spcPct val="20000"/>
              </a:spcBef>
              <a:buClr>
                <a:schemeClr val="accent1"/>
              </a:buClr>
              <a:buFont typeface="Arial" pitchFamily="34" charset="0"/>
              <a:buChar char="•"/>
              <a:defRPr sz="1400" baseline="0"/>
            </a:lvl6pPr>
            <a:lvl7pPr marL="1920240" indent="-182880">
              <a:spcBef>
                <a:spcPct val="20000"/>
              </a:spcBef>
              <a:buClr>
                <a:schemeClr val="accent2"/>
              </a:buClr>
              <a:buFont typeface="Arial" pitchFamily="34" charset="0"/>
              <a:buChar char="•"/>
              <a:defRPr sz="1400"/>
            </a:lvl7pPr>
            <a:lvl8pPr marL="2103120" indent="-182880">
              <a:spcBef>
                <a:spcPct val="20000"/>
              </a:spcBef>
              <a:buClr>
                <a:schemeClr val="accent3"/>
              </a:buClr>
              <a:buFont typeface="Arial" pitchFamily="34" charset="0"/>
              <a:buChar char="•"/>
              <a:defRPr sz="1400"/>
            </a:lvl8pPr>
            <a:lvl9pPr marL="2286000" indent="-182880">
              <a:spcBef>
                <a:spcPct val="20000"/>
              </a:spcBef>
              <a:buClr>
                <a:schemeClr val="accent4"/>
              </a:buClr>
              <a:buFont typeface="Arial" pitchFamily="34" charset="0"/>
              <a:buChar char="•"/>
              <a:defRPr sz="1400"/>
            </a:lvl9pPr>
          </a:lstStyle>
          <a:p>
            <a:r>
              <a:rPr lang="en-US" dirty="0"/>
              <a:t>Common issues related to FASDs</a:t>
            </a:r>
          </a:p>
          <a:p>
            <a:pPr lvl="1"/>
            <a:r>
              <a:rPr lang="en-US" dirty="0"/>
              <a:t>Attention</a:t>
            </a:r>
          </a:p>
          <a:p>
            <a:pPr lvl="1"/>
            <a:r>
              <a:rPr lang="en-US" dirty="0"/>
              <a:t>Cognitive</a:t>
            </a:r>
          </a:p>
          <a:p>
            <a:pPr lvl="1"/>
            <a:r>
              <a:rPr lang="en-US" dirty="0"/>
              <a:t>Visual-spatial</a:t>
            </a:r>
          </a:p>
          <a:p>
            <a:pPr lvl="1"/>
            <a:r>
              <a:rPr lang="en-US" dirty="0"/>
              <a:t>Social skills</a:t>
            </a:r>
          </a:p>
          <a:p>
            <a:pPr lvl="1"/>
            <a:endParaRPr lang="en-US" dirty="0"/>
          </a:p>
          <a:p>
            <a:endParaRPr lang="en-US" dirty="0"/>
          </a:p>
          <a:p>
            <a:endParaRPr lang="en-US" dirty="0"/>
          </a:p>
          <a:p>
            <a:endParaRPr lang="en-US" dirty="0"/>
          </a:p>
          <a:p>
            <a:endParaRPr lang="en-US" dirty="0"/>
          </a:p>
          <a:p>
            <a:endParaRPr lang="en-US" dirty="0"/>
          </a:p>
        </p:txBody>
      </p:sp>
      <p:pic>
        <p:nvPicPr>
          <p:cNvPr id="9221" name="Picture 8"/>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48200" y="1524000"/>
            <a:ext cx="3589867" cy="4267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949524019"/>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457200" y="76200"/>
            <a:ext cx="8229600" cy="1143000"/>
          </a:xfrm>
        </p:spPr>
        <p:txBody>
          <a:bodyPr vert="horz" lIns="91440" tIns="45720" rIns="91440" bIns="45720" rtlCol="0" anchor="ctr">
            <a:noAutofit/>
          </a:bodyPr>
          <a:lstStyle/>
          <a:p>
            <a:r>
              <a:rPr lang="en-US"/>
              <a:t>Adolescents and Teens</a:t>
            </a:r>
          </a:p>
        </p:txBody>
      </p:sp>
      <p:sp>
        <p:nvSpPr>
          <p:cNvPr id="10243" name="Rectangle 10"/>
          <p:cNvSpPr>
            <a:spLocks noGrp="1" noChangeArrowheads="1"/>
          </p:cNvSpPr>
          <p:nvPr>
            <p:ph type="body" sz="half" idx="2"/>
          </p:nvPr>
        </p:nvSpPr>
        <p:spPr>
          <a:xfrm>
            <a:off x="152400" y="1600200"/>
            <a:ext cx="4343400" cy="5029200"/>
          </a:xfrm>
          <a:noFill/>
          <a:ln cap="flat">
            <a:noFill/>
            <a:miter lim="800000"/>
            <a:headEnd/>
            <a:tailEnd/>
          </a:ln>
        </p:spPr>
        <p:txBody>
          <a:bodyPr vert="horz" lIns="91440" tIns="45720" rIns="91440" bIns="45720" rtlCol="0">
            <a:normAutofit/>
          </a:bodyPr>
          <a:lstStyle/>
          <a:p>
            <a:r>
              <a:rPr lang="en-US" sz="2800" dirty="0"/>
              <a:t>Common issues related to FASDs</a:t>
            </a:r>
          </a:p>
          <a:p>
            <a:pPr lvl="1"/>
            <a:r>
              <a:rPr lang="en-US" sz="2400" dirty="0"/>
              <a:t>Mood disorders</a:t>
            </a:r>
          </a:p>
          <a:p>
            <a:pPr lvl="1"/>
            <a:r>
              <a:rPr lang="en-US" sz="2400" dirty="0"/>
              <a:t>Substance abuse</a:t>
            </a:r>
          </a:p>
          <a:p>
            <a:pPr lvl="1"/>
            <a:r>
              <a:rPr lang="en-US" sz="2400" dirty="0"/>
              <a:t>Social skills </a:t>
            </a:r>
          </a:p>
          <a:p>
            <a:pPr lvl="1"/>
            <a:endParaRPr lang="en-US" sz="2400" dirty="0"/>
          </a:p>
          <a:p>
            <a:r>
              <a:rPr lang="en-US" sz="2800" dirty="0"/>
              <a:t>“Hidden Disability”</a:t>
            </a:r>
          </a:p>
          <a:p>
            <a:endParaRPr lang="en-US" sz="2800" dirty="0"/>
          </a:p>
          <a:p>
            <a:endParaRPr lang="en-US" sz="2800" dirty="0"/>
          </a:p>
          <a:p>
            <a:endParaRPr lang="en-US" sz="2800" dirty="0"/>
          </a:p>
          <a:p>
            <a:endParaRPr lang="en-US" sz="2800" dirty="0"/>
          </a:p>
          <a:p>
            <a:endParaRPr lang="en-US" sz="2800" dirty="0"/>
          </a:p>
          <a:p>
            <a:endParaRPr lang="en-US" sz="2800" dirty="0"/>
          </a:p>
        </p:txBody>
      </p:sp>
      <p:pic>
        <p:nvPicPr>
          <p:cNvPr id="10245" name="Picture 17" descr="circle of friends"/>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866746" y="1676400"/>
            <a:ext cx="3362854" cy="4191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77313102"/>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MMPROD_UIDATA" val="&lt;database version=&quot;9.0&quot;&gt;&lt;object type=&quot;1&quot; unique_id=&quot;10001&quot;&gt;&lt;object type=&quot;2&quot; unique_id=&quot;10002&quot;&gt;&lt;object type=&quot;3&quot; unique_id=&quot;10003&quot;&gt;&lt;property id=&quot;20148&quot; value=&quot;5&quot;/&gt;&lt;property id=&quot;20300&quot; value=&quot;Slide 1 - &amp;quot;Fetal Alcohol Spectrum Disorders: Competency VI –  Treatment Across the Life Span&amp;quot;&quot;/&gt;&lt;property id=&quot;20307&quot; value=&quot;256&quot;/&gt;&lt;/object&gt;&lt;object type=&quot;3&quot; unique_id=&quot;10004&quot;&gt;&lt;property id=&quot;20148&quot; value=&quot;5&quot;/&gt;&lt;property id=&quot;20300&quot; value=&quot;Slide 2&quot;/&gt;&lt;property id=&quot;20307&quot; value=&quot;257&quot;/&gt;&lt;/object&gt;&lt;object type=&quot;3&quot; unique_id=&quot;10005&quot;&gt;&lt;property id=&quot;20148&quot; value=&quot;5&quot;/&gt;&lt;property id=&quot;20300&quot; value=&quot;Slide 3 - &amp;quot;Terminology of FASD&amp;quot;&quot;/&gt;&lt;property id=&quot;20307&quot; value=&quot;258&quot;/&gt;&lt;/object&gt;&lt;object type=&quot;3&quot; unique_id=&quot;10006&quot;&gt;&lt;property id=&quot;20148&quot; value=&quot;5&quot;/&gt;&lt;property id=&quot;20300&quot; value=&quot;Slide 4 - &amp;quot;Concerns Across the Lifespan&amp;quot;&quot;/&gt;&lt;property id=&quot;20307&quot; value=&quot;259&quot;/&gt;&lt;/object&gt;&lt;object type=&quot;3&quot; unique_id=&quot;10007&quot;&gt;&lt;property id=&quot;20148&quot; value=&quot;5&quot;/&gt;&lt;property id=&quot;20300&quot; value=&quot;Slide 5 - &amp;quot;Concerns Across the Lifespan&amp;quot;&quot;/&gt;&lt;property id=&quot;20307&quot; value=&quot;260&quot;/&gt;&lt;/object&gt;&lt;object type=&quot;3&quot; unique_id=&quot;10008&quot;&gt;&lt;property id=&quot;20148&quot; value=&quot;5&quot;/&gt;&lt;property id=&quot;20300&quot; value=&quot;Slide 6 - &amp;quot;Infants&amp;quot;&quot;/&gt;&lt;property id=&quot;20307&quot; value=&quot;261&quot;/&gt;&lt;/object&gt;&lt;object type=&quot;3&quot; unique_id=&quot;10009&quot;&gt;&lt;property id=&quot;20148&quot; value=&quot;5&quot;/&gt;&lt;property id=&quot;20300&quot; value=&quot;Slide 7 - &amp;quot;Toddlers and Preschoolers&amp;quot;&quot;/&gt;&lt;property id=&quot;20307&quot; value=&quot;262&quot;/&gt;&lt;/object&gt;&lt;object type=&quot;3&quot; unique_id=&quot;10010&quot;&gt;&lt;property id=&quot;20148&quot; value=&quot;5&quot;/&gt;&lt;property id=&quot;20300&quot; value=&quot;Slide 8 - &amp;quot;School-Age Children&amp;quot;&quot;/&gt;&lt;property id=&quot;20307&quot; value=&quot;263&quot;/&gt;&lt;/object&gt;&lt;object type=&quot;3&quot; unique_id=&quot;10011&quot;&gt;&lt;property id=&quot;20148&quot; value=&quot;5&quot;/&gt;&lt;property id=&quot;20300&quot; value=&quot;Slide 9 - &amp;quot;Adolescents and Teens&amp;quot;&quot;/&gt;&lt;property id=&quot;20307&quot; value=&quot;264&quot;/&gt;&lt;/object&gt;&lt;object type=&quot;3&quot; unique_id=&quot;10012&quot;&gt;&lt;property id=&quot;20148&quot; value=&quot;5&quot;/&gt;&lt;property id=&quot;20300&quot; value=&quot;Slide 10 - &amp;quot;Adults&amp;quot;&quot;/&gt;&lt;property id=&quot;20307&quot; value=&quot;265&quot;/&gt;&lt;/object&gt;&lt;object type=&quot;3&quot; unique_id=&quot;10013&quot;&gt;&lt;property id=&quot;20148&quot; value=&quot;5&quot;/&gt;&lt;property id=&quot;20300&quot; value=&quot;Slide 11 - &amp;quot;Families and Caregivers&amp;quot;&quot;/&gt;&lt;property id=&quot;20307&quot; value=&quot;266&quot;/&gt;&lt;/object&gt;&lt;object type=&quot;3&quot; unique_id=&quot;10014&quot;&gt;&lt;property id=&quot;20148&quot; value=&quot;5&quot;/&gt;&lt;property id=&quot;20300&quot; value=&quot;Slide 12 - &amp;quot;Approaches to Treatment used by Health Providers&amp;quot;&quot;/&gt;&lt;property id=&quot;20307&quot; value=&quot;267&quot;/&gt;&lt;/object&gt;&lt;object type=&quot;3&quot; unique_id=&quot;10015&quot;&gt;&lt;property id=&quot;20148&quot; value=&quot;5&quot;/&gt;&lt;property id=&quot;20300&quot; value=&quot;Slide 13 - &amp;quot;Medical&amp;quot;&quot;/&gt;&lt;property id=&quot;20307&quot; value=&quot;268&quot;/&gt;&lt;/object&gt;&lt;object type=&quot;3&quot; unique_id=&quot;10016&quot;&gt;&lt;property id=&quot;20148&quot; value=&quot;5&quot;/&gt;&lt;property id=&quot;20300&quot; value=&quot;Slide 14 - &amp;quot;Behavioral &amp;amp; Mental Health&amp;quot;&quot;/&gt;&lt;property id=&quot;20307&quot; value=&quot;269&quot;/&gt;&lt;/object&gt;&lt;object type=&quot;3&quot; unique_id=&quot;10017&quot;&gt;&lt;property id=&quot;20148&quot; value=&quot;5&quot;/&gt;&lt;property id=&quot;20300&quot; value=&quot;Slide 15 - &amp;quot;Education&amp;quot;&quot;/&gt;&lt;property id=&quot;20307&quot; value=&quot;270&quot;/&gt;&lt;/object&gt;&lt;object type=&quot;3&quot; unique_id=&quot;10018&quot;&gt;&lt;property id=&quot;20148&quot; value=&quot;5&quot;/&gt;&lt;property id=&quot;20300&quot; value=&quot;Slide 16 - &amp;quot;Alternative Approaches&amp;quot;&quot;/&gt;&lt;property id=&quot;20307&quot; value=&quot;271&quot;/&gt;&lt;/object&gt;&lt;object type=&quot;3&quot; unique_id=&quot;10019&quot;&gt;&lt;property id=&quot;20148&quot; value=&quot;5&quot;/&gt;&lt;property id=&quot;20300&quot; value=&quot;Slide 17 - &amp;quot;Family Support Services and Resources&amp;quot;&quot;/&gt;&lt;property id=&quot;20307&quot; value=&quot;272&quot;/&gt;&lt;/object&gt;&lt;object type=&quot;3&quot; unique_id=&quot;10020&quot;&gt;&lt;property id=&quot;20148&quot; value=&quot;5&quot;/&gt;&lt;property id=&quot;20300&quot; value=&quot;Slide 18 - &amp;quot;Parenting Strategies&amp;quot;&quot;/&gt;&lt;property id=&quot;20307&quot; value=&quot;273&quot;/&gt;&lt;/object&gt;&lt;object type=&quot;3&quot; unique_id=&quot;10021&quot;&gt;&lt;property id=&quot;20148&quot; value=&quot;5&quot;/&gt;&lt;property id=&quot;20300&quot; value=&quot;Slide 19 - &amp;quot;Disability Services&amp;quot;&quot;/&gt;&lt;property id=&quot;20307&quot; value=&quot;274&quot;/&gt;&lt;/object&gt;&lt;object type=&quot;3&quot; unique_id=&quot;10022&quot;&gt;&lt;property id=&quot;20148&quot; value=&quot;5&quot;/&gt;&lt;property id=&quot;20300&quot; value=&quot;Slide 20 - &amp;quot;Legal System&amp;quot;&quot;/&gt;&lt;property id=&quot;20307&quot; value=&quot;275&quot;/&gt;&lt;/object&gt;&lt;object type=&quot;3&quot; unique_id=&quot;10023&quot;&gt;&lt;property id=&quot;20148&quot; value=&quot;5&quot;/&gt;&lt;property id=&quot;20300&quot; value=&quot;Slide 21 - &amp;quot;Resources&amp;quot;&quot;/&gt;&lt;property id=&quot;20307&quot; value=&quot;276&quot;/&gt;&lt;/object&gt;&lt;object type=&quot;3&quot; unique_id=&quot;10024&quot;&gt;&lt;property id=&quot;20148&quot; value=&quot;5&quot;/&gt;&lt;property id=&quot;20300&quot; value=&quot;Slide 22 - &amp;quot;Resources: Websites&amp;quot;&quot;/&gt;&lt;property id=&quot;20307&quot; value=&quot;277&quot;/&gt;&lt;/object&gt;&lt;object type=&quot;3&quot; unique_id=&quot;10025&quot;&gt;&lt;property id=&quot;20148&quot; value=&quot;5&quot;/&gt;&lt;property id=&quot;20300&quot; value=&quot;Slide 23 - &amp;quot;Resources: Websites&amp;quot;&quot;/&gt;&lt;property id=&quot;20307&quot; value=&quot;278&quot;/&gt;&lt;/object&gt;&lt;object type=&quot;3&quot; unique_id=&quot;10026&quot;&gt;&lt;property id=&quot;20148&quot; value=&quot;5&quot;/&gt;&lt;property id=&quot;20300&quot; value=&quot;Slide 24 - &amp;quot;Resources: Websites&amp;quot;&quot;/&gt;&lt;property id=&quot;20307&quot; value=&quot;279&quot;/&gt;&lt;/object&gt;&lt;object type=&quot;3&quot; unique_id=&quot;10027&quot;&gt;&lt;property id=&quot;20148&quot; value=&quot;5&quot;/&gt;&lt;property id=&quot;20300&quot; value=&quot;Slide 25 - &amp;quot;Resources: Newsletters&amp;quot;&quot;/&gt;&lt;property id=&quot;20307&quot; value=&quot;280&quot;/&gt;&lt;/object&gt;&lt;object type=&quot;3&quot; unique_id=&quot;10028&quot;&gt;&lt;property id=&quot;20148&quot; value=&quot;5&quot;/&gt;&lt;property id=&quot;20300&quot; value=&quot;Slide 26 - &amp;quot;Resources: Support Groups&amp;quot;&quot;/&gt;&lt;property id=&quot;20307&quot; value=&quot;281&quot;/&gt;&lt;/object&gt;&lt;object type=&quot;3&quot; unique_id=&quot;10029&quot;&gt;&lt;property id=&quot;20148&quot; value=&quot;5&quot;/&gt;&lt;property id=&quot;20300&quot; value=&quot;Slide 27 - &amp;quot;Resources: Support Groups&amp;quot;&quot;/&gt;&lt;property id=&quot;20307&quot; value=&quot;282&quot;/&gt;&lt;/object&gt;&lt;object type=&quot;3&quot; unique_id=&quot;10030&quot;&gt;&lt;property id=&quot;20148&quot; value=&quot;5&quot;/&gt;&lt;property id=&quot;20300&quot; value=&quot;Slide 28 - &amp;quot;Resources: Seminars for Families&amp;quot;&quot;/&gt;&lt;property id=&quot;20307&quot; value=&quot;283&quot;/&gt;&lt;/object&gt;&lt;object type=&quot;3&quot; unique_id=&quot;10031&quot;&gt;&lt;property id=&quot;20148&quot; value=&quot;5&quot;/&gt;&lt;property id=&quot;20300&quot; value=&quot;Slide 29 - &amp;quot;In closing…&amp;quot;&quot;/&gt;&lt;property id=&quot;20307&quot; value=&quot;284&quot;/&gt;&lt;/object&gt;&lt;object type=&quot;3&quot; unique_id=&quot;10032&quot;&gt;&lt;property id=&quot;20148&quot; value=&quot;5&quot;/&gt;&lt;property id=&quot;20300&quot; value=&quot;Slide 30 - &amp;quot;Arctic FASD Regional Training Center www.uaa.alaska.edu/arcticfasdrtc arcticfasdrtc@uaa.alaska.edu 907.786.6381 &amp;quot;&quot;/&gt;&lt;property id=&quot;20307&quot; value=&quot;285&quot;/&gt;&lt;/object&gt;&lt;/object&gt;&lt;object type=&quot;8&quot; unique_id=&quot;10064&quot;&gt;&lt;/object&gt;&lt;/object&gt;&lt;/database&gt;"/>
  <p:tag name="MMPROD_NEXTUNIQUEID" val="10009"/>
  <p:tag name="SECTOMILLISECCONVERTED" val="1"/>
</p:tagLst>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djacency">
  <a:themeElements>
    <a:clrScheme name="Custom 2">
      <a:dk1>
        <a:srgbClr val="2F2B20"/>
      </a:dk1>
      <a:lt1>
        <a:srgbClr val="FFFFFF"/>
      </a:lt1>
      <a:dk2>
        <a:srgbClr val="4466AF"/>
      </a:dk2>
      <a:lt2>
        <a:srgbClr val="88BC64"/>
      </a:lt2>
      <a:accent1>
        <a:srgbClr val="88BC64"/>
      </a:accent1>
      <a:accent2>
        <a:srgbClr val="9CBEBD"/>
      </a:accent2>
      <a:accent3>
        <a:srgbClr val="D2CB6C"/>
      </a:accent3>
      <a:accent4>
        <a:srgbClr val="95A39D"/>
      </a:accent4>
      <a:accent5>
        <a:srgbClr val="C89F5D"/>
      </a:accent5>
      <a:accent6>
        <a:srgbClr val="B1A089"/>
      </a:accent6>
      <a:hlink>
        <a:srgbClr val="D25814"/>
      </a:hlink>
      <a:folHlink>
        <a:srgbClr val="849A0A"/>
      </a:folHlink>
    </a:clrScheme>
    <a:fontScheme name="Composite">
      <a:maj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Adjacency</Template>
  <TotalTime>1300</TotalTime>
  <Words>6907</Words>
  <Application>Microsoft Office PowerPoint</Application>
  <PresentationFormat>On-screen Show (4:3)</PresentationFormat>
  <Paragraphs>607</Paragraphs>
  <Slides>30</Slides>
  <Notes>30</Notes>
  <HiddenSlides>0</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Adjacency</vt:lpstr>
      <vt:lpstr>Fetal Alcohol Spectrum Disorders: Competency VI –  Treatment Across the Life Span</vt:lpstr>
      <vt:lpstr>PowerPoint Presentation</vt:lpstr>
      <vt:lpstr>Terminology of FASD</vt:lpstr>
      <vt:lpstr>Concerns Across the Lifespan</vt:lpstr>
      <vt:lpstr>Concerns Across the Lifespan</vt:lpstr>
      <vt:lpstr>Infants</vt:lpstr>
      <vt:lpstr>Toddlers and Preschoolers</vt:lpstr>
      <vt:lpstr>School-Age Children</vt:lpstr>
      <vt:lpstr>Adolescents and Teens</vt:lpstr>
      <vt:lpstr>Adults</vt:lpstr>
      <vt:lpstr>Families and Caregivers</vt:lpstr>
      <vt:lpstr>Approaches to Treatment used by Health Providers</vt:lpstr>
      <vt:lpstr>Medical</vt:lpstr>
      <vt:lpstr>Behavioral &amp; Mental Health</vt:lpstr>
      <vt:lpstr>Education</vt:lpstr>
      <vt:lpstr>Alternative Approaches</vt:lpstr>
      <vt:lpstr>Family Support Services and Resources</vt:lpstr>
      <vt:lpstr>Parenting Strategies</vt:lpstr>
      <vt:lpstr>Disability Services</vt:lpstr>
      <vt:lpstr>Legal System</vt:lpstr>
      <vt:lpstr>Resources</vt:lpstr>
      <vt:lpstr>Resources: Websites</vt:lpstr>
      <vt:lpstr>Resources: Websites</vt:lpstr>
      <vt:lpstr>Resources: Websites</vt:lpstr>
      <vt:lpstr>Resources: Newsletters</vt:lpstr>
      <vt:lpstr>Resources: Support Groups</vt:lpstr>
      <vt:lpstr>Resources: Support Groups</vt:lpstr>
      <vt:lpstr>Resources: Seminars for Families</vt:lpstr>
      <vt:lpstr>In closing…</vt:lpstr>
      <vt:lpstr>Arctic FASD Regional Training Center www.uaa.alaska.edu/arcticfasdrtc arcticfasdrtc@uaa.alaska.edu 907.786.6381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An Introduction to Fetal Alcohol Spectrum Disorders</dc:title>
  <dc:creator>cbhrs</dc:creator>
  <cp:lastModifiedBy>cbhrsae</cp:lastModifiedBy>
  <cp:revision>48</cp:revision>
  <dcterms:created xsi:type="dcterms:W3CDTF">2013-07-18T17:22:51Z</dcterms:created>
  <dcterms:modified xsi:type="dcterms:W3CDTF">2015-09-01T00:00:23Z</dcterms:modified>
</cp:coreProperties>
</file>