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409" r:id="rId3"/>
    <p:sldId id="454" r:id="rId4"/>
    <p:sldId id="436" r:id="rId5"/>
    <p:sldId id="437" r:id="rId6"/>
    <p:sldId id="438" r:id="rId7"/>
    <p:sldId id="439" r:id="rId8"/>
    <p:sldId id="440" r:id="rId9"/>
    <p:sldId id="453" r:id="rId10"/>
    <p:sldId id="441" r:id="rId11"/>
    <p:sldId id="442" r:id="rId12"/>
    <p:sldId id="443" r:id="rId13"/>
    <p:sldId id="419" r:id="rId14"/>
    <p:sldId id="420" r:id="rId15"/>
    <p:sldId id="444" r:id="rId16"/>
    <p:sldId id="452" r:id="rId17"/>
    <p:sldId id="445" r:id="rId18"/>
    <p:sldId id="424" r:id="rId19"/>
    <p:sldId id="425" r:id="rId20"/>
    <p:sldId id="447" r:id="rId21"/>
    <p:sldId id="427" r:id="rId22"/>
    <p:sldId id="446" r:id="rId23"/>
    <p:sldId id="429" r:id="rId24"/>
    <p:sldId id="430" r:id="rId25"/>
    <p:sldId id="431" r:id="rId26"/>
    <p:sldId id="448" r:id="rId27"/>
    <p:sldId id="449" r:id="rId28"/>
    <p:sldId id="450" r:id="rId29"/>
    <p:sldId id="451" r:id="rId30"/>
    <p:sldId id="296" r:id="rId31"/>
  </p:sldIdLst>
  <p:sldSz cx="9144000" cy="6858000" type="screen4x3"/>
  <p:notesSz cx="7315200" cy="96012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727" autoAdjust="0"/>
  </p:normalViewPr>
  <p:slideViewPr>
    <p:cSldViewPr>
      <p:cViewPr>
        <p:scale>
          <a:sx n="65" d="100"/>
          <a:sy n="65" d="100"/>
        </p:scale>
        <p:origin x="-2040" y="-336"/>
      </p:cViewPr>
      <p:guideLst>
        <p:guide orient="horz" pos="2160"/>
        <p:guide pos="2880"/>
      </p:guideLst>
    </p:cSldViewPr>
  </p:slideViewPr>
  <p:notesTextViewPr>
    <p:cViewPr>
      <p:scale>
        <a:sx n="1" d="1"/>
        <a:sy n="1" d="1"/>
      </p:scale>
      <p:origin x="0" y="0"/>
    </p:cViewPr>
  </p:notesTextViewPr>
  <p:sorterViewPr>
    <p:cViewPr>
      <p:scale>
        <a:sx n="90" d="100"/>
        <a:sy n="90" d="100"/>
      </p:scale>
      <p:origin x="0" y="0"/>
    </p:cViewPr>
  </p:sorterViewPr>
  <p:notesViewPr>
    <p:cSldViewPr>
      <p:cViewPr varScale="1">
        <p:scale>
          <a:sx n="93" d="100"/>
          <a:sy n="93" d="100"/>
        </p:scale>
        <p:origin x="-2532" y="-11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6B708B23-C0E2-40B3-8DE3-8B4033C22F84}" type="datetimeFigureOut">
              <a:rPr lang="en-US" smtClean="0"/>
              <a:t>8/31/2015</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15C28748-325B-45E2-8F36-59C4423DD20E}" type="slidenum">
              <a:rPr lang="en-US" smtClean="0"/>
              <a:t>‹#›</a:t>
            </a:fld>
            <a:endParaRPr lang="en-US"/>
          </a:p>
        </p:txBody>
      </p:sp>
    </p:spTree>
    <p:extLst>
      <p:ext uri="{BB962C8B-B14F-4D97-AF65-F5344CB8AC3E}">
        <p14:creationId xmlns:p14="http://schemas.microsoft.com/office/powerpoint/2010/main" val="397045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PowerPoint was created by the University of Alaska Anchorage Center for Behavioral Health Research &amp; Services’ CDC-funded Arctic FASD Regional Training Center in 2010 and revised in 2013. The content is based primarily on materials and resources available in CDC’s </a:t>
            </a:r>
            <a:r>
              <a:rPr lang="en-US" i="1" baseline="0" dirty="0" smtClean="0"/>
              <a:t>Fetal Alcohol Spectrum Disorders Competency-Based Curriculum Development Guide for Medical and Allied Health Education and Practice</a:t>
            </a:r>
            <a:r>
              <a:rPr lang="en-US" i="0" baseline="0" dirty="0" smtClean="0"/>
              <a:t> (2009). </a:t>
            </a:r>
          </a:p>
          <a:p>
            <a:endParaRPr lang="en-US" i="0" baseline="0" dirty="0" smtClean="0"/>
          </a:p>
          <a:p>
            <a:r>
              <a:rPr lang="en-US" i="0" baseline="0" dirty="0" smtClean="0"/>
              <a:t>This guide was revised in 2015 and is available from www.frfasd.org/Comp_Guide.html. </a:t>
            </a:r>
          </a:p>
          <a:p>
            <a:endParaRPr lang="en-US" i="0" baseline="0" dirty="0" smtClean="0"/>
          </a:p>
          <a:p>
            <a:r>
              <a:rPr lang="en-US" i="0" baseline="0" dirty="0" smtClean="0"/>
              <a:t>If you are using elements of this PowerPoint in another presentation, please credit the Arctic FASD Regional Training Center and the 2009 </a:t>
            </a:r>
            <a:r>
              <a:rPr lang="en-US" i="1" baseline="0" dirty="0" smtClean="0"/>
              <a:t>Fetal Alcohol Spectrum Disorders Competency-Based Curriculum Development Guide for Medical and Allied Health Education and Practice</a:t>
            </a:r>
            <a:r>
              <a:rPr lang="en-US" i="0" baseline="0" dirty="0" smtClean="0"/>
              <a:t>. </a:t>
            </a:r>
          </a:p>
          <a:p>
            <a:endParaRPr lang="en-US" i="0" baseline="0" dirty="0" smtClean="0"/>
          </a:p>
          <a:p>
            <a:r>
              <a:rPr lang="en-US" i="0" baseline="0" dirty="0" smtClean="0"/>
              <a:t>Questions about this PowerPoint or its contents should be addressed to the Center for Behavioral Health Research &amp; Services at the University of Alaska Anchorage – www.uaa.alaska.edu. </a:t>
            </a:r>
          </a:p>
          <a:p>
            <a:endParaRPr lang="en-US" i="0" baseline="0" dirty="0" smtClean="0"/>
          </a:p>
          <a:p>
            <a:pPr eaLnBrk="1" hangingPunct="1">
              <a:spcBef>
                <a:spcPct val="0"/>
              </a:spcBef>
            </a:pPr>
            <a:r>
              <a:rPr lang="en-US" altLang="en-US" baseline="0" dirty="0" smtClean="0">
                <a:latin typeface="Arial" charset="0"/>
              </a:rPr>
              <a:t>Funding was provided by the Centers for Disease Control and Prevention (CDC) to the </a:t>
            </a:r>
            <a:r>
              <a:rPr lang="en-US" altLang="en-US" dirty="0" smtClean="0">
                <a:latin typeface="Arial" charset="0"/>
              </a:rPr>
              <a:t>Center for Behavioral Health Research and Services (CBHRS) at the University of Alaska Anchorage. The goal of</a:t>
            </a:r>
            <a:r>
              <a:rPr lang="en-US" altLang="en-US" baseline="0" dirty="0" smtClean="0">
                <a:latin typeface="Arial" charset="0"/>
              </a:rPr>
              <a:t> the </a:t>
            </a:r>
            <a:r>
              <a:rPr lang="en-US" altLang="en-US" baseline="0" smtClean="0">
                <a:latin typeface="Arial" charset="0"/>
              </a:rPr>
              <a:t>Arctic </a:t>
            </a:r>
            <a:r>
              <a:rPr lang="en-US" altLang="en-US" baseline="0" smtClean="0">
                <a:latin typeface="Arial" charset="0"/>
              </a:rPr>
              <a:t>FASD</a:t>
            </a:r>
            <a:r>
              <a:rPr lang="en-US" altLang="en-US" smtClean="0">
                <a:latin typeface="Arial" charset="0"/>
              </a:rPr>
              <a:t> </a:t>
            </a:r>
            <a:r>
              <a:rPr lang="en-US" altLang="en-US" dirty="0" smtClean="0">
                <a:latin typeface="Arial" charset="0"/>
              </a:rPr>
              <a:t>Regional Training Center was to increase awareness about FASD among health and allied health students and professionals. </a:t>
            </a:r>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1" dirty="0" smtClean="0">
                <a:latin typeface="Arial" charset="0"/>
              </a:rPr>
              <a:t>The CDC has identified seven core competencies that enable professionals to more effectively prevent, identify, and treat FASDs.</a:t>
            </a:r>
          </a:p>
          <a:p>
            <a:pPr eaLnBrk="1" hangingPunct="1">
              <a:spcBef>
                <a:spcPct val="0"/>
              </a:spcBef>
            </a:pPr>
            <a:endParaRPr lang="en-US" altLang="en-US" b="1" dirty="0" smtClean="0">
              <a:latin typeface="Arial" charset="0"/>
            </a:endParaRPr>
          </a:p>
          <a:p>
            <a:pPr lvl="1" eaLnBrk="1" hangingPunct="1">
              <a:spcBef>
                <a:spcPct val="0"/>
              </a:spcBef>
              <a:buFontTx/>
              <a:buChar char="•"/>
            </a:pPr>
            <a:r>
              <a:rPr lang="en-US" altLang="en-US" dirty="0" smtClean="0">
                <a:latin typeface="Arial" charset="0"/>
              </a:rPr>
              <a:t>This presentation covers competency one, foundation.</a:t>
            </a:r>
          </a:p>
        </p:txBody>
      </p:sp>
      <p:sp>
        <p:nvSpPr>
          <p:cNvPr id="4" name="Slide Number Placeholder 3"/>
          <p:cNvSpPr>
            <a:spLocks noGrp="1"/>
          </p:cNvSpPr>
          <p:nvPr>
            <p:ph type="sldNum" sz="quarter" idx="10"/>
          </p:nvPr>
        </p:nvSpPr>
        <p:spPr/>
        <p:txBody>
          <a:bodyPr/>
          <a:lstStyle/>
          <a:p>
            <a:fld id="{15C28748-325B-45E2-8F36-59C4423DD20E}" type="slidenum">
              <a:rPr lang="en-US" smtClean="0"/>
              <a:t>1</a:t>
            </a:fld>
            <a:endParaRPr lang="en-US"/>
          </a:p>
        </p:txBody>
      </p:sp>
    </p:spTree>
    <p:extLst>
      <p:ext uri="{BB962C8B-B14F-4D97-AF65-F5344CB8AC3E}">
        <p14:creationId xmlns:p14="http://schemas.microsoft.com/office/powerpoint/2010/main" val="3665040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46563" y="320675"/>
            <a:ext cx="2479675" cy="1858963"/>
          </a:xfrm>
        </p:spPr>
      </p:sp>
      <p:sp>
        <p:nvSpPr>
          <p:cNvPr id="3" name="Notes Placeholder 2"/>
          <p:cNvSpPr>
            <a:spLocks noGrp="1"/>
          </p:cNvSpPr>
          <p:nvPr>
            <p:ph type="body" idx="1"/>
          </p:nvPr>
        </p:nvSpPr>
        <p:spPr>
          <a:xfrm>
            <a:off x="731520" y="2320290"/>
            <a:ext cx="5852160" cy="6560820"/>
          </a:xfrm>
        </p:spPr>
        <p:txBody>
          <a:bodyPr/>
          <a:lstStyle/>
          <a:p>
            <a:pPr eaLnBrk="1" hangingPunct="1"/>
            <a:r>
              <a:rPr lang="en-US" b="1" dirty="0" smtClean="0"/>
              <a:t>Terminology</a:t>
            </a:r>
          </a:p>
          <a:p>
            <a:pPr eaLnBrk="1" hangingPunct="1"/>
            <a:r>
              <a:rPr lang="en-US" dirty="0" smtClean="0"/>
              <a:t>Before we move on with our discussion, we’ll review the terminology used in discussing FASDs. Since the 1970s, different researchers have observed the effects of prenatal exposure to alcohol and developed a variety of names for these effects, most of which are known by an acronym. The acronyms on the umbrella have all been used at some point to describe the effects of prenatal alcohol exposure – and many are still in use today. </a:t>
            </a:r>
          </a:p>
          <a:p>
            <a:pPr eaLnBrk="1" hangingPunct="1"/>
            <a:endParaRPr lang="en-US" dirty="0" smtClean="0"/>
          </a:p>
          <a:p>
            <a:pPr eaLnBrk="1" hangingPunct="1"/>
            <a:r>
              <a:rPr lang="en-US" b="1" dirty="0" smtClean="0"/>
              <a:t>FASDs is an umbrella term</a:t>
            </a:r>
          </a:p>
          <a:p>
            <a:pPr eaLnBrk="1" hangingPunct="1"/>
            <a:r>
              <a:rPr lang="en-US" dirty="0" smtClean="0"/>
              <a:t>Fetal Alcohol Spectrum Disorders is an umbrella term used to describe the range of effects that can occur in an individual whose mother drank alcohol during pregnancy.</a:t>
            </a:r>
          </a:p>
          <a:p>
            <a:pPr eaLnBrk="1" hangingPunct="1"/>
            <a:endParaRPr lang="en-US" dirty="0" smtClean="0"/>
          </a:p>
          <a:p>
            <a:pPr eaLnBrk="1" hangingPunct="1"/>
            <a:r>
              <a:rPr lang="en-US" dirty="0" smtClean="0"/>
              <a:t>These effects can include physical, mental, behavioral, and/or learning disabilities. These effects are life-long. Each person who is affected by pre-natal alcohol exposure is affected differently, so it’s important to look at the individual, not the term.</a:t>
            </a:r>
          </a:p>
          <a:p>
            <a:pPr eaLnBrk="1" hangingPunct="1"/>
            <a:endParaRPr lang="en-US" dirty="0" smtClean="0"/>
          </a:p>
        </p:txBody>
      </p:sp>
      <p:sp>
        <p:nvSpPr>
          <p:cNvPr id="4" name="Slide Number Placeholder 3"/>
          <p:cNvSpPr>
            <a:spLocks noGrp="1"/>
          </p:cNvSpPr>
          <p:nvPr>
            <p:ph type="sldNum" sz="quarter" idx="10"/>
          </p:nvPr>
        </p:nvSpPr>
        <p:spPr/>
        <p:txBody>
          <a:bodyPr/>
          <a:lstStyle/>
          <a:p>
            <a:fld id="{15C28748-325B-45E2-8F36-59C4423DD20E}" type="slidenum">
              <a:rPr lang="en-US" smtClean="0"/>
              <a:t>10</a:t>
            </a:fld>
            <a:endParaRPr lang="en-US"/>
          </a:p>
        </p:txBody>
      </p:sp>
    </p:spTree>
    <p:extLst>
      <p:ext uri="{BB962C8B-B14F-4D97-AF65-F5344CB8AC3E}">
        <p14:creationId xmlns:p14="http://schemas.microsoft.com/office/powerpoint/2010/main" val="2329970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08488" y="320675"/>
            <a:ext cx="2400300" cy="1800225"/>
          </a:xfrm>
        </p:spPr>
      </p:sp>
      <p:sp>
        <p:nvSpPr>
          <p:cNvPr id="3" name="Notes Placeholder 2"/>
          <p:cNvSpPr>
            <a:spLocks noGrp="1"/>
          </p:cNvSpPr>
          <p:nvPr>
            <p:ph type="body" idx="1"/>
          </p:nvPr>
        </p:nvSpPr>
        <p:spPr>
          <a:xfrm>
            <a:off x="731520" y="2240280"/>
            <a:ext cx="5852160" cy="6640830"/>
          </a:xfrm>
        </p:spPr>
        <p:txBody>
          <a:bodyPr/>
          <a:lstStyle/>
          <a:p>
            <a:pPr eaLnBrk="1" hangingPunct="1"/>
            <a:r>
              <a:rPr lang="en-US" dirty="0" smtClean="0"/>
              <a:t>These terms include alcohol related neurodevelopmental disorder, neurobehavioral disorder (alcohol exposed), static encephalopathy/alcohol exposed, fetal alcohol syndrome, alcohol related birth defects, fetal alcohol effects, partial-fetal alcohol syndrome. </a:t>
            </a:r>
          </a:p>
          <a:p>
            <a:pPr eaLnBrk="1" hangingPunct="1"/>
            <a:endParaRPr lang="en-US" dirty="0" smtClean="0"/>
          </a:p>
          <a:p>
            <a:pPr eaLnBrk="1" hangingPunct="1"/>
            <a:r>
              <a:rPr lang="en-US" dirty="0" smtClean="0"/>
              <a:t>Fetal alcohol syndrome, or FAS, is a subset of FASDs. Since it is a medical diagnosis that involves a specific pattern of findings associated with in utero exposure to alcohol, we will devote a portion of our time today to this diagnosis.</a:t>
            </a:r>
          </a:p>
          <a:p>
            <a:pPr eaLnBrk="1" hangingPunct="1"/>
            <a:endParaRPr lang="en-US" dirty="0" smtClean="0"/>
          </a:p>
          <a:p>
            <a:pPr eaLnBrk="1" hangingPunct="1"/>
            <a:r>
              <a:rPr lang="en-US" dirty="0" smtClean="0"/>
              <a:t>Please keep in mind that it is not the only possible outcome of prenatal alcohol exposure, nor does it mean that individuals with a diagnosis of FAS have a greater disability than others who are prenatally exposed to alcohol. A diagnosis of FAS simply means that the individual has more outward or physical signs of the disability, in addition to nervous system problems.</a:t>
            </a:r>
          </a:p>
          <a:p>
            <a:pPr eaLnBrk="1" hangingPunct="1"/>
            <a:endParaRPr lang="en-US" dirty="0" smtClean="0"/>
          </a:p>
          <a:p>
            <a:pPr eaLnBrk="1" hangingPunct="1"/>
            <a:r>
              <a:rPr lang="en-US" dirty="0" smtClean="0"/>
              <a:t>In fact not having a diagnosis of FAS may in fact cause more problems for an individual through their lifetime.</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11</a:t>
            </a:fld>
            <a:endParaRPr lang="en-US"/>
          </a:p>
        </p:txBody>
      </p:sp>
    </p:spTree>
    <p:extLst>
      <p:ext uri="{BB962C8B-B14F-4D97-AF65-F5344CB8AC3E}">
        <p14:creationId xmlns:p14="http://schemas.microsoft.com/office/powerpoint/2010/main" val="40537781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05313" y="239713"/>
            <a:ext cx="2243137" cy="1681162"/>
          </a:xfrm>
        </p:spPr>
      </p:sp>
      <p:sp>
        <p:nvSpPr>
          <p:cNvPr id="3" name="Notes Placeholder 2"/>
          <p:cNvSpPr>
            <a:spLocks noGrp="1"/>
          </p:cNvSpPr>
          <p:nvPr>
            <p:ph type="body" idx="1"/>
          </p:nvPr>
        </p:nvSpPr>
        <p:spPr>
          <a:xfrm>
            <a:off x="762000" y="1828800"/>
            <a:ext cx="5852160" cy="6941820"/>
          </a:xfrm>
        </p:spPr>
        <p:txBody>
          <a:bodyPr/>
          <a:lstStyle/>
          <a:p>
            <a:pPr>
              <a:spcBef>
                <a:spcPts val="634"/>
              </a:spcBef>
            </a:pPr>
            <a:r>
              <a:rPr lang="en-US" b="1" dirty="0" smtClean="0"/>
              <a:t>Characteristics of FAS</a:t>
            </a:r>
          </a:p>
          <a:p>
            <a:pPr>
              <a:spcBef>
                <a:spcPts val="634"/>
              </a:spcBef>
            </a:pPr>
            <a:r>
              <a:rPr lang="en-US" dirty="0" smtClean="0"/>
              <a:t>The characteristics discussed here are largely associated with those involved in a formal diagnosis of FAS; however, some of these features are also found in people who experience other FASDs besides FAS. Some features are required for a diagnosis of FAS, which we will talk about more later in the presentation.</a:t>
            </a:r>
          </a:p>
          <a:p>
            <a:pPr>
              <a:spcBef>
                <a:spcPts val="634"/>
              </a:spcBef>
            </a:pPr>
            <a:r>
              <a:rPr lang="en-US" dirty="0" smtClean="0"/>
              <a:t>The characteristics of FAS have been well documented. They include </a:t>
            </a:r>
            <a:r>
              <a:rPr lang="en-US" dirty="0" err="1" smtClean="0"/>
              <a:t>dysmorphia</a:t>
            </a:r>
            <a:r>
              <a:rPr lang="en-US" dirty="0" smtClean="0"/>
              <a:t> (especially of the facial features), growth restriction, and central nervous system related abnormalities. </a:t>
            </a:r>
          </a:p>
          <a:p>
            <a:pPr>
              <a:spcBef>
                <a:spcPts val="634"/>
              </a:spcBef>
            </a:pPr>
            <a:r>
              <a:rPr lang="en-US" b="1" dirty="0" smtClean="0"/>
              <a:t>Facial </a:t>
            </a:r>
            <a:r>
              <a:rPr lang="en-US" b="1" dirty="0" err="1" smtClean="0"/>
              <a:t>dysmorphia</a:t>
            </a:r>
            <a:endParaRPr lang="en-US" b="1" dirty="0" smtClean="0"/>
          </a:p>
          <a:p>
            <a:pPr>
              <a:spcBef>
                <a:spcPts val="634"/>
              </a:spcBef>
            </a:pPr>
            <a:r>
              <a:rPr lang="en-US" dirty="0" err="1" smtClean="0"/>
              <a:t>Dysmorphia</a:t>
            </a:r>
            <a:r>
              <a:rPr lang="en-US" dirty="0" smtClean="0"/>
              <a:t> is defined as something that is out of proportion or misshapen. In relation to FAS, this means that an individual with this diagnosis has a certain set of facial features. </a:t>
            </a:r>
            <a:r>
              <a:rPr lang="en-US" dirty="0" err="1" smtClean="0"/>
              <a:t>Dysmorphic</a:t>
            </a:r>
            <a:r>
              <a:rPr lang="en-US" dirty="0" smtClean="0"/>
              <a:t> features that are a result of prenatal alcohol exposure are outward signs of abnormal cell development during the implantation, embryonic, or fetal states of gestation. These feature are clues to prenatal alcohol exposure, rather than formal diagnoses. </a:t>
            </a:r>
          </a:p>
          <a:p>
            <a:pPr>
              <a:spcBef>
                <a:spcPts val="634"/>
              </a:spcBef>
            </a:pPr>
            <a:r>
              <a:rPr lang="en-US" b="1" dirty="0" smtClean="0"/>
              <a:t>Physical Growth Restriction</a:t>
            </a:r>
          </a:p>
          <a:p>
            <a:pPr eaLnBrk="1" hangingPunct="1"/>
            <a:r>
              <a:rPr lang="en-US" dirty="0" smtClean="0"/>
              <a:t>Physical growth is affected on several levels by prenatal alcohol exposure. Both pre- and postnatal growth is limited, most notably in height and weight. Typically, fetuses are small for their gestational age and children with FAS are of short stature, underweight (failure to thrive), and/or have height or weight discrepancies.</a:t>
            </a:r>
          </a:p>
          <a:p>
            <a:pPr eaLnBrk="1" hangingPunct="1"/>
            <a:r>
              <a:rPr lang="en-US" b="1" dirty="0" smtClean="0"/>
              <a:t>Animal Research</a:t>
            </a:r>
          </a:p>
          <a:p>
            <a:pPr eaLnBrk="1" hangingPunct="1"/>
            <a:r>
              <a:rPr lang="en-US" dirty="0" smtClean="0"/>
              <a:t>There are limitations on the kinds of research appropriate for human subjects, so researchers have turned to animals to document the effects of fetal alcohol exposure. The chick on the right had alcohol injected into its egg during gestation. The chick on the left did not.</a:t>
            </a:r>
          </a:p>
          <a:p>
            <a:pPr eaLnBrk="1" hangingPunct="1"/>
            <a:r>
              <a:rPr lang="en-US" dirty="0" smtClean="0"/>
              <a:t>We see similar patterns of differences in humans. Animal research, like the study this chick was in, has confirmed that prenatal exposure to alcohol often leads to birth defects and functional problems. </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12</a:t>
            </a:fld>
            <a:endParaRPr lang="en-US"/>
          </a:p>
        </p:txBody>
      </p:sp>
    </p:spTree>
    <p:extLst>
      <p:ext uri="{BB962C8B-B14F-4D97-AF65-F5344CB8AC3E}">
        <p14:creationId xmlns:p14="http://schemas.microsoft.com/office/powerpoint/2010/main" val="661937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02" eaLnBrk="0" hangingPunct="0">
              <a:defRPr sz="3200">
                <a:solidFill>
                  <a:schemeClr val="tx1"/>
                </a:solidFill>
                <a:latin typeface="Arial" charset="0"/>
              </a:defRPr>
            </a:lvl1pPr>
            <a:lvl2pPr marL="742883" indent="-285725" defTabSz="966702" eaLnBrk="0" hangingPunct="0">
              <a:defRPr sz="3200">
                <a:solidFill>
                  <a:schemeClr val="tx1"/>
                </a:solidFill>
                <a:latin typeface="Arial" charset="0"/>
              </a:defRPr>
            </a:lvl2pPr>
            <a:lvl3pPr marL="1142898" indent="-228580" defTabSz="966702" eaLnBrk="0" hangingPunct="0">
              <a:defRPr sz="3200">
                <a:solidFill>
                  <a:schemeClr val="tx1"/>
                </a:solidFill>
                <a:latin typeface="Arial" charset="0"/>
              </a:defRPr>
            </a:lvl3pPr>
            <a:lvl4pPr marL="1600057" indent="-228580" defTabSz="966702" eaLnBrk="0" hangingPunct="0">
              <a:defRPr sz="3200">
                <a:solidFill>
                  <a:schemeClr val="tx1"/>
                </a:solidFill>
                <a:latin typeface="Arial" charset="0"/>
              </a:defRPr>
            </a:lvl4pPr>
            <a:lvl5pPr marL="2057217" indent="-228580" defTabSz="966702" eaLnBrk="0" hangingPunct="0">
              <a:defRPr sz="3200">
                <a:solidFill>
                  <a:schemeClr val="tx1"/>
                </a:solidFill>
                <a:latin typeface="Arial" charset="0"/>
              </a:defRPr>
            </a:lvl5pPr>
            <a:lvl6pPr marL="2514376" indent="-228580" defTabSz="966702" eaLnBrk="0" fontAlgn="base" hangingPunct="0">
              <a:spcBef>
                <a:spcPct val="20000"/>
              </a:spcBef>
              <a:spcAft>
                <a:spcPct val="0"/>
              </a:spcAft>
              <a:buChar char="•"/>
              <a:defRPr sz="3200">
                <a:solidFill>
                  <a:schemeClr val="tx1"/>
                </a:solidFill>
                <a:latin typeface="Arial" charset="0"/>
              </a:defRPr>
            </a:lvl6pPr>
            <a:lvl7pPr marL="2971536" indent="-228580" defTabSz="966702" eaLnBrk="0" fontAlgn="base" hangingPunct="0">
              <a:spcBef>
                <a:spcPct val="20000"/>
              </a:spcBef>
              <a:spcAft>
                <a:spcPct val="0"/>
              </a:spcAft>
              <a:buChar char="•"/>
              <a:defRPr sz="3200">
                <a:solidFill>
                  <a:schemeClr val="tx1"/>
                </a:solidFill>
                <a:latin typeface="Arial" charset="0"/>
              </a:defRPr>
            </a:lvl7pPr>
            <a:lvl8pPr marL="3428694" indent="-228580" defTabSz="966702" eaLnBrk="0" fontAlgn="base" hangingPunct="0">
              <a:spcBef>
                <a:spcPct val="20000"/>
              </a:spcBef>
              <a:spcAft>
                <a:spcPct val="0"/>
              </a:spcAft>
              <a:buChar char="•"/>
              <a:defRPr sz="3200">
                <a:solidFill>
                  <a:schemeClr val="tx1"/>
                </a:solidFill>
                <a:latin typeface="Arial" charset="0"/>
              </a:defRPr>
            </a:lvl8pPr>
            <a:lvl9pPr marL="3885854" indent="-228580" defTabSz="966702" eaLnBrk="0" fontAlgn="base" hangingPunct="0">
              <a:spcBef>
                <a:spcPct val="20000"/>
              </a:spcBef>
              <a:spcAft>
                <a:spcPct val="0"/>
              </a:spcAft>
              <a:buChar char="•"/>
              <a:defRPr sz="3200">
                <a:solidFill>
                  <a:schemeClr val="tx1"/>
                </a:solidFill>
                <a:latin typeface="Arial" charset="0"/>
              </a:defRPr>
            </a:lvl9pPr>
          </a:lstStyle>
          <a:p>
            <a:pPr eaLnBrk="1" hangingPunct="1"/>
            <a:fld id="{243A1DC6-4A92-4C1B-8D03-8E7B170625CB}" type="slidenum">
              <a:rPr lang="en-US" sz="1300"/>
              <a:pPr eaLnBrk="1" hangingPunct="1"/>
              <a:t>13</a:t>
            </a:fld>
            <a:endParaRPr lang="en-US" sz="1300"/>
          </a:p>
        </p:txBody>
      </p:sp>
      <p:sp>
        <p:nvSpPr>
          <p:cNvPr id="43011" name="Rectangle 2"/>
          <p:cNvSpPr>
            <a:spLocks noGrp="1" noRot="1" noChangeAspect="1" noChangeArrowheads="1" noTextEdit="1"/>
          </p:cNvSpPr>
          <p:nvPr>
            <p:ph type="sldImg"/>
          </p:nvPr>
        </p:nvSpPr>
        <p:spPr>
          <a:xfrm>
            <a:off x="5334000" y="152400"/>
            <a:ext cx="1600200" cy="1200150"/>
          </a:xfrm>
          <a:ln/>
        </p:spPr>
      </p:sp>
      <p:sp>
        <p:nvSpPr>
          <p:cNvPr id="43012" name="Rectangle 3"/>
          <p:cNvSpPr>
            <a:spLocks noGrp="1" noChangeArrowheads="1"/>
          </p:cNvSpPr>
          <p:nvPr>
            <p:ph type="body" idx="1"/>
          </p:nvPr>
        </p:nvSpPr>
        <p:spPr>
          <a:xfrm>
            <a:off x="152400" y="1143000"/>
            <a:ext cx="7010400" cy="8458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Physical Growth Restriction</a:t>
            </a:r>
          </a:p>
          <a:p>
            <a:pPr eaLnBrk="1" hangingPunct="1"/>
            <a:r>
              <a:rPr lang="en-US" dirty="0" smtClean="0"/>
              <a:t>Physical growth is affected on several levels by prenatal alcohol exposure. Both pre- and postnatal growth is limited, most notably in height and weight. Typically, fetuses are small for their gestational age and children with FAS are of short stature, underweight (failure to thrive), and/or have height or weight discrepancies.</a:t>
            </a:r>
          </a:p>
          <a:p>
            <a:pPr eaLnBrk="1" hangingPunct="1"/>
            <a:endParaRPr lang="en-US" dirty="0" smtClean="0"/>
          </a:p>
          <a:p>
            <a:pPr eaLnBrk="1" hangingPunct="1"/>
            <a:r>
              <a:rPr lang="en-US" dirty="0" smtClean="0"/>
              <a:t>The primary parameters of growth that need to be impaired to meet the growth retardation criteria for a diagnosis of FAS are height and weight.</a:t>
            </a:r>
          </a:p>
          <a:p>
            <a:pPr eaLnBrk="1" hangingPunct="1"/>
            <a:endParaRPr lang="en-US" dirty="0" smtClean="0"/>
          </a:p>
          <a:p>
            <a:pPr eaLnBrk="1" hangingPunct="1"/>
            <a:r>
              <a:rPr lang="en-US" dirty="0" smtClean="0"/>
              <a:t>Multiple factors can lead to growth deficiencies; for example, disruption of endocrine function leading to poor weight gain. These need to be considered by the physician or diagnostic team during the assessment or diagnostic process. </a:t>
            </a:r>
          </a:p>
          <a:p>
            <a:pPr eaLnBrk="1" hangingPunct="1"/>
            <a:endParaRPr lang="en-US" dirty="0" smtClean="0"/>
          </a:p>
          <a:p>
            <a:pPr eaLnBrk="1" hangingPunct="1"/>
            <a:r>
              <a:rPr lang="en-US" dirty="0" smtClean="0"/>
              <a:t>(Bertrand, J., Floyd, R. L., Weber, M. K., O’Connor, M., Riley, E. P., Johnson, K. A., et al. (2004). </a:t>
            </a:r>
            <a:r>
              <a:rPr lang="en-US" i="1" dirty="0" smtClean="0"/>
              <a:t>Fetal alcohol syndrome: Guidelines for referral and diagnosis</a:t>
            </a:r>
            <a:r>
              <a:rPr lang="en-US" dirty="0" smtClean="0"/>
              <a:t>. Atlanta, GA: Centers for Disease Control and Prevention.)</a:t>
            </a:r>
          </a:p>
          <a:p>
            <a:pPr eaLnBrk="1" hangingPunct="1"/>
            <a:endParaRPr lang="en-US" dirty="0" smtClean="0"/>
          </a:p>
          <a:p>
            <a:pPr eaLnBrk="1" hangingPunct="1"/>
            <a:r>
              <a:rPr lang="en-US" b="1" dirty="0" smtClean="0"/>
              <a:t>Animal Research</a:t>
            </a:r>
          </a:p>
          <a:p>
            <a:pPr eaLnBrk="1" hangingPunct="1"/>
            <a:r>
              <a:rPr lang="en-US" dirty="0" smtClean="0"/>
              <a:t>There are limitations on the kinds of research appropriate for human subjects, so researchers have turned to animals to document the effects of fetal alcohol exposure. The chick on the right had alcohol injected into its egg during gestation. The chick on the left did not.</a:t>
            </a:r>
          </a:p>
          <a:p>
            <a:pPr eaLnBrk="1" hangingPunct="1"/>
            <a:endParaRPr lang="en-US" dirty="0" smtClean="0"/>
          </a:p>
          <a:p>
            <a:pPr eaLnBrk="1" hangingPunct="1"/>
            <a:r>
              <a:rPr lang="en-US" b="1" dirty="0" smtClean="0"/>
              <a:t>Ask:</a:t>
            </a:r>
            <a:r>
              <a:rPr lang="en-US" dirty="0" smtClean="0"/>
              <a:t> What differences do you see? (feet, feathers, beak, eye, size)</a:t>
            </a:r>
          </a:p>
          <a:p>
            <a:pPr eaLnBrk="1" hangingPunct="1"/>
            <a:endParaRPr lang="en-US" dirty="0" smtClean="0"/>
          </a:p>
          <a:p>
            <a:pPr eaLnBrk="1" hangingPunct="1"/>
            <a:r>
              <a:rPr lang="en-US" dirty="0" smtClean="0"/>
              <a:t>We see similar patterns of differences in humans. Animal research, like the study this chick was in, has confirmed that prenatal exposure to alcohol often leads to birth defects and functional problems. </a:t>
            </a:r>
          </a:p>
          <a:p>
            <a:pPr eaLnBrk="1" hangingPunct="1"/>
            <a:endParaRPr lang="en-US" b="1" i="1" u="sng"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02" eaLnBrk="0" hangingPunct="0">
              <a:defRPr sz="3200">
                <a:solidFill>
                  <a:schemeClr val="tx1"/>
                </a:solidFill>
                <a:latin typeface="Arial" charset="0"/>
              </a:defRPr>
            </a:lvl1pPr>
            <a:lvl2pPr marL="742883" indent="-285725" defTabSz="966702" eaLnBrk="0" hangingPunct="0">
              <a:defRPr sz="3200">
                <a:solidFill>
                  <a:schemeClr val="tx1"/>
                </a:solidFill>
                <a:latin typeface="Arial" charset="0"/>
              </a:defRPr>
            </a:lvl2pPr>
            <a:lvl3pPr marL="1142898" indent="-228580" defTabSz="966702" eaLnBrk="0" hangingPunct="0">
              <a:defRPr sz="3200">
                <a:solidFill>
                  <a:schemeClr val="tx1"/>
                </a:solidFill>
                <a:latin typeface="Arial" charset="0"/>
              </a:defRPr>
            </a:lvl3pPr>
            <a:lvl4pPr marL="1600057" indent="-228580" defTabSz="966702" eaLnBrk="0" hangingPunct="0">
              <a:defRPr sz="3200">
                <a:solidFill>
                  <a:schemeClr val="tx1"/>
                </a:solidFill>
                <a:latin typeface="Arial" charset="0"/>
              </a:defRPr>
            </a:lvl4pPr>
            <a:lvl5pPr marL="2057217" indent="-228580" defTabSz="966702" eaLnBrk="0" hangingPunct="0">
              <a:defRPr sz="3200">
                <a:solidFill>
                  <a:schemeClr val="tx1"/>
                </a:solidFill>
                <a:latin typeface="Arial" charset="0"/>
              </a:defRPr>
            </a:lvl5pPr>
            <a:lvl6pPr marL="2514376" indent="-228580" defTabSz="966702" eaLnBrk="0" fontAlgn="base" hangingPunct="0">
              <a:spcBef>
                <a:spcPct val="20000"/>
              </a:spcBef>
              <a:spcAft>
                <a:spcPct val="0"/>
              </a:spcAft>
              <a:buChar char="•"/>
              <a:defRPr sz="3200">
                <a:solidFill>
                  <a:schemeClr val="tx1"/>
                </a:solidFill>
                <a:latin typeface="Arial" charset="0"/>
              </a:defRPr>
            </a:lvl6pPr>
            <a:lvl7pPr marL="2971536" indent="-228580" defTabSz="966702" eaLnBrk="0" fontAlgn="base" hangingPunct="0">
              <a:spcBef>
                <a:spcPct val="20000"/>
              </a:spcBef>
              <a:spcAft>
                <a:spcPct val="0"/>
              </a:spcAft>
              <a:buChar char="•"/>
              <a:defRPr sz="3200">
                <a:solidFill>
                  <a:schemeClr val="tx1"/>
                </a:solidFill>
                <a:latin typeface="Arial" charset="0"/>
              </a:defRPr>
            </a:lvl7pPr>
            <a:lvl8pPr marL="3428694" indent="-228580" defTabSz="966702" eaLnBrk="0" fontAlgn="base" hangingPunct="0">
              <a:spcBef>
                <a:spcPct val="20000"/>
              </a:spcBef>
              <a:spcAft>
                <a:spcPct val="0"/>
              </a:spcAft>
              <a:buChar char="•"/>
              <a:defRPr sz="3200">
                <a:solidFill>
                  <a:schemeClr val="tx1"/>
                </a:solidFill>
                <a:latin typeface="Arial" charset="0"/>
              </a:defRPr>
            </a:lvl8pPr>
            <a:lvl9pPr marL="3885854" indent="-228580" defTabSz="966702" eaLnBrk="0" fontAlgn="base" hangingPunct="0">
              <a:spcBef>
                <a:spcPct val="20000"/>
              </a:spcBef>
              <a:spcAft>
                <a:spcPct val="0"/>
              </a:spcAft>
              <a:buChar char="•"/>
              <a:defRPr sz="3200">
                <a:solidFill>
                  <a:schemeClr val="tx1"/>
                </a:solidFill>
                <a:latin typeface="Arial" charset="0"/>
              </a:defRPr>
            </a:lvl9pPr>
          </a:lstStyle>
          <a:p>
            <a:pPr eaLnBrk="1" hangingPunct="1"/>
            <a:fld id="{19826E25-40C0-4FFE-805F-0A6356094C93}" type="slidenum">
              <a:rPr lang="en-US" sz="1300"/>
              <a:pPr eaLnBrk="1" hangingPunct="1"/>
              <a:t>14</a:t>
            </a:fld>
            <a:endParaRPr lang="en-US" sz="1300"/>
          </a:p>
        </p:txBody>
      </p:sp>
      <p:sp>
        <p:nvSpPr>
          <p:cNvPr id="44035" name="Rectangle 2"/>
          <p:cNvSpPr>
            <a:spLocks noGrp="1" noRot="1" noChangeAspect="1" noChangeArrowheads="1" noTextEdit="1"/>
          </p:cNvSpPr>
          <p:nvPr>
            <p:ph type="sldImg"/>
          </p:nvPr>
        </p:nvSpPr>
        <p:spPr>
          <a:xfrm>
            <a:off x="5410200" y="228600"/>
            <a:ext cx="1600200" cy="1200150"/>
          </a:xfrm>
          <a:ln/>
        </p:spPr>
      </p:sp>
      <p:sp>
        <p:nvSpPr>
          <p:cNvPr id="44036" name="Rectangle 3"/>
          <p:cNvSpPr>
            <a:spLocks noGrp="1" noChangeArrowheads="1"/>
          </p:cNvSpPr>
          <p:nvPr>
            <p:ph type="body" idx="1"/>
          </p:nvPr>
        </p:nvSpPr>
        <p:spPr>
          <a:xfrm>
            <a:off x="152401" y="1219201"/>
            <a:ext cx="6858000" cy="8382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t>Brain Growth</a:t>
            </a:r>
          </a:p>
          <a:p>
            <a:pPr eaLnBrk="1" hangingPunct="1"/>
            <a:r>
              <a:rPr lang="en-US" dirty="0" smtClean="0"/>
              <a:t>Fetal alcohol exposure affects all regions of the brain, though some regions appear more vulnerable than others.</a:t>
            </a:r>
          </a:p>
          <a:p>
            <a:pPr eaLnBrk="1" hangingPunct="1"/>
            <a:endParaRPr lang="en-US" dirty="0" smtClean="0"/>
          </a:p>
          <a:p>
            <a:pPr eaLnBrk="1" hangingPunct="1"/>
            <a:r>
              <a:rPr lang="en-US" dirty="0" smtClean="0"/>
              <a:t>Through magnetic resonance imaging and additional technology, researchers have been able to document an overall reduction in brain size in children with FAS.</a:t>
            </a:r>
          </a:p>
          <a:p>
            <a:pPr eaLnBrk="1" hangingPunct="1"/>
            <a:endParaRPr lang="en-US" dirty="0" smtClean="0"/>
          </a:p>
          <a:p>
            <a:pPr eaLnBrk="1" hangingPunct="1"/>
            <a:r>
              <a:rPr lang="en-US" dirty="0" smtClean="0"/>
              <a:t>Further, several brain structures seem to be particularly susceptible to damage from prenatal alcohol exposure, including areas surrounding the </a:t>
            </a:r>
            <a:r>
              <a:rPr lang="en-US" dirty="0" err="1" smtClean="0"/>
              <a:t>interhemispheric</a:t>
            </a:r>
            <a:r>
              <a:rPr lang="en-US" dirty="0" smtClean="0"/>
              <a:t> fissure, the corpus callosum, the cerebellum, and the basal ganglia.</a:t>
            </a:r>
          </a:p>
          <a:p>
            <a:pPr eaLnBrk="1" hangingPunct="1"/>
            <a:endParaRPr lang="en-US" dirty="0" smtClean="0"/>
          </a:p>
          <a:p>
            <a:pPr eaLnBrk="1" hangingPunct="1"/>
            <a:r>
              <a:rPr lang="en-US" dirty="0" smtClean="0"/>
              <a:t>(National Institute on Alcohol Abuse and Alcoholism. (2000). </a:t>
            </a:r>
            <a:r>
              <a:rPr lang="en-US" i="1" dirty="0" smtClean="0"/>
              <a:t>10th special report to the U.S. Congress on alcohol and health</a:t>
            </a:r>
            <a:r>
              <a:rPr lang="en-US" dirty="0" smtClean="0"/>
              <a:t>. Washington, DC: U.S. Department of Health and Human Services. NIH Pub No. 00-1583.)</a:t>
            </a:r>
          </a:p>
          <a:p>
            <a:pPr eaLnBrk="1" hangingPunct="1"/>
            <a:endParaRPr lang="en-US" dirty="0" smtClean="0"/>
          </a:p>
          <a:p>
            <a:pPr eaLnBrk="1" hangingPunct="1"/>
            <a:r>
              <a:rPr lang="en-US" b="1" dirty="0" smtClean="0"/>
              <a:t>Bring out the brain model here, if available.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92675" y="239713"/>
            <a:ext cx="1919288" cy="1439862"/>
          </a:xfrm>
        </p:spPr>
      </p:sp>
      <p:sp>
        <p:nvSpPr>
          <p:cNvPr id="3" name="Notes Placeholder 2"/>
          <p:cNvSpPr>
            <a:spLocks noGrp="1"/>
          </p:cNvSpPr>
          <p:nvPr>
            <p:ph type="body" idx="1"/>
          </p:nvPr>
        </p:nvSpPr>
        <p:spPr>
          <a:xfrm>
            <a:off x="228600" y="1680210"/>
            <a:ext cx="6705600" cy="6549390"/>
          </a:xfrm>
        </p:spPr>
        <p:txBody>
          <a:bodyPr/>
          <a:lstStyle/>
          <a:p>
            <a:pPr>
              <a:spcBef>
                <a:spcPts val="634"/>
              </a:spcBef>
            </a:pPr>
            <a:r>
              <a:rPr lang="en-US" sz="1300" dirty="0">
                <a:cs typeface="Arial" charset="0"/>
              </a:rPr>
              <a:t>Adverse effects on brain structures and development result in negative CNS effects and a wide variety of potential functional deficits. </a:t>
            </a:r>
          </a:p>
          <a:p>
            <a:pPr>
              <a:spcBef>
                <a:spcPts val="634"/>
              </a:spcBef>
            </a:pPr>
            <a:r>
              <a:rPr lang="en-US" sz="1300" b="1" dirty="0">
                <a:cs typeface="Arial" charset="0"/>
              </a:rPr>
              <a:t>Cognitive deficits (cognitive = thinking, reasoning, memory, imagination, learning)</a:t>
            </a:r>
          </a:p>
          <a:p>
            <a:pPr>
              <a:spcBef>
                <a:spcPts val="634"/>
              </a:spcBef>
            </a:pPr>
            <a:r>
              <a:rPr lang="en-US" sz="1300" dirty="0">
                <a:cs typeface="Arial" charset="0"/>
              </a:rPr>
              <a:t>These can include cognitive deficits, such as specific learning disabilities, poor academic achievement, discrepancy between verbal and nonverbal skills, slowed movements or reaction to people and stimuli.</a:t>
            </a:r>
          </a:p>
          <a:p>
            <a:pPr>
              <a:spcBef>
                <a:spcPts val="634"/>
              </a:spcBef>
            </a:pPr>
            <a:r>
              <a:rPr lang="en-US" sz="1300" b="1" dirty="0">
                <a:cs typeface="Arial" charset="0"/>
              </a:rPr>
              <a:t>Executive functioning deficits</a:t>
            </a:r>
            <a:r>
              <a:rPr lang="en-US" sz="1300" dirty="0">
                <a:cs typeface="Arial" charset="0"/>
              </a:rPr>
              <a:t> </a:t>
            </a:r>
            <a:r>
              <a:rPr lang="en-US" sz="1300" b="1" dirty="0">
                <a:cs typeface="Arial" charset="0"/>
              </a:rPr>
              <a:t>(executive functioning = brain processes that are responsible for planning, abstract thinking, rule acquisition, initiating appropriate actions, inhibiting inappropriate actions, sorting sensory information)</a:t>
            </a:r>
          </a:p>
          <a:p>
            <a:pPr>
              <a:spcBef>
                <a:spcPts val="634"/>
              </a:spcBef>
            </a:pPr>
            <a:r>
              <a:rPr lang="en-US" sz="1300" dirty="0">
                <a:cs typeface="Arial" charset="0"/>
              </a:rPr>
              <a:t>These can include executive functioning deficits, such as poor organization and planning skills, concrete thinking, lack of inhibition, poor judgment.</a:t>
            </a:r>
          </a:p>
          <a:p>
            <a:pPr>
              <a:spcBef>
                <a:spcPts val="634"/>
              </a:spcBef>
            </a:pPr>
            <a:r>
              <a:rPr lang="en-US" sz="1300" b="1" dirty="0">
                <a:cs typeface="Arial" charset="0"/>
              </a:rPr>
              <a:t>Motor functioning delays or deficits (motor function = how the parts of the body move together)</a:t>
            </a:r>
            <a:endParaRPr lang="en-US" sz="1300" dirty="0">
              <a:cs typeface="Arial" charset="0"/>
            </a:endParaRPr>
          </a:p>
          <a:p>
            <a:pPr>
              <a:spcBef>
                <a:spcPts val="634"/>
              </a:spcBef>
            </a:pPr>
            <a:r>
              <a:rPr lang="en-US" sz="1300" dirty="0">
                <a:cs typeface="Arial" charset="0"/>
              </a:rPr>
              <a:t>These can include motor functioning delays or deficits, such as delayed motor milestones, clumsiness, balance problems, tremors, poor dexterity, difficulty with writing or drawing).</a:t>
            </a:r>
          </a:p>
          <a:p>
            <a:pPr>
              <a:spcBef>
                <a:spcPts val="634"/>
              </a:spcBef>
            </a:pPr>
            <a:r>
              <a:rPr lang="en-US" sz="1300" b="1" dirty="0">
                <a:cs typeface="Arial" charset="0"/>
              </a:rPr>
              <a:t>Attention and hyperactivity problems</a:t>
            </a:r>
            <a:endParaRPr lang="en-US" sz="1300" dirty="0">
              <a:cs typeface="Arial" charset="0"/>
            </a:endParaRPr>
          </a:p>
          <a:p>
            <a:pPr>
              <a:spcBef>
                <a:spcPts val="634"/>
              </a:spcBef>
            </a:pPr>
            <a:r>
              <a:rPr lang="en-US" sz="1300" dirty="0">
                <a:cs typeface="Arial" charset="0"/>
              </a:rPr>
              <a:t>These can include distractibility, </a:t>
            </a:r>
            <a:r>
              <a:rPr lang="en-US" sz="1300" dirty="0" err="1">
                <a:cs typeface="Arial" charset="0"/>
              </a:rPr>
              <a:t>overactivity</a:t>
            </a:r>
            <a:r>
              <a:rPr lang="en-US" sz="1300" dirty="0">
                <a:cs typeface="Arial" charset="0"/>
              </a:rPr>
              <a:t>, difficulty completing tasks, trouble with transitions.</a:t>
            </a:r>
          </a:p>
          <a:p>
            <a:pPr>
              <a:spcBef>
                <a:spcPts val="634"/>
              </a:spcBef>
            </a:pPr>
            <a:r>
              <a:rPr lang="en-US" sz="1300" dirty="0">
                <a:cs typeface="Arial" charset="0"/>
              </a:rPr>
              <a:t> </a:t>
            </a:r>
            <a:r>
              <a:rPr lang="en-US" sz="1300" b="1" dirty="0">
                <a:cs typeface="Arial" charset="0"/>
              </a:rPr>
              <a:t>Social skills problems</a:t>
            </a:r>
          </a:p>
          <a:p>
            <a:pPr>
              <a:spcBef>
                <a:spcPts val="634"/>
              </a:spcBef>
            </a:pPr>
            <a:r>
              <a:rPr lang="en-US" sz="1300" dirty="0">
                <a:cs typeface="Arial" charset="0"/>
              </a:rPr>
              <a:t>These can include social skills problems, such as Lack of stranger fear, vulnerability to being taken advantage of, immaturity, superficial interactions, inappropriate choice of friends, poor social cognition).</a:t>
            </a:r>
          </a:p>
          <a:p>
            <a:pPr>
              <a:spcBef>
                <a:spcPts val="634"/>
              </a:spcBef>
            </a:pPr>
            <a:r>
              <a:rPr lang="en-US" sz="1300" b="1" dirty="0">
                <a:cs typeface="Arial" charset="0"/>
              </a:rPr>
              <a:t>Variation in functional abilities</a:t>
            </a:r>
          </a:p>
          <a:p>
            <a:pPr>
              <a:spcBef>
                <a:spcPts val="634"/>
              </a:spcBef>
            </a:pPr>
            <a:r>
              <a:rPr lang="en-US" sz="1300" dirty="0">
                <a:cs typeface="Arial" charset="0"/>
              </a:rPr>
              <a:t>Functional abilities vary greatly across individuals with FASDs since there is variation in the dose and timing of exposure as well as postnatal environmental influence, as noted previously. However, functional deficits from prenatal alcohol exposure are lifelong disorders that individuals never outgrow. </a:t>
            </a:r>
          </a:p>
          <a:p>
            <a:pPr>
              <a:spcBef>
                <a:spcPts val="634"/>
              </a:spcBef>
            </a:pPr>
            <a:r>
              <a:rPr lang="en-US" sz="1300" dirty="0">
                <a:cs typeface="Arial" charset="0"/>
              </a:rPr>
              <a:t>Some negative consequences of these deficits include disrupted school experiences, legal problems, incarceration, mental health problems, substance abuse, inappropriate sexual behavior, dependent living, poor employment history. Often these types of problems are referred to as secondary conditions. </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15</a:t>
            </a:fld>
            <a:endParaRPr lang="en-US"/>
          </a:p>
        </p:txBody>
      </p:sp>
    </p:spTree>
    <p:extLst>
      <p:ext uri="{BB962C8B-B14F-4D97-AF65-F5344CB8AC3E}">
        <p14:creationId xmlns:p14="http://schemas.microsoft.com/office/powerpoint/2010/main" val="856532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All health and allied health care providers need to participate in primary prevention efforts regardless of specialty. Contributions can include providing information about the dangers of drinking alcohol during pregnancy, screening women for risk of an alcohol-exposed pregnancy, and referring women with alcohol problems for appropriate treatment.</a:t>
            </a:r>
          </a:p>
          <a:p>
            <a:pPr eaLnBrk="1" hangingPunct="1"/>
            <a:endParaRPr lang="en-US" dirty="0" smtClean="0"/>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16</a:t>
            </a:fld>
            <a:endParaRPr lang="en-US"/>
          </a:p>
        </p:txBody>
      </p:sp>
    </p:spTree>
    <p:extLst>
      <p:ext uri="{BB962C8B-B14F-4D97-AF65-F5344CB8AC3E}">
        <p14:creationId xmlns:p14="http://schemas.microsoft.com/office/powerpoint/2010/main" val="12884885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25938" y="320675"/>
            <a:ext cx="2239962" cy="1679575"/>
          </a:xfrm>
        </p:spPr>
      </p:sp>
      <p:sp>
        <p:nvSpPr>
          <p:cNvPr id="3" name="Notes Placeholder 2"/>
          <p:cNvSpPr>
            <a:spLocks noGrp="1"/>
          </p:cNvSpPr>
          <p:nvPr>
            <p:ph type="body" idx="1"/>
          </p:nvPr>
        </p:nvSpPr>
        <p:spPr>
          <a:xfrm>
            <a:off x="731520" y="2160270"/>
            <a:ext cx="5852160" cy="6720840"/>
          </a:xfrm>
        </p:spPr>
        <p:txBody>
          <a:bodyPr/>
          <a:lstStyle/>
          <a:p>
            <a:pPr eaLnBrk="1" hangingPunct="1"/>
            <a:r>
              <a:rPr lang="en-US" dirty="0" smtClean="0"/>
              <a:t>Strategies aimed at preventing alcohol-exposed pregnancies include the following:</a:t>
            </a:r>
          </a:p>
          <a:p>
            <a:pPr eaLnBrk="1" hangingPunct="1"/>
            <a:endParaRPr lang="en-US" b="1" dirty="0" smtClean="0"/>
          </a:p>
          <a:p>
            <a:pPr eaLnBrk="1" hangingPunct="1"/>
            <a:r>
              <a:rPr lang="en-US" b="1" dirty="0" smtClean="0"/>
              <a:t>Universal prevention</a:t>
            </a:r>
          </a:p>
          <a:p>
            <a:pPr eaLnBrk="1" hangingPunct="1"/>
            <a:r>
              <a:rPr lang="en-US" dirty="0" smtClean="0"/>
              <a:t>Aims to educate the public about the dangers of alcohol use during pregnancy. Prevention strategies include warning labels on alcoholic beverages, public service announcements, and mass media campaigns.</a:t>
            </a:r>
            <a:endParaRPr lang="en-US" b="1" dirty="0" smtClean="0"/>
          </a:p>
          <a:p>
            <a:pPr eaLnBrk="1" hangingPunct="1"/>
            <a:endParaRPr lang="en-US" b="1" dirty="0" smtClean="0"/>
          </a:p>
          <a:p>
            <a:pPr eaLnBrk="1" hangingPunct="1"/>
            <a:r>
              <a:rPr lang="en-US" b="1" dirty="0" smtClean="0"/>
              <a:t>Selective prevention </a:t>
            </a:r>
          </a:p>
          <a:p>
            <a:pPr eaLnBrk="1" hangingPunct="1"/>
            <a:r>
              <a:rPr lang="en-US" dirty="0" smtClean="0"/>
              <a:t>Targets individuals or a subgroup of the population who are at increased risk for having an alcohol-exposed pregnancy, meaning all women of childbearing age who drink alcohol. Prevention strategies include screening women for alcohol use and providing brief intervention for women at risk for an alcohol-exposed pregnancy. </a:t>
            </a:r>
          </a:p>
          <a:p>
            <a:pPr eaLnBrk="1" hangingPunct="1"/>
            <a:endParaRPr lang="en-US" b="1" dirty="0" smtClean="0"/>
          </a:p>
          <a:p>
            <a:pPr eaLnBrk="1" hangingPunct="1"/>
            <a:r>
              <a:rPr lang="en-US" b="1" dirty="0" smtClean="0"/>
              <a:t>Indicated prevention</a:t>
            </a:r>
          </a:p>
          <a:p>
            <a:pPr eaLnBrk="1" hangingPunct="1"/>
            <a:r>
              <a:rPr lang="en-US" dirty="0" smtClean="0"/>
              <a:t>Target women at highest risk for giving birth to a child with an FASDs, including women who have previously given birth to a child with an FASDs or a woman who has a known history of alcohol abuse or dependence. Prevention strategies include alcohol treatment and measures to prevent pregnancy. </a:t>
            </a:r>
          </a:p>
          <a:p>
            <a:pPr eaLnBrk="1" hangingPunct="1"/>
            <a:endParaRPr lang="en-US" i="1" dirty="0" smtClean="0"/>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17</a:t>
            </a:fld>
            <a:endParaRPr lang="en-US"/>
          </a:p>
        </p:txBody>
      </p:sp>
    </p:spTree>
    <p:extLst>
      <p:ext uri="{BB962C8B-B14F-4D97-AF65-F5344CB8AC3E}">
        <p14:creationId xmlns:p14="http://schemas.microsoft.com/office/powerpoint/2010/main" val="3314172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02" eaLnBrk="0" hangingPunct="0">
              <a:defRPr sz="3200">
                <a:solidFill>
                  <a:schemeClr val="tx1"/>
                </a:solidFill>
                <a:latin typeface="Arial" charset="0"/>
              </a:defRPr>
            </a:lvl1pPr>
            <a:lvl2pPr marL="742883" indent="-285725" defTabSz="966702" eaLnBrk="0" hangingPunct="0">
              <a:defRPr sz="3200">
                <a:solidFill>
                  <a:schemeClr val="tx1"/>
                </a:solidFill>
                <a:latin typeface="Arial" charset="0"/>
              </a:defRPr>
            </a:lvl2pPr>
            <a:lvl3pPr marL="1142898" indent="-228580" defTabSz="966702" eaLnBrk="0" hangingPunct="0">
              <a:defRPr sz="3200">
                <a:solidFill>
                  <a:schemeClr val="tx1"/>
                </a:solidFill>
                <a:latin typeface="Arial" charset="0"/>
              </a:defRPr>
            </a:lvl3pPr>
            <a:lvl4pPr marL="1600057" indent="-228580" defTabSz="966702" eaLnBrk="0" hangingPunct="0">
              <a:defRPr sz="3200">
                <a:solidFill>
                  <a:schemeClr val="tx1"/>
                </a:solidFill>
                <a:latin typeface="Arial" charset="0"/>
              </a:defRPr>
            </a:lvl4pPr>
            <a:lvl5pPr marL="2057217" indent="-228580" defTabSz="966702" eaLnBrk="0" hangingPunct="0">
              <a:defRPr sz="3200">
                <a:solidFill>
                  <a:schemeClr val="tx1"/>
                </a:solidFill>
                <a:latin typeface="Arial" charset="0"/>
              </a:defRPr>
            </a:lvl5pPr>
            <a:lvl6pPr marL="2514376" indent="-228580" defTabSz="966702" eaLnBrk="0" fontAlgn="base" hangingPunct="0">
              <a:spcBef>
                <a:spcPct val="20000"/>
              </a:spcBef>
              <a:spcAft>
                <a:spcPct val="0"/>
              </a:spcAft>
              <a:buChar char="•"/>
              <a:defRPr sz="3200">
                <a:solidFill>
                  <a:schemeClr val="tx1"/>
                </a:solidFill>
                <a:latin typeface="Arial" charset="0"/>
              </a:defRPr>
            </a:lvl6pPr>
            <a:lvl7pPr marL="2971536" indent="-228580" defTabSz="966702" eaLnBrk="0" fontAlgn="base" hangingPunct="0">
              <a:spcBef>
                <a:spcPct val="20000"/>
              </a:spcBef>
              <a:spcAft>
                <a:spcPct val="0"/>
              </a:spcAft>
              <a:buChar char="•"/>
              <a:defRPr sz="3200">
                <a:solidFill>
                  <a:schemeClr val="tx1"/>
                </a:solidFill>
                <a:latin typeface="Arial" charset="0"/>
              </a:defRPr>
            </a:lvl7pPr>
            <a:lvl8pPr marL="3428694" indent="-228580" defTabSz="966702" eaLnBrk="0" fontAlgn="base" hangingPunct="0">
              <a:spcBef>
                <a:spcPct val="20000"/>
              </a:spcBef>
              <a:spcAft>
                <a:spcPct val="0"/>
              </a:spcAft>
              <a:buChar char="•"/>
              <a:defRPr sz="3200">
                <a:solidFill>
                  <a:schemeClr val="tx1"/>
                </a:solidFill>
                <a:latin typeface="Arial" charset="0"/>
              </a:defRPr>
            </a:lvl8pPr>
            <a:lvl9pPr marL="3885854" indent="-228580" defTabSz="966702" eaLnBrk="0" fontAlgn="base" hangingPunct="0">
              <a:spcBef>
                <a:spcPct val="20000"/>
              </a:spcBef>
              <a:spcAft>
                <a:spcPct val="0"/>
              </a:spcAft>
              <a:buChar char="•"/>
              <a:defRPr sz="3200">
                <a:solidFill>
                  <a:schemeClr val="tx1"/>
                </a:solidFill>
                <a:latin typeface="Arial" charset="0"/>
              </a:defRPr>
            </a:lvl9pPr>
          </a:lstStyle>
          <a:p>
            <a:pPr eaLnBrk="1" hangingPunct="1"/>
            <a:fld id="{FE465FE1-BE99-4861-9758-A427C0B6EDA3}" type="slidenum">
              <a:rPr lang="en-US" sz="1300"/>
              <a:pPr eaLnBrk="1" hangingPunct="1"/>
              <a:t>18</a:t>
            </a:fld>
            <a:endParaRPr lang="en-US" sz="1300"/>
          </a:p>
        </p:txBody>
      </p:sp>
      <p:sp>
        <p:nvSpPr>
          <p:cNvPr id="48131" name="Rectangle 2"/>
          <p:cNvSpPr>
            <a:spLocks noGrp="1" noRot="1" noChangeAspect="1" noChangeArrowheads="1" noTextEdit="1"/>
          </p:cNvSpPr>
          <p:nvPr>
            <p:ph type="sldImg"/>
          </p:nvPr>
        </p:nvSpPr>
        <p:spPr>
          <a:xfrm>
            <a:off x="5335588" y="76200"/>
            <a:ext cx="1704975" cy="1279525"/>
          </a:xfrm>
          <a:ln/>
        </p:spPr>
      </p:sp>
      <p:sp>
        <p:nvSpPr>
          <p:cNvPr id="48132" name="Rectangle 3"/>
          <p:cNvSpPr>
            <a:spLocks noGrp="1" noChangeArrowheads="1"/>
          </p:cNvSpPr>
          <p:nvPr>
            <p:ph type="body" idx="1"/>
          </p:nvPr>
        </p:nvSpPr>
        <p:spPr>
          <a:xfrm>
            <a:off x="228600" y="1200150"/>
            <a:ext cx="6781800" cy="84010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600"/>
              </a:spcBef>
            </a:pPr>
            <a:r>
              <a:rPr lang="en-US" sz="1100" b="1" dirty="0"/>
              <a:t>Formal and informal screening</a:t>
            </a:r>
          </a:p>
          <a:p>
            <a:pPr>
              <a:spcBef>
                <a:spcPts val="600"/>
              </a:spcBef>
            </a:pPr>
            <a:r>
              <a:rPr lang="en-US" sz="1100" dirty="0"/>
              <a:t>The screening of children and persons with possible effects from prenatal alcohol exposure is an important step in the identification of FASDs. Various health and education professionals often formally and informally screen for FASDs. The purpose of such screening is to identify triggers—conditions known to be related to the presence of FAS or other related disorders. If enough triggers are present, referral to a diagnostic team to determine a diagnosis is the next step. </a:t>
            </a:r>
          </a:p>
          <a:p>
            <a:pPr>
              <a:spcBef>
                <a:spcPts val="600"/>
              </a:spcBef>
            </a:pPr>
            <a:r>
              <a:rPr lang="en-US" sz="1100" dirty="0"/>
              <a:t>A diagnosis is best made within the context of a multidisciplinary assessment of the individual. In Alaska, this most often means a referral to an FASD Diagnostic Team. </a:t>
            </a:r>
          </a:p>
          <a:p>
            <a:pPr>
              <a:spcBef>
                <a:spcPts val="600"/>
              </a:spcBef>
            </a:pPr>
            <a:endParaRPr lang="en-US" sz="1100" dirty="0"/>
          </a:p>
          <a:p>
            <a:pPr>
              <a:spcBef>
                <a:spcPts val="600"/>
              </a:spcBef>
            </a:pPr>
            <a:r>
              <a:rPr lang="en-US" sz="1100" b="1" dirty="0"/>
              <a:t>Three major components of a diagnostic assessment</a:t>
            </a:r>
          </a:p>
          <a:p>
            <a:pPr>
              <a:spcBef>
                <a:spcPts val="600"/>
              </a:spcBef>
            </a:pPr>
            <a:r>
              <a:rPr lang="en-US" sz="1100" dirty="0"/>
              <a:t>The FASD diagnostic team will look at:</a:t>
            </a:r>
          </a:p>
          <a:p>
            <a:pPr lvl="1">
              <a:spcBef>
                <a:spcPts val="600"/>
              </a:spcBef>
              <a:buFontTx/>
              <a:buChar char="•"/>
            </a:pPr>
            <a:r>
              <a:rPr lang="en-US" sz="1100" b="1" dirty="0"/>
              <a:t>Facial </a:t>
            </a:r>
            <a:r>
              <a:rPr lang="en-US" sz="1100" b="1" dirty="0" err="1"/>
              <a:t>dysmorphia</a:t>
            </a:r>
            <a:r>
              <a:rPr lang="en-US" sz="1100" b="1" dirty="0"/>
              <a:t>: </a:t>
            </a:r>
            <a:r>
              <a:rPr lang="en-US" sz="1100" dirty="0"/>
              <a:t>smooth </a:t>
            </a:r>
            <a:r>
              <a:rPr lang="en-US" sz="1100" dirty="0" err="1"/>
              <a:t>philtrum</a:t>
            </a:r>
            <a:r>
              <a:rPr lang="en-US" sz="1100" dirty="0"/>
              <a:t>, thin vermillion border, and small palpebral fissures (at or below 10th percentile).</a:t>
            </a:r>
            <a:endParaRPr lang="en-US" sz="1100" b="1" dirty="0"/>
          </a:p>
          <a:p>
            <a:pPr lvl="1">
              <a:spcBef>
                <a:spcPts val="600"/>
              </a:spcBef>
              <a:buFontTx/>
              <a:buChar char="•"/>
            </a:pPr>
            <a:r>
              <a:rPr lang="en-US" sz="1100" b="1" dirty="0"/>
              <a:t>Growth problems: </a:t>
            </a:r>
            <a:r>
              <a:rPr lang="en-US" sz="1100" dirty="0"/>
              <a:t>Confirmed prenatal or postnatal height or weight, or both, at or below the 10th percentile.</a:t>
            </a:r>
            <a:endParaRPr lang="en-US" sz="1100" b="1" dirty="0"/>
          </a:p>
          <a:p>
            <a:pPr lvl="1">
              <a:spcBef>
                <a:spcPts val="600"/>
              </a:spcBef>
              <a:buFontTx/>
              <a:buChar char="•"/>
            </a:pPr>
            <a:r>
              <a:rPr lang="en-US" sz="1100" b="1" dirty="0"/>
              <a:t>Central nervous system abnormalities: </a:t>
            </a:r>
            <a:r>
              <a:rPr lang="en-US" sz="1100" dirty="0"/>
              <a:t>Documented structural, neurological, or functional problems in areas associated with prenatal alcohol exposure (e.g., attention, math, executive functioning). </a:t>
            </a:r>
          </a:p>
          <a:p>
            <a:pPr>
              <a:spcBef>
                <a:spcPts val="600"/>
              </a:spcBef>
            </a:pPr>
            <a:r>
              <a:rPr lang="en-US" sz="1100" dirty="0"/>
              <a:t>In addition, the diagnosis should be characterized by the information available about exposure history as either confirmed prenatal alcohol exposure or unknown prenatal alcohol exposure.</a:t>
            </a:r>
          </a:p>
          <a:p>
            <a:pPr>
              <a:spcBef>
                <a:spcPts val="600"/>
              </a:spcBef>
            </a:pPr>
            <a:endParaRPr lang="en-US" sz="1100" dirty="0"/>
          </a:p>
          <a:p>
            <a:pPr>
              <a:spcBef>
                <a:spcPts val="600"/>
              </a:spcBef>
            </a:pPr>
            <a:r>
              <a:rPr lang="en-US" sz="1100" b="1" dirty="0"/>
              <a:t>Differential diagnosis</a:t>
            </a:r>
          </a:p>
          <a:p>
            <a:pPr>
              <a:spcBef>
                <a:spcPts val="600"/>
              </a:spcBef>
            </a:pPr>
            <a:r>
              <a:rPr lang="en-US" sz="1100" dirty="0"/>
              <a:t>Because individual features are not unique to any specific syndrome, a process of differential diagnosis (ruling out other conditions) is essential for assessing all components of the diagnostic criteria. It is especially important to rule out environmental factors that can lead to growth problems, including poor nutrition, abuse and neglect, or even depression. (Bertrand, J., Floyd, R. L., Weber, M. K., O’Connor, M., Riley, E. P., Johnson, K. A., et al. (2004). </a:t>
            </a:r>
            <a:r>
              <a:rPr lang="en-US" sz="1100" i="1" dirty="0"/>
              <a:t>Fetal alcohol syndrome: Guidelines for referral and diagnosis</a:t>
            </a:r>
            <a:r>
              <a:rPr lang="en-US" sz="1100" dirty="0"/>
              <a:t>. Atlanta, GA: Centers for Disease Control and Prevention.)</a:t>
            </a:r>
          </a:p>
          <a:p>
            <a:pPr>
              <a:spcBef>
                <a:spcPts val="600"/>
              </a:spcBef>
            </a:pPr>
            <a:r>
              <a:rPr lang="en-US" sz="1100" dirty="0"/>
              <a:t>CNS (central nervous system) abnormalities are often the most challenging component of differential diagnosis. Individuals with many other conditions have functional deficits that are similar to those of FAS at a general level, but they are not completely identical. </a:t>
            </a:r>
          </a:p>
          <a:p>
            <a:pPr>
              <a:spcBef>
                <a:spcPts val="600"/>
              </a:spcBef>
            </a:pPr>
            <a:r>
              <a:rPr lang="en-US" sz="1100" dirty="0"/>
              <a:t>For example, both children with FAS and children with attention-deficit/hyperactivity disorder (ADHD) have diagnosable attention problems, but children with FAS have difficulty with flexibility of attention and encoding information, whereas children with ADHD have problems with focus and maintaining attention. </a:t>
            </a:r>
          </a:p>
          <a:p>
            <a:pPr>
              <a:spcBef>
                <a:spcPts val="600"/>
              </a:spcBef>
            </a:pPr>
            <a:r>
              <a:rPr lang="en-US" sz="1100" dirty="0"/>
              <a:t>In addition to establishing the presence of FAS, a complete diagnosis needs to identify and specify other disorders that can co-exist with FAS. These include autism, anxiety disorders, adjustment disorders, sleep disorders, and depression. (Bertrand, J., Floyd, R. L., Weber, M. K., O’Connor, M., Riley, E. P., Johnson, K. A., et al. (2004). </a:t>
            </a:r>
            <a:r>
              <a:rPr lang="en-US" sz="1100" i="1" dirty="0"/>
              <a:t>Fetal alcohol syndrome: Guidelines for referral and diagnosis</a:t>
            </a:r>
            <a:r>
              <a:rPr lang="en-US" sz="1100" dirty="0"/>
              <a:t>. Atlanta, GA: Centers for Disease Control and Prevention.)</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02" eaLnBrk="0" hangingPunct="0">
              <a:defRPr sz="3200">
                <a:solidFill>
                  <a:schemeClr val="tx1"/>
                </a:solidFill>
                <a:latin typeface="Arial" charset="0"/>
              </a:defRPr>
            </a:lvl1pPr>
            <a:lvl2pPr marL="742883" indent="-285725" defTabSz="966702" eaLnBrk="0" hangingPunct="0">
              <a:defRPr sz="3200">
                <a:solidFill>
                  <a:schemeClr val="tx1"/>
                </a:solidFill>
                <a:latin typeface="Arial" charset="0"/>
              </a:defRPr>
            </a:lvl2pPr>
            <a:lvl3pPr marL="1142898" indent="-228580" defTabSz="966702" eaLnBrk="0" hangingPunct="0">
              <a:defRPr sz="3200">
                <a:solidFill>
                  <a:schemeClr val="tx1"/>
                </a:solidFill>
                <a:latin typeface="Arial" charset="0"/>
              </a:defRPr>
            </a:lvl3pPr>
            <a:lvl4pPr marL="1600057" indent="-228580" defTabSz="966702" eaLnBrk="0" hangingPunct="0">
              <a:defRPr sz="3200">
                <a:solidFill>
                  <a:schemeClr val="tx1"/>
                </a:solidFill>
                <a:latin typeface="Arial" charset="0"/>
              </a:defRPr>
            </a:lvl4pPr>
            <a:lvl5pPr marL="2057217" indent="-228580" defTabSz="966702" eaLnBrk="0" hangingPunct="0">
              <a:defRPr sz="3200">
                <a:solidFill>
                  <a:schemeClr val="tx1"/>
                </a:solidFill>
                <a:latin typeface="Arial" charset="0"/>
              </a:defRPr>
            </a:lvl5pPr>
            <a:lvl6pPr marL="2514376" indent="-228580" defTabSz="966702" eaLnBrk="0" fontAlgn="base" hangingPunct="0">
              <a:spcBef>
                <a:spcPct val="20000"/>
              </a:spcBef>
              <a:spcAft>
                <a:spcPct val="0"/>
              </a:spcAft>
              <a:buChar char="•"/>
              <a:defRPr sz="3200">
                <a:solidFill>
                  <a:schemeClr val="tx1"/>
                </a:solidFill>
                <a:latin typeface="Arial" charset="0"/>
              </a:defRPr>
            </a:lvl6pPr>
            <a:lvl7pPr marL="2971536" indent="-228580" defTabSz="966702" eaLnBrk="0" fontAlgn="base" hangingPunct="0">
              <a:spcBef>
                <a:spcPct val="20000"/>
              </a:spcBef>
              <a:spcAft>
                <a:spcPct val="0"/>
              </a:spcAft>
              <a:buChar char="•"/>
              <a:defRPr sz="3200">
                <a:solidFill>
                  <a:schemeClr val="tx1"/>
                </a:solidFill>
                <a:latin typeface="Arial" charset="0"/>
              </a:defRPr>
            </a:lvl7pPr>
            <a:lvl8pPr marL="3428694" indent="-228580" defTabSz="966702" eaLnBrk="0" fontAlgn="base" hangingPunct="0">
              <a:spcBef>
                <a:spcPct val="20000"/>
              </a:spcBef>
              <a:spcAft>
                <a:spcPct val="0"/>
              </a:spcAft>
              <a:buChar char="•"/>
              <a:defRPr sz="3200">
                <a:solidFill>
                  <a:schemeClr val="tx1"/>
                </a:solidFill>
                <a:latin typeface="Arial" charset="0"/>
              </a:defRPr>
            </a:lvl8pPr>
            <a:lvl9pPr marL="3885854" indent="-228580" defTabSz="966702" eaLnBrk="0" fontAlgn="base" hangingPunct="0">
              <a:spcBef>
                <a:spcPct val="20000"/>
              </a:spcBef>
              <a:spcAft>
                <a:spcPct val="0"/>
              </a:spcAft>
              <a:buChar char="•"/>
              <a:defRPr sz="3200">
                <a:solidFill>
                  <a:schemeClr val="tx1"/>
                </a:solidFill>
                <a:latin typeface="Arial" charset="0"/>
              </a:defRPr>
            </a:lvl9pPr>
          </a:lstStyle>
          <a:p>
            <a:pPr eaLnBrk="1" hangingPunct="1"/>
            <a:fld id="{A1A1878C-9835-4932-85DC-4A4564FD58D2}" type="slidenum">
              <a:rPr lang="en-US" sz="1300"/>
              <a:pPr eaLnBrk="1" hangingPunct="1"/>
              <a:t>19</a:t>
            </a:fld>
            <a:endParaRPr lang="en-US" sz="1300"/>
          </a:p>
        </p:txBody>
      </p:sp>
      <p:sp>
        <p:nvSpPr>
          <p:cNvPr id="49155" name="Rectangle 2"/>
          <p:cNvSpPr>
            <a:spLocks noGrp="1" noRot="1" noChangeAspect="1" noChangeArrowheads="1" noTextEdit="1"/>
          </p:cNvSpPr>
          <p:nvPr>
            <p:ph type="sldImg"/>
          </p:nvPr>
        </p:nvSpPr>
        <p:spPr>
          <a:xfrm>
            <a:off x="5562600" y="152400"/>
            <a:ext cx="1493838" cy="1120775"/>
          </a:xfrm>
          <a:ln/>
        </p:spPr>
      </p:sp>
      <p:sp>
        <p:nvSpPr>
          <p:cNvPr id="49156" name="Rectangle 3"/>
          <p:cNvSpPr>
            <a:spLocks noGrp="1" noChangeArrowheads="1"/>
          </p:cNvSpPr>
          <p:nvPr>
            <p:ph type="body" idx="1"/>
          </p:nvPr>
        </p:nvSpPr>
        <p:spPr>
          <a:xfrm>
            <a:off x="228600" y="1295400"/>
            <a:ext cx="6934201" cy="8153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600"/>
              </a:spcBef>
            </a:pPr>
            <a:r>
              <a:rPr lang="en-US" b="1" dirty="0" smtClean="0"/>
              <a:t>Diagnosis</a:t>
            </a:r>
          </a:p>
          <a:p>
            <a:pPr>
              <a:spcBef>
                <a:spcPts val="600"/>
              </a:spcBef>
            </a:pPr>
            <a:r>
              <a:rPr lang="en-US" dirty="0" smtClean="0"/>
              <a:t>Diagnosis is part of a continuum of care that identifies and facilitates appropriate health care, education, and community services as needed. </a:t>
            </a:r>
          </a:p>
          <a:p>
            <a:pPr>
              <a:spcBef>
                <a:spcPts val="600"/>
              </a:spcBef>
            </a:pPr>
            <a:r>
              <a:rPr lang="en-US" b="1" dirty="0" smtClean="0"/>
              <a:t>Early intervention</a:t>
            </a:r>
          </a:p>
          <a:p>
            <a:pPr>
              <a:spcBef>
                <a:spcPts val="600"/>
              </a:spcBef>
            </a:pPr>
            <a:r>
              <a:rPr lang="en-US" dirty="0" smtClean="0"/>
              <a:t>Early intervention is critical in the treatment of any disorder. This means providing treatment not only for young children, but also for older individuals as soon as problems are identified. </a:t>
            </a:r>
          </a:p>
          <a:p>
            <a:pPr>
              <a:spcBef>
                <a:spcPts val="600"/>
              </a:spcBef>
            </a:pPr>
            <a:r>
              <a:rPr lang="en-US" b="1" dirty="0" smtClean="0"/>
              <a:t>Protective factors (protective factor = anything that prevents or reduces the risk for the development of a disorder or problem)</a:t>
            </a:r>
          </a:p>
          <a:p>
            <a:pPr>
              <a:spcBef>
                <a:spcPts val="600"/>
              </a:spcBef>
            </a:pPr>
            <a:r>
              <a:rPr lang="en-US" dirty="0" smtClean="0"/>
              <a:t>In addition, some protective factors against secondary conditions or disabilities have been identified: a stable and nurturing home environment during the school years, early diagnosis (before 6 years of age), absence of exposure to violence, consistency in caregivers, and eligibility for social and educational services. (</a:t>
            </a:r>
            <a:r>
              <a:rPr lang="en-US" dirty="0" err="1" smtClean="0"/>
              <a:t>Streissguth</a:t>
            </a:r>
            <a:r>
              <a:rPr lang="en-US" dirty="0" smtClean="0"/>
              <a:t>, A. P., Barr, H. M., </a:t>
            </a:r>
            <a:r>
              <a:rPr lang="en-US" dirty="0" err="1" smtClean="0"/>
              <a:t>Kogan</a:t>
            </a:r>
            <a:r>
              <a:rPr lang="en-US" dirty="0" smtClean="0"/>
              <a:t>, J. &amp; </a:t>
            </a:r>
            <a:r>
              <a:rPr lang="en-US" dirty="0" err="1" smtClean="0"/>
              <a:t>Bookstein</a:t>
            </a:r>
            <a:r>
              <a:rPr lang="en-US" dirty="0" smtClean="0"/>
              <a:t>, F. L. (1996). </a:t>
            </a:r>
            <a:r>
              <a:rPr lang="en-US" i="1" dirty="0" smtClean="0"/>
              <a:t>Understanding the Occurrence of Secondary Disabilities in Clients with Fetal Alcohol Syndrome (FAS) and Fetal Alcohol Effects (FAE)</a:t>
            </a:r>
            <a:r>
              <a:rPr lang="en-US" dirty="0" smtClean="0"/>
              <a:t>. Final Report to the Centers for Disease Control and Prevention (CDC). Seattle: University of Washington, Fetal Alcohol &amp; Drug Unit. Tech. Rep. No. 96-06.)</a:t>
            </a:r>
          </a:p>
          <a:p>
            <a:pPr>
              <a:spcBef>
                <a:spcPts val="600"/>
              </a:spcBef>
            </a:pPr>
            <a:r>
              <a:rPr lang="en-US" b="1" dirty="0" smtClean="0"/>
              <a:t>(Primary disabilities are those that an individual is born with. They reflect differences in brain structure and function. Secondary disabilities are those that the individual is not born with, that result from the lack of recognition or support for the primary disability. Some secondary disabilities are academic challenges, mental health problems, substance abuse problems.)</a:t>
            </a:r>
          </a:p>
          <a:p>
            <a:pPr>
              <a:spcBef>
                <a:spcPts val="600"/>
              </a:spcBef>
            </a:pPr>
            <a:r>
              <a:rPr lang="en-US" dirty="0" smtClean="0"/>
              <a:t>Because an individual with an FASD is the product of a unique interaction between the dose and timing of alcohol exposure, as well as their experiences, the service needs of affected individuals and their families can differ. (That is, each individual with an FASD is affected differently.) However, some general areas of service and specific services have been identified that are universally beneficial: a nurturing and structured care giving environment, parent and service provider education about FASDs, and a thorough multi-disciplinary evaluation to identify individual strengths and weaknesses. (</a:t>
            </a:r>
            <a:r>
              <a:rPr lang="en-US" dirty="0" err="1" smtClean="0"/>
              <a:t>Streissguth</a:t>
            </a:r>
            <a:r>
              <a:rPr lang="en-US" dirty="0" smtClean="0"/>
              <a:t>, A. P. (1997). </a:t>
            </a:r>
            <a:r>
              <a:rPr lang="en-US" i="1" dirty="0" smtClean="0"/>
              <a:t>Fetal Alcohol Syndrome: A Guide for Families and Communities</a:t>
            </a:r>
            <a:r>
              <a:rPr lang="en-US" dirty="0" smtClean="0"/>
              <a:t>. Baltimore: Paul Brookes Publishing Co.)</a:t>
            </a:r>
          </a:p>
          <a:p>
            <a:pPr>
              <a:spcBef>
                <a:spcPts val="600"/>
              </a:spcBef>
            </a:pPr>
            <a:r>
              <a:rPr lang="en-US" dirty="0" smtClean="0"/>
              <a:t>It is very important to remember that families and caregivers are essential in the treatment planning process. (Mitchell, K. T. (2002). </a:t>
            </a:r>
            <a:r>
              <a:rPr lang="en-US" i="1" dirty="0" smtClean="0"/>
              <a:t>Fetal alcohol syndrome: Practical suggestions and support for families and caregivers</a:t>
            </a:r>
            <a:r>
              <a:rPr lang="en-US" dirty="0" smtClean="0"/>
              <a:t>. Washington, DC: National Organization on Fetal Alcohol Syndrome.)</a:t>
            </a:r>
          </a:p>
          <a:p>
            <a:pPr>
              <a:spcBef>
                <a:spcPts val="600"/>
              </a:spcBef>
            </a:pPr>
            <a:r>
              <a:rPr lang="en-US" b="1" dirty="0" smtClean="0"/>
              <a:t>Interdisciplinary approach</a:t>
            </a:r>
          </a:p>
          <a:p>
            <a:pPr>
              <a:spcBef>
                <a:spcPts val="600"/>
              </a:spcBef>
            </a:pPr>
            <a:r>
              <a:rPr lang="en-US" dirty="0" smtClean="0"/>
              <a:t>Depending on the needs of the person with an FASD, the treatment team might include a </a:t>
            </a:r>
            <a:r>
              <a:rPr lang="en-US" dirty="0" err="1" smtClean="0"/>
              <a:t>dysmorphologist</a:t>
            </a:r>
            <a:r>
              <a:rPr lang="en-US" dirty="0" smtClean="0"/>
              <a:t>; geneticist; neurologist; primary care physician; pediatrician; ophthalmologist; ear, nose, and throat specialist; immunologist; plastic surgeon (if cleft lip or palate exists); endocrinologist; gastroenterologist; psychiatrist; psychologist; social worker; special educator; nutritionist; audiologist; speech-language pathologist; occupational therapist; and physical therapist.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02" eaLnBrk="0" hangingPunct="0">
              <a:defRPr sz="3200">
                <a:solidFill>
                  <a:schemeClr val="tx1"/>
                </a:solidFill>
                <a:latin typeface="Arial" charset="0"/>
              </a:defRPr>
            </a:lvl1pPr>
            <a:lvl2pPr marL="742883" indent="-285725" defTabSz="966702" eaLnBrk="0" hangingPunct="0">
              <a:defRPr sz="3200">
                <a:solidFill>
                  <a:schemeClr val="tx1"/>
                </a:solidFill>
                <a:latin typeface="Arial" charset="0"/>
              </a:defRPr>
            </a:lvl2pPr>
            <a:lvl3pPr marL="1142898" indent="-228580" defTabSz="966702" eaLnBrk="0" hangingPunct="0">
              <a:defRPr sz="3200">
                <a:solidFill>
                  <a:schemeClr val="tx1"/>
                </a:solidFill>
                <a:latin typeface="Arial" charset="0"/>
              </a:defRPr>
            </a:lvl3pPr>
            <a:lvl4pPr marL="1600057" indent="-228580" defTabSz="966702" eaLnBrk="0" hangingPunct="0">
              <a:defRPr sz="3200">
                <a:solidFill>
                  <a:schemeClr val="tx1"/>
                </a:solidFill>
                <a:latin typeface="Arial" charset="0"/>
              </a:defRPr>
            </a:lvl4pPr>
            <a:lvl5pPr marL="2057217" indent="-228580" defTabSz="966702" eaLnBrk="0" hangingPunct="0">
              <a:defRPr sz="3200">
                <a:solidFill>
                  <a:schemeClr val="tx1"/>
                </a:solidFill>
                <a:latin typeface="Arial" charset="0"/>
              </a:defRPr>
            </a:lvl5pPr>
            <a:lvl6pPr marL="2514376" indent="-228580" defTabSz="966702" eaLnBrk="0" fontAlgn="base" hangingPunct="0">
              <a:spcBef>
                <a:spcPct val="20000"/>
              </a:spcBef>
              <a:spcAft>
                <a:spcPct val="0"/>
              </a:spcAft>
              <a:buChar char="•"/>
              <a:defRPr sz="3200">
                <a:solidFill>
                  <a:schemeClr val="tx1"/>
                </a:solidFill>
                <a:latin typeface="Arial" charset="0"/>
              </a:defRPr>
            </a:lvl6pPr>
            <a:lvl7pPr marL="2971536" indent="-228580" defTabSz="966702" eaLnBrk="0" fontAlgn="base" hangingPunct="0">
              <a:spcBef>
                <a:spcPct val="20000"/>
              </a:spcBef>
              <a:spcAft>
                <a:spcPct val="0"/>
              </a:spcAft>
              <a:buChar char="•"/>
              <a:defRPr sz="3200">
                <a:solidFill>
                  <a:schemeClr val="tx1"/>
                </a:solidFill>
                <a:latin typeface="Arial" charset="0"/>
              </a:defRPr>
            </a:lvl7pPr>
            <a:lvl8pPr marL="3428694" indent="-228580" defTabSz="966702" eaLnBrk="0" fontAlgn="base" hangingPunct="0">
              <a:spcBef>
                <a:spcPct val="20000"/>
              </a:spcBef>
              <a:spcAft>
                <a:spcPct val="0"/>
              </a:spcAft>
              <a:buChar char="•"/>
              <a:defRPr sz="3200">
                <a:solidFill>
                  <a:schemeClr val="tx1"/>
                </a:solidFill>
                <a:latin typeface="Arial" charset="0"/>
              </a:defRPr>
            </a:lvl8pPr>
            <a:lvl9pPr marL="3885854" indent="-228580" defTabSz="966702" eaLnBrk="0" fontAlgn="base" hangingPunct="0">
              <a:spcBef>
                <a:spcPct val="20000"/>
              </a:spcBef>
              <a:spcAft>
                <a:spcPct val="0"/>
              </a:spcAft>
              <a:buChar char="•"/>
              <a:defRPr sz="3200">
                <a:solidFill>
                  <a:schemeClr val="tx1"/>
                </a:solidFill>
                <a:latin typeface="Arial" charset="0"/>
              </a:defRPr>
            </a:lvl9pPr>
          </a:lstStyle>
          <a:p>
            <a:pPr eaLnBrk="1" hangingPunct="1"/>
            <a:fld id="{271AFA2E-FA14-4308-9E9E-812A60F12EE4}" type="slidenum">
              <a:rPr lang="en-US" sz="1300"/>
              <a:pPr eaLnBrk="1" hangingPunct="1"/>
              <a:t>2</a:t>
            </a:fld>
            <a:endParaRPr lang="en-US" sz="1300"/>
          </a:p>
        </p:txBody>
      </p:sp>
      <p:sp>
        <p:nvSpPr>
          <p:cNvPr id="32771" name="Rectangle 2"/>
          <p:cNvSpPr>
            <a:spLocks noGrp="1" noRot="1" noChangeAspect="1" noChangeArrowheads="1" noTextEdit="1"/>
          </p:cNvSpPr>
          <p:nvPr>
            <p:ph type="sldImg"/>
          </p:nvPr>
        </p:nvSpPr>
        <p:spPr>
          <a:xfrm>
            <a:off x="5257800" y="228600"/>
            <a:ext cx="1814513" cy="1360488"/>
          </a:xfrm>
          <a:ln/>
        </p:spPr>
      </p:sp>
      <p:sp>
        <p:nvSpPr>
          <p:cNvPr id="32772" name="Rectangle 3"/>
          <p:cNvSpPr>
            <a:spLocks noGrp="1" noChangeArrowheads="1"/>
          </p:cNvSpPr>
          <p:nvPr>
            <p:ph type="body" idx="1"/>
          </p:nvPr>
        </p:nvSpPr>
        <p:spPr>
          <a:xfrm>
            <a:off x="152400" y="1447800"/>
            <a:ext cx="6934201" cy="8153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580" indent="-228580"/>
            <a:r>
              <a:rPr lang="en-US" b="1" dirty="0" smtClean="0"/>
              <a:t>We will begin with the basic biomedical foundations of FASDs</a:t>
            </a:r>
          </a:p>
          <a:p>
            <a:pPr marL="228580" indent="-228580"/>
            <a:endParaRPr lang="en-US" dirty="0" smtClean="0"/>
          </a:p>
          <a:p>
            <a:pPr marL="228580" indent="-228580"/>
            <a:r>
              <a:rPr lang="en-US" dirty="0" smtClean="0"/>
              <a:t>We will cover the broad scope of the issue</a:t>
            </a:r>
          </a:p>
          <a:p>
            <a:pPr marL="228580" indent="-228580"/>
            <a:endParaRPr lang="en-US" dirty="0" smtClean="0"/>
          </a:p>
          <a:p>
            <a:pPr marL="228580" indent="-228580"/>
            <a:r>
              <a:rPr lang="en-US" dirty="0" smtClean="0"/>
              <a:t>The historical recognition of the issues</a:t>
            </a:r>
          </a:p>
          <a:p>
            <a:pPr marL="228580" indent="-228580"/>
            <a:endParaRPr lang="en-US" dirty="0" smtClean="0"/>
          </a:p>
          <a:p>
            <a:pPr marL="228580" indent="-228580"/>
            <a:r>
              <a:rPr lang="en-US" dirty="0" smtClean="0"/>
              <a:t>The effects of alcohol on the developing embryo and fetus</a:t>
            </a:r>
          </a:p>
          <a:p>
            <a:pPr marL="228580" indent="-228580"/>
            <a:endParaRPr lang="en-US" dirty="0" smtClean="0"/>
          </a:p>
          <a:p>
            <a:pPr marL="228580" indent="-228580"/>
            <a:r>
              <a:rPr lang="en-US" dirty="0" smtClean="0"/>
              <a:t>And the characteristics of FAS</a:t>
            </a:r>
          </a:p>
          <a:p>
            <a:pPr marL="685739" lvl="1" indent="-228580">
              <a:buFontTx/>
              <a:buChar char="•"/>
            </a:pPr>
            <a:endParaRPr lang="en-US" dirty="0" smtClean="0"/>
          </a:p>
          <a:p>
            <a:pPr marL="228580" indent="-228580"/>
            <a:r>
              <a:rPr lang="en-US" b="1" dirty="0" smtClean="0"/>
              <a:t>We will then move on to some clinical issues related to FASDs</a:t>
            </a:r>
          </a:p>
          <a:p>
            <a:pPr marL="228580" indent="-228580"/>
            <a:r>
              <a:rPr lang="en-US" dirty="0" smtClean="0"/>
              <a:t>Specifically, we will discuss prevention of alcohol-exposed pregnancies</a:t>
            </a:r>
          </a:p>
          <a:p>
            <a:pPr marL="228580" indent="-228580"/>
            <a:endParaRPr lang="en-US" dirty="0" smtClean="0"/>
          </a:p>
          <a:p>
            <a:pPr marL="228580" indent="-228580"/>
            <a:r>
              <a:rPr lang="en-US" dirty="0" smtClean="0"/>
              <a:t>Screening and diagnosis of persons with FAS and treatment and therapy options for FASDs</a:t>
            </a:r>
          </a:p>
          <a:p>
            <a:pPr marL="685739" lvl="1" indent="-228580">
              <a:buFontTx/>
              <a:buChar char="•"/>
            </a:pPr>
            <a:endParaRPr lang="en-US" dirty="0" smtClean="0"/>
          </a:p>
          <a:p>
            <a:pPr marL="228580" indent="-228580"/>
            <a:r>
              <a:rPr lang="en-US" b="1" dirty="0" smtClean="0"/>
              <a:t>Finally, we will address epidemiological and psycho-social-cultural aspects of FASDs</a:t>
            </a:r>
          </a:p>
          <a:p>
            <a:pPr marL="228580" indent="-228580"/>
            <a:r>
              <a:rPr lang="en-US" dirty="0" smtClean="0"/>
              <a:t>Specifically, we will talk about the prevalence of FASDs</a:t>
            </a:r>
          </a:p>
          <a:p>
            <a:pPr marL="228580" indent="-228580"/>
            <a:endParaRPr lang="en-US" dirty="0" smtClean="0"/>
          </a:p>
          <a:p>
            <a:pPr marL="228580" indent="-228580"/>
            <a:r>
              <a:rPr lang="en-US" dirty="0" smtClean="0"/>
              <a:t>Monitoring prenatal alcohol exposure</a:t>
            </a:r>
          </a:p>
          <a:p>
            <a:pPr marL="228580" indent="-228580"/>
            <a:endParaRPr lang="en-US" dirty="0" smtClean="0"/>
          </a:p>
          <a:p>
            <a:pPr marL="228580" indent="-228580"/>
            <a:r>
              <a:rPr lang="en-US" dirty="0" smtClean="0"/>
              <a:t>And the psychosocial and cultural effects.</a:t>
            </a:r>
          </a:p>
          <a:p>
            <a:pPr marL="685739" lvl="1" indent="-228580"/>
            <a:endParaRPr lang="en-US" dirty="0" smtClean="0"/>
          </a:p>
          <a:p>
            <a:pPr marL="228580" indent="-228580"/>
            <a:r>
              <a:rPr lang="en-US" b="1" dirty="0" smtClean="0"/>
              <a:t>By the end of today’s presentation, you should be able to…</a:t>
            </a:r>
          </a:p>
          <a:p>
            <a:pPr marL="228580" indent="-228580"/>
            <a:r>
              <a:rPr lang="en-US" dirty="0" smtClean="0"/>
              <a:t>Describe the basic biomedical foundation of FAS</a:t>
            </a:r>
          </a:p>
          <a:p>
            <a:pPr marL="228580" indent="-228580"/>
            <a:endParaRPr lang="en-US" dirty="0" smtClean="0"/>
          </a:p>
          <a:p>
            <a:pPr marL="228580" indent="-228580"/>
            <a:r>
              <a:rPr lang="en-US" dirty="0" smtClean="0"/>
              <a:t>Explain the basic clinical issues related to FASDs</a:t>
            </a:r>
          </a:p>
          <a:p>
            <a:pPr marL="228580" indent="-228580"/>
            <a:endParaRPr lang="en-US" dirty="0" smtClean="0"/>
          </a:p>
          <a:p>
            <a:pPr marL="228580" indent="-228580"/>
            <a:r>
              <a:rPr lang="en-US" dirty="0" smtClean="0"/>
              <a:t>And provide an overview of the epidemiological and psycho-social-cultural aspects of FASDs.</a:t>
            </a:r>
          </a:p>
          <a:p>
            <a:pPr marL="228580" indent="-228580"/>
            <a:endParaRPr lang="en-US" dirty="0" smtClean="0"/>
          </a:p>
          <a:p>
            <a:pPr marL="685739" lvl="1" indent="-228580"/>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20</a:t>
            </a:fld>
            <a:endParaRPr lang="en-US"/>
          </a:p>
        </p:txBody>
      </p:sp>
    </p:spTree>
    <p:extLst>
      <p:ext uri="{BB962C8B-B14F-4D97-AF65-F5344CB8AC3E}">
        <p14:creationId xmlns:p14="http://schemas.microsoft.com/office/powerpoint/2010/main" val="2995095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02" eaLnBrk="0" hangingPunct="0">
              <a:defRPr sz="3200">
                <a:solidFill>
                  <a:schemeClr val="tx1"/>
                </a:solidFill>
                <a:latin typeface="Arial" charset="0"/>
              </a:defRPr>
            </a:lvl1pPr>
            <a:lvl2pPr marL="742883" indent="-285725" defTabSz="966702" eaLnBrk="0" hangingPunct="0">
              <a:defRPr sz="3200">
                <a:solidFill>
                  <a:schemeClr val="tx1"/>
                </a:solidFill>
                <a:latin typeface="Arial" charset="0"/>
              </a:defRPr>
            </a:lvl2pPr>
            <a:lvl3pPr marL="1142898" indent="-228580" defTabSz="966702" eaLnBrk="0" hangingPunct="0">
              <a:defRPr sz="3200">
                <a:solidFill>
                  <a:schemeClr val="tx1"/>
                </a:solidFill>
                <a:latin typeface="Arial" charset="0"/>
              </a:defRPr>
            </a:lvl3pPr>
            <a:lvl4pPr marL="1600057" indent="-228580" defTabSz="966702" eaLnBrk="0" hangingPunct="0">
              <a:defRPr sz="3200">
                <a:solidFill>
                  <a:schemeClr val="tx1"/>
                </a:solidFill>
                <a:latin typeface="Arial" charset="0"/>
              </a:defRPr>
            </a:lvl4pPr>
            <a:lvl5pPr marL="2057217" indent="-228580" defTabSz="966702" eaLnBrk="0" hangingPunct="0">
              <a:defRPr sz="3200">
                <a:solidFill>
                  <a:schemeClr val="tx1"/>
                </a:solidFill>
                <a:latin typeface="Arial" charset="0"/>
              </a:defRPr>
            </a:lvl5pPr>
            <a:lvl6pPr marL="2514376" indent="-228580" defTabSz="966702" eaLnBrk="0" fontAlgn="base" hangingPunct="0">
              <a:spcBef>
                <a:spcPct val="20000"/>
              </a:spcBef>
              <a:spcAft>
                <a:spcPct val="0"/>
              </a:spcAft>
              <a:buChar char="•"/>
              <a:defRPr sz="3200">
                <a:solidFill>
                  <a:schemeClr val="tx1"/>
                </a:solidFill>
                <a:latin typeface="Arial" charset="0"/>
              </a:defRPr>
            </a:lvl6pPr>
            <a:lvl7pPr marL="2971536" indent="-228580" defTabSz="966702" eaLnBrk="0" fontAlgn="base" hangingPunct="0">
              <a:spcBef>
                <a:spcPct val="20000"/>
              </a:spcBef>
              <a:spcAft>
                <a:spcPct val="0"/>
              </a:spcAft>
              <a:buChar char="•"/>
              <a:defRPr sz="3200">
                <a:solidFill>
                  <a:schemeClr val="tx1"/>
                </a:solidFill>
                <a:latin typeface="Arial" charset="0"/>
              </a:defRPr>
            </a:lvl7pPr>
            <a:lvl8pPr marL="3428694" indent="-228580" defTabSz="966702" eaLnBrk="0" fontAlgn="base" hangingPunct="0">
              <a:spcBef>
                <a:spcPct val="20000"/>
              </a:spcBef>
              <a:spcAft>
                <a:spcPct val="0"/>
              </a:spcAft>
              <a:buChar char="•"/>
              <a:defRPr sz="3200">
                <a:solidFill>
                  <a:schemeClr val="tx1"/>
                </a:solidFill>
                <a:latin typeface="Arial" charset="0"/>
              </a:defRPr>
            </a:lvl8pPr>
            <a:lvl9pPr marL="3885854" indent="-228580" defTabSz="966702" eaLnBrk="0" fontAlgn="base" hangingPunct="0">
              <a:spcBef>
                <a:spcPct val="20000"/>
              </a:spcBef>
              <a:spcAft>
                <a:spcPct val="0"/>
              </a:spcAft>
              <a:buChar char="•"/>
              <a:defRPr sz="3200">
                <a:solidFill>
                  <a:schemeClr val="tx1"/>
                </a:solidFill>
                <a:latin typeface="Arial" charset="0"/>
              </a:defRPr>
            </a:lvl9pPr>
          </a:lstStyle>
          <a:p>
            <a:pPr eaLnBrk="1" hangingPunct="1"/>
            <a:fld id="{22FF4DE1-D540-4E36-A46D-A5A85CDF9CD7}" type="slidenum">
              <a:rPr lang="en-US" sz="1300"/>
              <a:pPr eaLnBrk="1" hangingPunct="1"/>
              <a:t>21</a:t>
            </a:fld>
            <a:endParaRPr lang="en-US" sz="1300"/>
          </a:p>
        </p:txBody>
      </p:sp>
      <p:sp>
        <p:nvSpPr>
          <p:cNvPr id="51203" name="Rectangle 2"/>
          <p:cNvSpPr>
            <a:spLocks noGrp="1" noRot="1" noChangeAspect="1" noChangeArrowheads="1" noTextEdit="1"/>
          </p:cNvSpPr>
          <p:nvPr>
            <p:ph type="sldImg"/>
          </p:nvPr>
        </p:nvSpPr>
        <p:spPr>
          <a:xfrm>
            <a:off x="5410200" y="152400"/>
            <a:ext cx="1600200" cy="1200150"/>
          </a:xfrm>
          <a:ln/>
        </p:spPr>
      </p:sp>
      <p:sp>
        <p:nvSpPr>
          <p:cNvPr id="51204" name="Rectangle 3"/>
          <p:cNvSpPr>
            <a:spLocks noGrp="1" noChangeArrowheads="1"/>
          </p:cNvSpPr>
          <p:nvPr>
            <p:ph type="body" idx="1"/>
          </p:nvPr>
        </p:nvSpPr>
        <p:spPr>
          <a:xfrm>
            <a:off x="152400" y="1219201"/>
            <a:ext cx="7010400" cy="83820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600"/>
              </a:spcBef>
            </a:pPr>
            <a:r>
              <a:rPr lang="en-US" b="1" dirty="0" smtClean="0"/>
              <a:t>Prevalence of FAS</a:t>
            </a:r>
          </a:p>
          <a:p>
            <a:pPr>
              <a:spcBef>
                <a:spcPts val="600"/>
              </a:spcBef>
            </a:pPr>
            <a:r>
              <a:rPr lang="en-US" dirty="0" smtClean="0"/>
              <a:t>CDC reports FAS prevalence rates from 0.2 to 1.5 cases per 1,000 births across various populations in certain parts of the United States. These rates are comparable to or greater than other common developmental disabilities such as Down syndrome or </a:t>
            </a:r>
            <a:r>
              <a:rPr lang="en-US" dirty="0" err="1" smtClean="0"/>
              <a:t>spina</a:t>
            </a:r>
            <a:r>
              <a:rPr lang="en-US" dirty="0" smtClean="0"/>
              <a:t> bifida. </a:t>
            </a:r>
          </a:p>
          <a:p>
            <a:pPr>
              <a:spcBef>
                <a:spcPts val="600"/>
              </a:spcBef>
            </a:pPr>
            <a:r>
              <a:rPr lang="en-US" dirty="0" smtClean="0"/>
              <a:t>(Centers for Disease Control and Prevention. (2002). Fetal alcohol syndrome—Alaska, Arizona, Colorado, and New York, 1995-1997. </a:t>
            </a:r>
            <a:r>
              <a:rPr lang="en-US" i="1" dirty="0" smtClean="0"/>
              <a:t>Morbidity and Mortality Weekly Report, 51</a:t>
            </a:r>
            <a:r>
              <a:rPr lang="en-US" dirty="0" smtClean="0"/>
              <a:t>, 433–435; May, P. A., &amp; </a:t>
            </a:r>
            <a:r>
              <a:rPr lang="en-US" dirty="0" err="1" smtClean="0"/>
              <a:t>Gossage</a:t>
            </a:r>
            <a:r>
              <a:rPr lang="en-US" dirty="0" smtClean="0"/>
              <a:t>, J. P. (2001). Estimating the prevalence of fetal alcohol syndrome: A summary. </a:t>
            </a:r>
            <a:r>
              <a:rPr lang="en-US" i="1" dirty="0" smtClean="0"/>
              <a:t>Alcohol Research and Health, 25</a:t>
            </a:r>
            <a:r>
              <a:rPr lang="en-US" dirty="0" smtClean="0"/>
              <a:t>(3), 159–167.)</a:t>
            </a:r>
          </a:p>
          <a:p>
            <a:pPr>
              <a:spcBef>
                <a:spcPts val="600"/>
              </a:spcBef>
            </a:pPr>
            <a:r>
              <a:rPr lang="en-US" dirty="0" smtClean="0"/>
              <a:t>Using this range of prevalence, of the approximately 4 million infants born each year, an estimated 800 to 6,000 will be born with FAS. </a:t>
            </a:r>
          </a:p>
          <a:p>
            <a:pPr>
              <a:spcBef>
                <a:spcPts val="600"/>
              </a:spcBef>
            </a:pPr>
            <a:r>
              <a:rPr lang="en-US" dirty="0" smtClean="0"/>
              <a:t>(Bertrand, J., Floyd, R. L., Weber, M. K., O’Connor, M., Riley, E. P., Johnson, K. A., et al. (2004). </a:t>
            </a:r>
            <a:r>
              <a:rPr lang="en-US" i="1" dirty="0" smtClean="0"/>
              <a:t>Fetal alcohol syndrome: Guidelines for referral and diagnosis</a:t>
            </a:r>
            <a:r>
              <a:rPr lang="en-US" dirty="0" smtClean="0"/>
              <a:t>. Atlanta, GA: Centers for Disease Control and Prevention.)</a:t>
            </a:r>
          </a:p>
          <a:p>
            <a:pPr>
              <a:spcBef>
                <a:spcPts val="600"/>
              </a:spcBef>
            </a:pPr>
            <a:r>
              <a:rPr lang="en-US" dirty="0" smtClean="0"/>
              <a:t>Disadvantaged groups, American Indians/Alaska Natives, and other minorities have been documented to have prevalence rates as high as 3 to 5 cases of FAS per 1,000 children. (Sampson, P. D., </a:t>
            </a:r>
            <a:r>
              <a:rPr lang="en-US" dirty="0" err="1" smtClean="0"/>
              <a:t>Streissguth</a:t>
            </a:r>
            <a:r>
              <a:rPr lang="en-US" dirty="0" smtClean="0"/>
              <a:t>, A. P., </a:t>
            </a:r>
            <a:r>
              <a:rPr lang="en-US" dirty="0" err="1" smtClean="0"/>
              <a:t>Bookstein</a:t>
            </a:r>
            <a:r>
              <a:rPr lang="en-US" dirty="0" smtClean="0"/>
              <a:t>, F., Little, R. E., </a:t>
            </a:r>
            <a:r>
              <a:rPr lang="en-US" dirty="0" err="1" smtClean="0"/>
              <a:t>Clarren</a:t>
            </a:r>
            <a:r>
              <a:rPr lang="en-US" dirty="0" smtClean="0"/>
              <a:t>, S. K., </a:t>
            </a:r>
            <a:r>
              <a:rPr lang="en-US" dirty="0" err="1" smtClean="0"/>
              <a:t>Dehaene</a:t>
            </a:r>
            <a:r>
              <a:rPr lang="en-US" dirty="0" smtClean="0"/>
              <a:t>, P., et al. (1997). Incidence of FAS and prevalence of ARND. </a:t>
            </a:r>
            <a:r>
              <a:rPr lang="en-US" i="1" dirty="0" smtClean="0"/>
              <a:t>Teratology, 56</a:t>
            </a:r>
            <a:r>
              <a:rPr lang="en-US" dirty="0" smtClean="0"/>
              <a:t>, 317–326.)</a:t>
            </a:r>
          </a:p>
          <a:p>
            <a:pPr>
              <a:spcBef>
                <a:spcPts val="600"/>
              </a:spcBef>
            </a:pPr>
            <a:r>
              <a:rPr lang="en-US" dirty="0" smtClean="0"/>
              <a:t>Among children in foster care, the prevalence rate for FAS is 15 cases per 1,000 children. (</a:t>
            </a:r>
            <a:r>
              <a:rPr lang="en-US" dirty="0" err="1" smtClean="0"/>
              <a:t>Astley</a:t>
            </a:r>
            <a:r>
              <a:rPr lang="en-US" dirty="0" smtClean="0"/>
              <a:t>, S. J., </a:t>
            </a:r>
            <a:r>
              <a:rPr lang="en-US" dirty="0" err="1" smtClean="0"/>
              <a:t>Stachowiak</a:t>
            </a:r>
            <a:r>
              <a:rPr lang="en-US" dirty="0" smtClean="0"/>
              <a:t>, J., </a:t>
            </a:r>
            <a:r>
              <a:rPr lang="en-US" dirty="0" err="1" smtClean="0"/>
              <a:t>Clarren</a:t>
            </a:r>
            <a:r>
              <a:rPr lang="en-US" dirty="0" smtClean="0"/>
              <a:t>, S. K., &amp; Clausen, C. (2002). Application of the fetal alcohol syndrome facial photographic screening tool in a foster care population. </a:t>
            </a:r>
            <a:r>
              <a:rPr lang="en-US" i="1" dirty="0" smtClean="0"/>
              <a:t>Journal of Pediatrics, 141</a:t>
            </a:r>
            <a:r>
              <a:rPr lang="en-US" dirty="0" smtClean="0"/>
              <a:t>(5),712–717.)</a:t>
            </a:r>
          </a:p>
          <a:p>
            <a:pPr>
              <a:spcBef>
                <a:spcPts val="600"/>
              </a:spcBef>
            </a:pPr>
            <a:r>
              <a:rPr lang="en-US" dirty="0" smtClean="0"/>
              <a:t>Finally, among individuals in the juvenile justice system, more than 200 per 1,000 (20%) were found to have FAS or a related disorder. (Fast, D. K., </a:t>
            </a:r>
            <a:r>
              <a:rPr lang="en-US" dirty="0" err="1" smtClean="0"/>
              <a:t>Conry</a:t>
            </a:r>
            <a:r>
              <a:rPr lang="en-US" dirty="0" smtClean="0"/>
              <a:t>, J., &amp; </a:t>
            </a:r>
            <a:r>
              <a:rPr lang="en-US" dirty="0" err="1" smtClean="0"/>
              <a:t>Loock</a:t>
            </a:r>
            <a:r>
              <a:rPr lang="en-US" dirty="0" smtClean="0"/>
              <a:t>, C. A. (1999). Identifying fetal alcohol syndrome among youth in the criminal justice system. </a:t>
            </a:r>
            <a:r>
              <a:rPr lang="en-US" i="1" dirty="0" smtClean="0"/>
              <a:t>Journal of Developmental &amp; Behavioral Pediatrics, 20</a:t>
            </a:r>
            <a:r>
              <a:rPr lang="en-US" dirty="0" smtClean="0"/>
              <a:t>(5), 370–372.)</a:t>
            </a:r>
          </a:p>
          <a:p>
            <a:pPr>
              <a:spcBef>
                <a:spcPts val="600"/>
              </a:spcBef>
            </a:pPr>
            <a:r>
              <a:rPr lang="en-US" b="1" dirty="0" smtClean="0"/>
              <a:t>Prevalence of FASDs</a:t>
            </a:r>
          </a:p>
          <a:p>
            <a:pPr>
              <a:spcBef>
                <a:spcPts val="600"/>
              </a:spcBef>
            </a:pPr>
            <a:r>
              <a:rPr lang="en-US" dirty="0" smtClean="0"/>
              <a:t>Some researchers have estimated the rates of the full range of FASDs to be as high as 9 or 10 per 1,000 live births. This translates to about 40,000 alcohol-affected births per year in the United States. </a:t>
            </a:r>
          </a:p>
          <a:p>
            <a:pPr>
              <a:spcBef>
                <a:spcPts val="600"/>
              </a:spcBef>
            </a:pPr>
            <a:r>
              <a:rPr lang="en-US" dirty="0" smtClean="0"/>
              <a:t>(May, P. A., &amp; </a:t>
            </a:r>
            <a:r>
              <a:rPr lang="en-US" dirty="0" err="1" smtClean="0"/>
              <a:t>Gossage</a:t>
            </a:r>
            <a:r>
              <a:rPr lang="en-US" dirty="0" smtClean="0"/>
              <a:t>, J. P. (2001). Estimating the prevalence of fetal alcohol syndrome: A summary. </a:t>
            </a:r>
            <a:r>
              <a:rPr lang="en-US" i="1" dirty="0" smtClean="0"/>
              <a:t>Alcohol Research and Health, 25</a:t>
            </a:r>
            <a:r>
              <a:rPr lang="en-US" dirty="0" smtClean="0"/>
              <a:t>(3), 159–167; Sampson, P. D., </a:t>
            </a:r>
            <a:r>
              <a:rPr lang="en-US" dirty="0" err="1" smtClean="0"/>
              <a:t>Streissguth</a:t>
            </a:r>
            <a:r>
              <a:rPr lang="en-US" dirty="0" smtClean="0"/>
              <a:t>, A. P., </a:t>
            </a:r>
            <a:r>
              <a:rPr lang="en-US" dirty="0" err="1" smtClean="0"/>
              <a:t>Bookstein</a:t>
            </a:r>
            <a:r>
              <a:rPr lang="en-US" dirty="0" smtClean="0"/>
              <a:t>, F., Little, R. E., </a:t>
            </a:r>
            <a:r>
              <a:rPr lang="en-US" dirty="0" err="1" smtClean="0"/>
              <a:t>Clarren</a:t>
            </a:r>
            <a:r>
              <a:rPr lang="en-US" dirty="0" smtClean="0"/>
              <a:t>, S. K., </a:t>
            </a:r>
            <a:r>
              <a:rPr lang="en-US" dirty="0" err="1" smtClean="0"/>
              <a:t>Dehaene</a:t>
            </a:r>
            <a:r>
              <a:rPr lang="en-US" dirty="0" smtClean="0"/>
              <a:t>, P., et al. (1997). Incidence of FAS and prevalence of ARND. </a:t>
            </a:r>
            <a:r>
              <a:rPr lang="en-US" i="1" dirty="0" smtClean="0"/>
              <a:t>Teratology, 56</a:t>
            </a:r>
            <a:r>
              <a:rPr lang="en-US" dirty="0" smtClean="0"/>
              <a:t>, 317–326; Lupton, C., </a:t>
            </a:r>
            <a:r>
              <a:rPr lang="en-US" dirty="0" err="1" smtClean="0"/>
              <a:t>Burd</a:t>
            </a:r>
            <a:r>
              <a:rPr lang="en-US" dirty="0" smtClean="0"/>
              <a:t>, L., &amp; Harwood, R. (2004). Cost of fetal alcohol spectrum disorders. </a:t>
            </a:r>
            <a:r>
              <a:rPr lang="en-US" i="1" dirty="0" smtClean="0"/>
              <a:t>American Journal of Medical Genetics Part C (Seminars in Medical Genetics), 127C</a:t>
            </a:r>
            <a:r>
              <a:rPr lang="en-US" dirty="0" smtClean="0"/>
              <a:t>, 42–50.)</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81600" y="152400"/>
            <a:ext cx="1630363" cy="1222375"/>
          </a:xfrm>
        </p:spPr>
      </p:sp>
      <p:sp>
        <p:nvSpPr>
          <p:cNvPr id="3" name="Notes Placeholder 2"/>
          <p:cNvSpPr>
            <a:spLocks noGrp="1"/>
          </p:cNvSpPr>
          <p:nvPr>
            <p:ph type="body" idx="1"/>
          </p:nvPr>
        </p:nvSpPr>
        <p:spPr>
          <a:xfrm>
            <a:off x="325120" y="1295400"/>
            <a:ext cx="6664960" cy="7620000"/>
          </a:xfrm>
        </p:spPr>
        <p:txBody>
          <a:bodyPr/>
          <a:lstStyle/>
          <a:p>
            <a:pPr>
              <a:spcBef>
                <a:spcPts val="634"/>
              </a:spcBef>
            </a:pPr>
            <a:r>
              <a:rPr lang="en-US" dirty="0" smtClean="0"/>
              <a:t>For children born in Alaska from 1996 to 2011 (the most recent cohort analyzed), the overall FAS prevalence rate was 1.5 per 1,000 live births (down from 2 per 1,000 live births previously). </a:t>
            </a:r>
          </a:p>
          <a:p>
            <a:pPr>
              <a:spcBef>
                <a:spcPts val="634"/>
              </a:spcBef>
            </a:pPr>
            <a:r>
              <a:rPr lang="en-US" dirty="0" smtClean="0"/>
              <a:t>It is estimated that the prevalence of FASDs in Alaska is approximately 11.3 per 1,000 live births. (Chidambaram &amp; </a:t>
            </a:r>
            <a:r>
              <a:rPr lang="en-US" dirty="0" err="1" smtClean="0"/>
              <a:t>Bisson</a:t>
            </a:r>
            <a:r>
              <a:rPr lang="en-US" dirty="0" smtClean="0"/>
              <a:t>, 2013). </a:t>
            </a:r>
          </a:p>
          <a:p>
            <a:pPr>
              <a:spcBef>
                <a:spcPts val="634"/>
              </a:spcBef>
            </a:pPr>
            <a:r>
              <a:rPr lang="en-US" dirty="0" smtClean="0"/>
              <a:t>There is a higher </a:t>
            </a:r>
            <a:r>
              <a:rPr lang="en-US" b="1" dirty="0" smtClean="0"/>
              <a:t>documented </a:t>
            </a:r>
            <a:r>
              <a:rPr lang="en-US" dirty="0" smtClean="0"/>
              <a:t>prevalence rate among some disadvantaged groups in Alaska. For example, the FAS prevalence rate among Alaska Native groups is 3.2 per 1,000 live births. (This is a substantial decrease from the previous prevalence rate of 6.3 per 1,000 live births, indicating that there was been a lot of hard work and success in Alaska Native communities in prevention and community education about FASDs.)</a:t>
            </a:r>
          </a:p>
          <a:p>
            <a:pPr>
              <a:spcBef>
                <a:spcPts val="634"/>
              </a:spcBef>
            </a:pPr>
            <a:r>
              <a:rPr lang="en-US" dirty="0" smtClean="0"/>
              <a:t>(Note that the Alaska Native community may be better at documenting FAS than other groups.)</a:t>
            </a:r>
          </a:p>
          <a:p>
            <a:pPr>
              <a:spcBef>
                <a:spcPts val="634"/>
              </a:spcBef>
            </a:pPr>
            <a:r>
              <a:rPr lang="en-US" dirty="0" smtClean="0"/>
              <a:t>In the most recent cohort however, the FAS prevalence in non-Native groups increased from 0.4  per 1,000 to 0.6 per 1,000. </a:t>
            </a:r>
          </a:p>
          <a:p>
            <a:pPr>
              <a:spcBef>
                <a:spcPts val="634"/>
              </a:spcBef>
            </a:pPr>
            <a:r>
              <a:rPr lang="en-US" dirty="0" smtClean="0"/>
              <a:t>FASDs can occur in ANY community if there is alcohol consumption by women during pregnancy.</a:t>
            </a:r>
          </a:p>
          <a:p>
            <a:pPr>
              <a:spcBef>
                <a:spcPts val="600"/>
              </a:spcBef>
            </a:pPr>
            <a:r>
              <a:rPr lang="en-US" b="1" dirty="0" smtClean="0"/>
              <a:t>FAS Surveillance Network</a:t>
            </a:r>
          </a:p>
          <a:p>
            <a:pPr>
              <a:spcBef>
                <a:spcPts val="600"/>
              </a:spcBef>
            </a:pPr>
            <a:r>
              <a:rPr lang="en-US" dirty="0" smtClean="0"/>
              <a:t>Alaska was part of a five state FAS surveillance network called </a:t>
            </a:r>
            <a:r>
              <a:rPr lang="en-US" dirty="0" err="1" smtClean="0"/>
              <a:t>FASSNet</a:t>
            </a:r>
            <a:r>
              <a:rPr lang="en-US" dirty="0" smtClean="0"/>
              <a:t>. This network was a collaborative effort between these five states and the Centers for Disease Control and Prevention.</a:t>
            </a:r>
          </a:p>
          <a:p>
            <a:pPr>
              <a:spcBef>
                <a:spcPts val="600"/>
              </a:spcBef>
            </a:pPr>
            <a:r>
              <a:rPr lang="en-US" dirty="0" err="1" smtClean="0"/>
              <a:t>FASSNet</a:t>
            </a:r>
            <a:r>
              <a:rPr lang="en-US" dirty="0" smtClean="0"/>
              <a:t> developed a standardized surveillance case definition for fetal alcohol syndrome. This means that they used the same method to arrive at the FAS prevalence rates in these states. In Alaska, this prevalence rate is based on information reported to the Alaska Birth Defects Registry; it is a state requirement for physicians to report cases of FAS to this state-wide database. This database is located at the Women’s, Children’s and Family Health department of the state division of health and social services. </a:t>
            </a:r>
          </a:p>
          <a:p>
            <a:pPr>
              <a:spcBef>
                <a:spcPts val="600"/>
              </a:spcBef>
            </a:pPr>
            <a:r>
              <a:rPr lang="en-US" dirty="0" smtClean="0"/>
              <a:t>(Note that this talks about FAS rates NOT rates of FASDs.)</a:t>
            </a:r>
          </a:p>
          <a:p>
            <a:pPr>
              <a:spcBef>
                <a:spcPts val="600"/>
              </a:spcBef>
            </a:pPr>
            <a:r>
              <a:rPr lang="en-US" dirty="0" smtClean="0"/>
              <a:t>There is a higher </a:t>
            </a:r>
            <a:r>
              <a:rPr lang="en-US" b="1" dirty="0" smtClean="0"/>
              <a:t>documented </a:t>
            </a:r>
            <a:r>
              <a:rPr lang="en-US" dirty="0" smtClean="0"/>
              <a:t>prevalence rate among some disadvantaged groups in Alaska. For example, the FAS prevalence rate among Alaska Native groups is 3.2 per 1,000 live births. (This is a substantial decrease from the previous prevalence rate of 6.3 per 1,000 live births, indicating that there was been a lot of hard work and success in Alaska Native communities in prevention and community education about FASDs.)</a:t>
            </a:r>
          </a:p>
          <a:p>
            <a:pPr>
              <a:spcBef>
                <a:spcPts val="600"/>
              </a:spcBef>
            </a:pPr>
            <a:r>
              <a:rPr lang="en-US" dirty="0" smtClean="0"/>
              <a:t>(Note that the Alaska Native community may be better at documenting FAS than other groups.)</a:t>
            </a:r>
          </a:p>
          <a:p>
            <a:pPr>
              <a:spcBef>
                <a:spcPts val="600"/>
              </a:spcBef>
            </a:pPr>
            <a:r>
              <a:rPr lang="en-US" dirty="0" smtClean="0"/>
              <a:t>FASDs can occur in ANY community if there is alcohol consumption by women during pregnancy.</a:t>
            </a:r>
          </a:p>
          <a:p>
            <a:pPr>
              <a:spcBef>
                <a:spcPts val="600"/>
              </a:spcBef>
            </a:pPr>
            <a:r>
              <a:rPr lang="en-US" dirty="0" smtClean="0"/>
              <a:t>(</a:t>
            </a:r>
            <a:r>
              <a:rPr lang="en-US" dirty="0" err="1" smtClean="0"/>
              <a:t>Schoellhorn</a:t>
            </a:r>
            <a:r>
              <a:rPr lang="en-US" dirty="0" smtClean="0"/>
              <a:t>, J. (2010) Decline in the birth prevalence of fetal alcohol syndrome in Alaska. </a:t>
            </a:r>
            <a:r>
              <a:rPr lang="en-US" i="1" dirty="0" smtClean="0"/>
              <a:t>State of Alaska Epidemiology Bulletin 3 (February 17, 2010)</a:t>
            </a:r>
            <a:r>
              <a:rPr lang="en-US" dirty="0" smtClean="0"/>
              <a:t>;</a:t>
            </a:r>
            <a:r>
              <a:rPr lang="en-US" i="1" dirty="0" smtClean="0"/>
              <a:t> </a:t>
            </a:r>
            <a:r>
              <a:rPr lang="en-US" dirty="0" err="1" smtClean="0"/>
              <a:t>Schoellhorn</a:t>
            </a:r>
            <a:r>
              <a:rPr lang="en-US" dirty="0" smtClean="0"/>
              <a:t>, J. &amp; </a:t>
            </a:r>
            <a:r>
              <a:rPr lang="en-US" dirty="0" err="1" smtClean="0"/>
              <a:t>Podvin</a:t>
            </a:r>
            <a:r>
              <a:rPr lang="en-US" dirty="0" smtClean="0"/>
              <a:t>, D. (2002) Fetal alcohol syndrome prevalence in Alaska: New findings from the FAS surveillance project. </a:t>
            </a:r>
            <a:r>
              <a:rPr lang="en-US" i="1" dirty="0" smtClean="0"/>
              <a:t>Family Health </a:t>
            </a:r>
            <a:r>
              <a:rPr lang="en-US" i="1" dirty="0" err="1" smtClean="0"/>
              <a:t>Dataline</a:t>
            </a:r>
            <a:r>
              <a:rPr lang="en-US" dirty="0" smtClean="0"/>
              <a:t> 8(2):1-6, published by the Alaska Department of Health and Social Services, Division of Public Health Section of Maternal, Child, and Family Health.)</a:t>
            </a:r>
          </a:p>
          <a:p>
            <a:pPr>
              <a:spcBef>
                <a:spcPts val="634"/>
              </a:spcBef>
            </a:pPr>
            <a:endParaRPr lang="en-US" dirty="0" smtClean="0"/>
          </a:p>
        </p:txBody>
      </p:sp>
      <p:sp>
        <p:nvSpPr>
          <p:cNvPr id="4" name="Slide Number Placeholder 3"/>
          <p:cNvSpPr>
            <a:spLocks noGrp="1"/>
          </p:cNvSpPr>
          <p:nvPr>
            <p:ph type="sldNum" sz="quarter" idx="10"/>
          </p:nvPr>
        </p:nvSpPr>
        <p:spPr/>
        <p:txBody>
          <a:bodyPr/>
          <a:lstStyle/>
          <a:p>
            <a:fld id="{15C28748-325B-45E2-8F36-59C4423DD20E}" type="slidenum">
              <a:rPr lang="en-US" smtClean="0"/>
              <a:t>22</a:t>
            </a:fld>
            <a:endParaRPr lang="en-US"/>
          </a:p>
        </p:txBody>
      </p:sp>
    </p:spTree>
    <p:extLst>
      <p:ext uri="{BB962C8B-B14F-4D97-AF65-F5344CB8AC3E}">
        <p14:creationId xmlns:p14="http://schemas.microsoft.com/office/powerpoint/2010/main" val="856532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02" eaLnBrk="0" hangingPunct="0">
              <a:defRPr sz="3200">
                <a:solidFill>
                  <a:schemeClr val="tx1"/>
                </a:solidFill>
                <a:latin typeface="Arial" charset="0"/>
              </a:defRPr>
            </a:lvl1pPr>
            <a:lvl2pPr marL="742883" indent="-285725" defTabSz="966702" eaLnBrk="0" hangingPunct="0">
              <a:defRPr sz="3200">
                <a:solidFill>
                  <a:schemeClr val="tx1"/>
                </a:solidFill>
                <a:latin typeface="Arial" charset="0"/>
              </a:defRPr>
            </a:lvl2pPr>
            <a:lvl3pPr marL="1142898" indent="-228580" defTabSz="966702" eaLnBrk="0" hangingPunct="0">
              <a:defRPr sz="3200">
                <a:solidFill>
                  <a:schemeClr val="tx1"/>
                </a:solidFill>
                <a:latin typeface="Arial" charset="0"/>
              </a:defRPr>
            </a:lvl3pPr>
            <a:lvl4pPr marL="1600057" indent="-228580" defTabSz="966702" eaLnBrk="0" hangingPunct="0">
              <a:defRPr sz="3200">
                <a:solidFill>
                  <a:schemeClr val="tx1"/>
                </a:solidFill>
                <a:latin typeface="Arial" charset="0"/>
              </a:defRPr>
            </a:lvl4pPr>
            <a:lvl5pPr marL="2057217" indent="-228580" defTabSz="966702" eaLnBrk="0" hangingPunct="0">
              <a:defRPr sz="3200">
                <a:solidFill>
                  <a:schemeClr val="tx1"/>
                </a:solidFill>
                <a:latin typeface="Arial" charset="0"/>
              </a:defRPr>
            </a:lvl5pPr>
            <a:lvl6pPr marL="2514376" indent="-228580" defTabSz="966702" eaLnBrk="0" fontAlgn="base" hangingPunct="0">
              <a:spcBef>
                <a:spcPct val="20000"/>
              </a:spcBef>
              <a:spcAft>
                <a:spcPct val="0"/>
              </a:spcAft>
              <a:buChar char="•"/>
              <a:defRPr sz="3200">
                <a:solidFill>
                  <a:schemeClr val="tx1"/>
                </a:solidFill>
                <a:latin typeface="Arial" charset="0"/>
              </a:defRPr>
            </a:lvl6pPr>
            <a:lvl7pPr marL="2971536" indent="-228580" defTabSz="966702" eaLnBrk="0" fontAlgn="base" hangingPunct="0">
              <a:spcBef>
                <a:spcPct val="20000"/>
              </a:spcBef>
              <a:spcAft>
                <a:spcPct val="0"/>
              </a:spcAft>
              <a:buChar char="•"/>
              <a:defRPr sz="3200">
                <a:solidFill>
                  <a:schemeClr val="tx1"/>
                </a:solidFill>
                <a:latin typeface="Arial" charset="0"/>
              </a:defRPr>
            </a:lvl7pPr>
            <a:lvl8pPr marL="3428694" indent="-228580" defTabSz="966702" eaLnBrk="0" fontAlgn="base" hangingPunct="0">
              <a:spcBef>
                <a:spcPct val="20000"/>
              </a:spcBef>
              <a:spcAft>
                <a:spcPct val="0"/>
              </a:spcAft>
              <a:buChar char="•"/>
              <a:defRPr sz="3200">
                <a:solidFill>
                  <a:schemeClr val="tx1"/>
                </a:solidFill>
                <a:latin typeface="Arial" charset="0"/>
              </a:defRPr>
            </a:lvl8pPr>
            <a:lvl9pPr marL="3885854" indent="-228580" defTabSz="966702" eaLnBrk="0" fontAlgn="base" hangingPunct="0">
              <a:spcBef>
                <a:spcPct val="20000"/>
              </a:spcBef>
              <a:spcAft>
                <a:spcPct val="0"/>
              </a:spcAft>
              <a:buChar char="•"/>
              <a:defRPr sz="3200">
                <a:solidFill>
                  <a:schemeClr val="tx1"/>
                </a:solidFill>
                <a:latin typeface="Arial" charset="0"/>
              </a:defRPr>
            </a:lvl9pPr>
          </a:lstStyle>
          <a:p>
            <a:pPr eaLnBrk="1" hangingPunct="1"/>
            <a:fld id="{93254D74-A9AC-43F9-8128-FC1300E1917A}" type="slidenum">
              <a:rPr lang="en-US" sz="1300"/>
              <a:pPr eaLnBrk="1" hangingPunct="1"/>
              <a:t>23</a:t>
            </a:fld>
            <a:endParaRPr lang="en-US" sz="1300"/>
          </a:p>
        </p:txBody>
      </p:sp>
      <p:sp>
        <p:nvSpPr>
          <p:cNvPr id="53251" name="Rectangle 2"/>
          <p:cNvSpPr>
            <a:spLocks noGrp="1" noRot="1" noChangeAspect="1" noChangeArrowheads="1" noTextEdit="1"/>
          </p:cNvSpPr>
          <p:nvPr>
            <p:ph type="sldImg"/>
          </p:nvPr>
        </p:nvSpPr>
        <p:spPr>
          <a:xfrm>
            <a:off x="5486400" y="152400"/>
            <a:ext cx="1493838" cy="1120775"/>
          </a:xfrm>
          <a:ln/>
        </p:spPr>
      </p:sp>
      <p:sp>
        <p:nvSpPr>
          <p:cNvPr id="53252" name="Rectangle 3"/>
          <p:cNvSpPr>
            <a:spLocks noGrp="1" noChangeArrowheads="1"/>
          </p:cNvSpPr>
          <p:nvPr>
            <p:ph type="body" idx="1"/>
          </p:nvPr>
        </p:nvSpPr>
        <p:spPr>
          <a:xfrm>
            <a:off x="152400" y="1447800"/>
            <a:ext cx="7010400" cy="7696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600"/>
              </a:spcBef>
            </a:pPr>
            <a:r>
              <a:rPr lang="en-US" dirty="0" smtClean="0">
                <a:cs typeface="Arial" charset="0"/>
              </a:rPr>
              <a:t>Alcohol consumption is a worldwide public health issue and, as would be expected, countries that have high rates of alcohol consumption also have high rates of FAS. </a:t>
            </a:r>
          </a:p>
          <a:p>
            <a:pPr>
              <a:spcBef>
                <a:spcPts val="600"/>
              </a:spcBef>
            </a:pPr>
            <a:r>
              <a:rPr lang="en-US" b="1" dirty="0" smtClean="0">
                <a:cs typeface="Arial" charset="0"/>
              </a:rPr>
              <a:t>Russian orphanages</a:t>
            </a:r>
          </a:p>
          <a:p>
            <a:pPr marL="0" lvl="1">
              <a:spcBef>
                <a:spcPts val="600"/>
              </a:spcBef>
              <a:buFontTx/>
              <a:buChar char="•"/>
            </a:pPr>
            <a:r>
              <a:rPr lang="en-US" dirty="0" smtClean="0">
                <a:cs typeface="Arial" charset="0"/>
              </a:rPr>
              <a:t>In Russia, which has very high rates of alcoholism, prevalence of FAS among children in orphanages is estimated to be 15 cases per 1,000. (Miller, L. C., Chan, W., </a:t>
            </a:r>
            <a:r>
              <a:rPr lang="en-US" dirty="0" err="1" smtClean="0">
                <a:cs typeface="Arial" charset="0"/>
              </a:rPr>
              <a:t>Litvinova</a:t>
            </a:r>
            <a:r>
              <a:rPr lang="en-US" dirty="0" smtClean="0">
                <a:cs typeface="Arial" charset="0"/>
              </a:rPr>
              <a:t>, A., Rubin, A., Comfort, K., </a:t>
            </a:r>
            <a:r>
              <a:rPr lang="en-US" dirty="0" err="1" smtClean="0">
                <a:cs typeface="Arial" charset="0"/>
              </a:rPr>
              <a:t>Tirella</a:t>
            </a:r>
            <a:r>
              <a:rPr lang="en-US" dirty="0" smtClean="0">
                <a:cs typeface="Arial" charset="0"/>
              </a:rPr>
              <a:t>, L., et al. (2006). Fetal alcohol spectrum disorders in children residing in Russian orphanages: a phenotypic survey. </a:t>
            </a:r>
            <a:r>
              <a:rPr lang="en-US" i="1" dirty="0" smtClean="0">
                <a:cs typeface="Arial" charset="0"/>
              </a:rPr>
              <a:t>Alcoholism: Clinical &amp; Experimental Research, 30</a:t>
            </a:r>
            <a:r>
              <a:rPr lang="en-US" dirty="0" smtClean="0">
                <a:cs typeface="Arial" charset="0"/>
              </a:rPr>
              <a:t>(3), 531–538.)</a:t>
            </a:r>
          </a:p>
          <a:p>
            <a:pPr>
              <a:spcBef>
                <a:spcPts val="600"/>
              </a:spcBef>
            </a:pPr>
            <a:r>
              <a:rPr lang="en-US" b="1" dirty="0" smtClean="0">
                <a:cs typeface="Arial" charset="0"/>
              </a:rPr>
              <a:t>Rural South Africa</a:t>
            </a:r>
          </a:p>
          <a:p>
            <a:pPr marL="0" lvl="1">
              <a:spcBef>
                <a:spcPts val="600"/>
              </a:spcBef>
              <a:buFontTx/>
              <a:buChar char="•"/>
            </a:pPr>
            <a:r>
              <a:rPr lang="en-US" dirty="0" smtClean="0">
                <a:cs typeface="Arial" charset="0"/>
              </a:rPr>
              <a:t>In South Africa, the production and sale of alcohol is promoted as an important economic activity.</a:t>
            </a:r>
          </a:p>
          <a:p>
            <a:pPr marL="0" lvl="1">
              <a:spcBef>
                <a:spcPts val="600"/>
              </a:spcBef>
              <a:buFontTx/>
              <a:buChar char="•"/>
            </a:pPr>
            <a:r>
              <a:rPr lang="en-US" dirty="0" smtClean="0">
                <a:cs typeface="Arial" charset="0"/>
              </a:rPr>
              <a:t>South Africa has the highest reported birth prevalence for FAS with reports of 41 to 46 cases per 1,000 live births.</a:t>
            </a:r>
          </a:p>
          <a:p>
            <a:pPr marL="0" lvl="1">
              <a:spcBef>
                <a:spcPts val="600"/>
              </a:spcBef>
              <a:buFontTx/>
              <a:buChar char="•"/>
            </a:pPr>
            <a:r>
              <a:rPr lang="en-US" dirty="0" smtClean="0">
                <a:cs typeface="Arial" charset="0"/>
              </a:rPr>
              <a:t>Rates of FAS are particularly high in rural areas of South Africa where many workers are involved in wine production</a:t>
            </a:r>
          </a:p>
          <a:p>
            <a:pPr>
              <a:spcBef>
                <a:spcPts val="600"/>
              </a:spcBef>
            </a:pPr>
            <a:r>
              <a:rPr lang="en-US" dirty="0" smtClean="0">
                <a:cs typeface="Arial" charset="0"/>
              </a:rPr>
              <a:t>(May, P. A., </a:t>
            </a:r>
            <a:r>
              <a:rPr lang="en-US" dirty="0" err="1" smtClean="0">
                <a:cs typeface="Arial" charset="0"/>
              </a:rPr>
              <a:t>Gossage</a:t>
            </a:r>
            <a:r>
              <a:rPr lang="en-US" dirty="0" smtClean="0">
                <a:cs typeface="Arial" charset="0"/>
              </a:rPr>
              <a:t>, J. P., Marais, A. S., </a:t>
            </a:r>
            <a:r>
              <a:rPr lang="en-US" dirty="0" err="1" smtClean="0">
                <a:cs typeface="Arial" charset="0"/>
              </a:rPr>
              <a:t>Adnams</a:t>
            </a:r>
            <a:r>
              <a:rPr lang="en-US" dirty="0" smtClean="0">
                <a:cs typeface="Arial" charset="0"/>
              </a:rPr>
              <a:t>, C. M., </a:t>
            </a:r>
            <a:r>
              <a:rPr lang="en-US" dirty="0" err="1" smtClean="0">
                <a:cs typeface="Arial" charset="0"/>
              </a:rPr>
              <a:t>Hoyme</a:t>
            </a:r>
            <a:r>
              <a:rPr lang="en-US" dirty="0" smtClean="0">
                <a:cs typeface="Arial" charset="0"/>
              </a:rPr>
              <a:t>, H. E., Jones, K. L., et al. (2007). The epidemiology of fetal alcohol syndrome and partial FAS in a South African community. </a:t>
            </a:r>
            <a:r>
              <a:rPr lang="en-US" i="1" dirty="0" smtClean="0">
                <a:cs typeface="Arial" charset="0"/>
              </a:rPr>
              <a:t>Drug and Alcohol Dependence, 88</a:t>
            </a:r>
            <a:r>
              <a:rPr lang="en-US" dirty="0" smtClean="0">
                <a:cs typeface="Arial" charset="0"/>
              </a:rPr>
              <a:t>(2-3), 259–271; </a:t>
            </a:r>
            <a:r>
              <a:rPr lang="en-US" dirty="0" err="1" smtClean="0">
                <a:cs typeface="Arial" charset="0"/>
              </a:rPr>
              <a:t>Viljoen</a:t>
            </a:r>
            <a:r>
              <a:rPr lang="en-US" dirty="0" smtClean="0">
                <a:cs typeface="Arial" charset="0"/>
              </a:rPr>
              <a:t>, D. L., </a:t>
            </a:r>
            <a:r>
              <a:rPr lang="en-US" dirty="0" err="1" smtClean="0">
                <a:cs typeface="Arial" charset="0"/>
              </a:rPr>
              <a:t>Gossage</a:t>
            </a:r>
            <a:r>
              <a:rPr lang="en-US" dirty="0" smtClean="0">
                <a:cs typeface="Arial" charset="0"/>
              </a:rPr>
              <a:t>, J. P., </a:t>
            </a:r>
            <a:r>
              <a:rPr lang="en-US" dirty="0" err="1" smtClean="0">
                <a:cs typeface="Arial" charset="0"/>
              </a:rPr>
              <a:t>Adnams</a:t>
            </a:r>
            <a:r>
              <a:rPr lang="en-US" dirty="0" smtClean="0">
                <a:cs typeface="Arial" charset="0"/>
              </a:rPr>
              <a:t>, C. M., Jones, K. L., Robinson, L. K., </a:t>
            </a:r>
            <a:r>
              <a:rPr lang="en-US" dirty="0" err="1" smtClean="0">
                <a:cs typeface="Arial" charset="0"/>
              </a:rPr>
              <a:t>Hoymen</a:t>
            </a:r>
            <a:r>
              <a:rPr lang="en-US" dirty="0" smtClean="0">
                <a:cs typeface="Arial" charset="0"/>
              </a:rPr>
              <a:t>, H. E., et al. (2005). Fetal alcohol syndrome epidemiology in a South African Community: a second study of a very high prevalence area. </a:t>
            </a:r>
            <a:r>
              <a:rPr lang="en-US" i="1" dirty="0" smtClean="0">
                <a:cs typeface="Arial" charset="0"/>
              </a:rPr>
              <a:t>Journal of Studies in Alcohol, 66</a:t>
            </a:r>
            <a:r>
              <a:rPr lang="en-US" dirty="0" smtClean="0">
                <a:cs typeface="Arial" charset="0"/>
              </a:rPr>
              <a:t>, 593–604.)</a:t>
            </a:r>
          </a:p>
          <a:p>
            <a:pPr>
              <a:spcBef>
                <a:spcPts val="600"/>
              </a:spcBef>
            </a:pPr>
            <a:r>
              <a:rPr lang="en-US" b="1" dirty="0" smtClean="0">
                <a:cs typeface="Arial" charset="0"/>
              </a:rPr>
              <a:t>Surveillance of FAS</a:t>
            </a:r>
          </a:p>
          <a:p>
            <a:pPr>
              <a:spcBef>
                <a:spcPts val="600"/>
              </a:spcBef>
            </a:pPr>
            <a:r>
              <a:rPr lang="en-US" dirty="0" smtClean="0">
                <a:cs typeface="Arial" charset="0"/>
              </a:rPr>
              <a:t>Although true differences in rates for FAS certainly exist, some of the variation might be due to challenges in estimating FAS prevalence. </a:t>
            </a:r>
          </a:p>
          <a:p>
            <a:pPr>
              <a:spcBef>
                <a:spcPts val="600"/>
              </a:spcBef>
            </a:pPr>
            <a:r>
              <a:rPr lang="en-US" dirty="0" smtClean="0">
                <a:cs typeface="Arial" charset="0"/>
              </a:rPr>
              <a:t>First, no specific and uniformly accepted diagnostic criteria have been available for FAS. Second, FAS diagnosis is based on clinical examination of features, but not all children with FAS look or act the same. Third, many primary care providers lack knowledge of and have misconceptions about FAS. Fourth, there are no diagnostic criteria to distinguish FAS from other prenatal alcohol-related conditions (Bertrand et al., 2004). Finally, studies in the United States have used a record review methodology, which clearly underestimates the prevalence of the disorder. </a:t>
            </a:r>
          </a:p>
          <a:p>
            <a:pPr>
              <a:spcBef>
                <a:spcPts val="600"/>
              </a:spcBef>
            </a:pPr>
            <a:r>
              <a:rPr lang="en-US" dirty="0" smtClean="0">
                <a:cs typeface="Arial" charset="0"/>
              </a:rPr>
              <a:t>This is demonstrated by a recent study in Italy, which used a direct evaluation method for school children and found rates of 4 to 7 cases per 1,000 children (May et al., 2006).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02" eaLnBrk="0" hangingPunct="0">
              <a:defRPr sz="3200">
                <a:solidFill>
                  <a:schemeClr val="tx1"/>
                </a:solidFill>
                <a:latin typeface="Arial" charset="0"/>
              </a:defRPr>
            </a:lvl1pPr>
            <a:lvl2pPr marL="742883" indent="-285725" defTabSz="966702" eaLnBrk="0" hangingPunct="0">
              <a:defRPr sz="3200">
                <a:solidFill>
                  <a:schemeClr val="tx1"/>
                </a:solidFill>
                <a:latin typeface="Arial" charset="0"/>
              </a:defRPr>
            </a:lvl2pPr>
            <a:lvl3pPr marL="1142898" indent="-228580" defTabSz="966702" eaLnBrk="0" hangingPunct="0">
              <a:defRPr sz="3200">
                <a:solidFill>
                  <a:schemeClr val="tx1"/>
                </a:solidFill>
                <a:latin typeface="Arial" charset="0"/>
              </a:defRPr>
            </a:lvl3pPr>
            <a:lvl4pPr marL="1600057" indent="-228580" defTabSz="966702" eaLnBrk="0" hangingPunct="0">
              <a:defRPr sz="3200">
                <a:solidFill>
                  <a:schemeClr val="tx1"/>
                </a:solidFill>
                <a:latin typeface="Arial" charset="0"/>
              </a:defRPr>
            </a:lvl4pPr>
            <a:lvl5pPr marL="2057217" indent="-228580" defTabSz="966702" eaLnBrk="0" hangingPunct="0">
              <a:defRPr sz="3200">
                <a:solidFill>
                  <a:schemeClr val="tx1"/>
                </a:solidFill>
                <a:latin typeface="Arial" charset="0"/>
              </a:defRPr>
            </a:lvl5pPr>
            <a:lvl6pPr marL="2514376" indent="-228580" defTabSz="966702" eaLnBrk="0" fontAlgn="base" hangingPunct="0">
              <a:spcBef>
                <a:spcPct val="20000"/>
              </a:spcBef>
              <a:spcAft>
                <a:spcPct val="0"/>
              </a:spcAft>
              <a:buChar char="•"/>
              <a:defRPr sz="3200">
                <a:solidFill>
                  <a:schemeClr val="tx1"/>
                </a:solidFill>
                <a:latin typeface="Arial" charset="0"/>
              </a:defRPr>
            </a:lvl6pPr>
            <a:lvl7pPr marL="2971536" indent="-228580" defTabSz="966702" eaLnBrk="0" fontAlgn="base" hangingPunct="0">
              <a:spcBef>
                <a:spcPct val="20000"/>
              </a:spcBef>
              <a:spcAft>
                <a:spcPct val="0"/>
              </a:spcAft>
              <a:buChar char="•"/>
              <a:defRPr sz="3200">
                <a:solidFill>
                  <a:schemeClr val="tx1"/>
                </a:solidFill>
                <a:latin typeface="Arial" charset="0"/>
              </a:defRPr>
            </a:lvl7pPr>
            <a:lvl8pPr marL="3428694" indent="-228580" defTabSz="966702" eaLnBrk="0" fontAlgn="base" hangingPunct="0">
              <a:spcBef>
                <a:spcPct val="20000"/>
              </a:spcBef>
              <a:spcAft>
                <a:spcPct val="0"/>
              </a:spcAft>
              <a:buChar char="•"/>
              <a:defRPr sz="3200">
                <a:solidFill>
                  <a:schemeClr val="tx1"/>
                </a:solidFill>
                <a:latin typeface="Arial" charset="0"/>
              </a:defRPr>
            </a:lvl8pPr>
            <a:lvl9pPr marL="3885854" indent="-228580" defTabSz="966702" eaLnBrk="0" fontAlgn="base" hangingPunct="0">
              <a:spcBef>
                <a:spcPct val="20000"/>
              </a:spcBef>
              <a:spcAft>
                <a:spcPct val="0"/>
              </a:spcAft>
              <a:buChar char="•"/>
              <a:defRPr sz="3200">
                <a:solidFill>
                  <a:schemeClr val="tx1"/>
                </a:solidFill>
                <a:latin typeface="Arial" charset="0"/>
              </a:defRPr>
            </a:lvl9pPr>
          </a:lstStyle>
          <a:p>
            <a:pPr eaLnBrk="1" hangingPunct="1"/>
            <a:fld id="{983D40E5-F475-4495-8B58-7B9C5633ECDA}" type="slidenum">
              <a:rPr lang="en-US" sz="1300"/>
              <a:pPr eaLnBrk="1" hangingPunct="1"/>
              <a:t>24</a:t>
            </a:fld>
            <a:endParaRPr lang="en-US" sz="1300"/>
          </a:p>
        </p:txBody>
      </p:sp>
      <p:sp>
        <p:nvSpPr>
          <p:cNvPr id="54275" name="Rectangle 2"/>
          <p:cNvSpPr>
            <a:spLocks noGrp="1" noRot="1" noChangeAspect="1" noChangeArrowheads="1" noTextEdit="1"/>
          </p:cNvSpPr>
          <p:nvPr>
            <p:ph type="sldImg"/>
          </p:nvPr>
        </p:nvSpPr>
        <p:spPr>
          <a:xfrm>
            <a:off x="5408613" y="228600"/>
            <a:ext cx="1497012" cy="1122363"/>
          </a:xfrm>
          <a:ln/>
        </p:spPr>
      </p:sp>
      <p:sp>
        <p:nvSpPr>
          <p:cNvPr id="54276" name="Rectangle 3"/>
          <p:cNvSpPr>
            <a:spLocks noGrp="1" noChangeArrowheads="1"/>
          </p:cNvSpPr>
          <p:nvPr>
            <p:ph type="body" idx="1"/>
          </p:nvPr>
        </p:nvSpPr>
        <p:spPr>
          <a:xfrm>
            <a:off x="152400" y="1447800"/>
            <a:ext cx="6934201" cy="81534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t>In the United States, more than half (54%) of all women of childbearing age (18–44 years of age) report some alcohol use, and one in eight (12%) reports binge drinking in the past 30 days.</a:t>
            </a:r>
          </a:p>
          <a:p>
            <a:pPr eaLnBrk="1" hangingPunct="1"/>
            <a:endParaRPr lang="en-US" dirty="0" smtClean="0"/>
          </a:p>
          <a:p>
            <a:pPr eaLnBrk="1" hangingPunct="1"/>
            <a:r>
              <a:rPr lang="en-US" dirty="0" smtClean="0"/>
              <a:t>In addition, 12% of pregnant women report consuming any alcohol, and 2% report binge drinking in the past 30 days.</a:t>
            </a:r>
          </a:p>
          <a:p>
            <a:pPr eaLnBrk="1" hangingPunct="1"/>
            <a:endParaRPr lang="en-US" dirty="0" smtClean="0"/>
          </a:p>
          <a:p>
            <a:pPr eaLnBrk="1" hangingPunct="1"/>
            <a:r>
              <a:rPr lang="en-US" dirty="0" smtClean="0"/>
              <a:t>(Centers for Disease Control and Prevention (2009) Alcohol use among pregnant and </a:t>
            </a:r>
            <a:r>
              <a:rPr lang="en-US" dirty="0" err="1" smtClean="0"/>
              <a:t>nonpregnant</a:t>
            </a:r>
            <a:r>
              <a:rPr lang="en-US" dirty="0" smtClean="0"/>
              <a:t> women of childbearing age – United States, 1991-2005. </a:t>
            </a:r>
            <a:r>
              <a:rPr lang="en-US" i="1" dirty="0" smtClean="0"/>
              <a:t>Morbidity and Mortality Weekly Report </a:t>
            </a:r>
            <a:r>
              <a:rPr lang="en-US" dirty="0" smtClean="0"/>
              <a:t>558(19):529-532 (May 22, 2009) www.cdc.gov/mmwr/preview/mmwrhtml/mm5819a4.htm?s_cid=mm5819a4_e) </a:t>
            </a:r>
          </a:p>
          <a:p>
            <a:pPr eaLnBrk="1" hangingPunct="1"/>
            <a:r>
              <a:rPr lang="en-US" dirty="0" smtClean="0"/>
              <a:t> </a:t>
            </a:r>
          </a:p>
          <a:p>
            <a:pPr eaLnBrk="1" hangingPunct="1"/>
            <a:r>
              <a:rPr lang="en-US" dirty="0" smtClean="0"/>
              <a:t>The risk of a woman giving birth to a child with an FASDs depends on multiple factors, such as the pattern, volume, timing, and duration of alcohol use. </a:t>
            </a:r>
          </a:p>
          <a:p>
            <a:pPr eaLnBrk="1" hangingPunct="1"/>
            <a:endParaRPr lang="en-US" dirty="0" smtClean="0"/>
          </a:p>
          <a:p>
            <a:pPr eaLnBrk="1" hangingPunct="1"/>
            <a:r>
              <a:rPr lang="en-US" dirty="0" smtClean="0"/>
              <a:t>Additional maternal risk factors might include age, race, ethnicity, socioeconomic status, nutrition, alcohol metabolism, genetic sensitivity to alcohol, and possible interactions among these factors.</a:t>
            </a:r>
          </a:p>
          <a:p>
            <a:pPr eaLnBrk="1" hangingPunct="1"/>
            <a:r>
              <a:rPr lang="en-US" dirty="0" smtClean="0"/>
              <a:t>(Tsai, J., Floyd, R. L., Green, P. P., &amp; Boyle, C. A. (2007). Patterns and average volume of alcohol use among women of childbearing age. </a:t>
            </a:r>
            <a:r>
              <a:rPr lang="en-US" i="1" dirty="0" smtClean="0"/>
              <a:t>Maternal and Child Health Journal, 11</a:t>
            </a:r>
            <a:r>
              <a:rPr lang="en-US" dirty="0" smtClean="0"/>
              <a:t>(5), 437–445.)</a:t>
            </a:r>
          </a:p>
          <a:p>
            <a:pPr eaLnBrk="1" hangingPunct="1"/>
            <a:endParaRPr lang="en-US" dirty="0" smtClean="0"/>
          </a:p>
          <a:p>
            <a:pPr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02" eaLnBrk="0" hangingPunct="0">
              <a:defRPr sz="3200">
                <a:solidFill>
                  <a:schemeClr val="tx1"/>
                </a:solidFill>
                <a:latin typeface="Arial" charset="0"/>
              </a:defRPr>
            </a:lvl1pPr>
            <a:lvl2pPr marL="742883" indent="-285725" defTabSz="966702" eaLnBrk="0" hangingPunct="0">
              <a:defRPr sz="3200">
                <a:solidFill>
                  <a:schemeClr val="tx1"/>
                </a:solidFill>
                <a:latin typeface="Arial" charset="0"/>
              </a:defRPr>
            </a:lvl2pPr>
            <a:lvl3pPr marL="1142898" indent="-228580" defTabSz="966702" eaLnBrk="0" hangingPunct="0">
              <a:defRPr sz="3200">
                <a:solidFill>
                  <a:schemeClr val="tx1"/>
                </a:solidFill>
                <a:latin typeface="Arial" charset="0"/>
              </a:defRPr>
            </a:lvl3pPr>
            <a:lvl4pPr marL="1600057" indent="-228580" defTabSz="966702" eaLnBrk="0" hangingPunct="0">
              <a:defRPr sz="3200">
                <a:solidFill>
                  <a:schemeClr val="tx1"/>
                </a:solidFill>
                <a:latin typeface="Arial" charset="0"/>
              </a:defRPr>
            </a:lvl4pPr>
            <a:lvl5pPr marL="2057217" indent="-228580" defTabSz="966702" eaLnBrk="0" hangingPunct="0">
              <a:defRPr sz="3200">
                <a:solidFill>
                  <a:schemeClr val="tx1"/>
                </a:solidFill>
                <a:latin typeface="Arial" charset="0"/>
              </a:defRPr>
            </a:lvl5pPr>
            <a:lvl6pPr marL="2514376" indent="-228580" defTabSz="966702" eaLnBrk="0" fontAlgn="base" hangingPunct="0">
              <a:spcBef>
                <a:spcPct val="20000"/>
              </a:spcBef>
              <a:spcAft>
                <a:spcPct val="0"/>
              </a:spcAft>
              <a:buChar char="•"/>
              <a:defRPr sz="3200">
                <a:solidFill>
                  <a:schemeClr val="tx1"/>
                </a:solidFill>
                <a:latin typeface="Arial" charset="0"/>
              </a:defRPr>
            </a:lvl6pPr>
            <a:lvl7pPr marL="2971536" indent="-228580" defTabSz="966702" eaLnBrk="0" fontAlgn="base" hangingPunct="0">
              <a:spcBef>
                <a:spcPct val="20000"/>
              </a:spcBef>
              <a:spcAft>
                <a:spcPct val="0"/>
              </a:spcAft>
              <a:buChar char="•"/>
              <a:defRPr sz="3200">
                <a:solidFill>
                  <a:schemeClr val="tx1"/>
                </a:solidFill>
                <a:latin typeface="Arial" charset="0"/>
              </a:defRPr>
            </a:lvl7pPr>
            <a:lvl8pPr marL="3428694" indent="-228580" defTabSz="966702" eaLnBrk="0" fontAlgn="base" hangingPunct="0">
              <a:spcBef>
                <a:spcPct val="20000"/>
              </a:spcBef>
              <a:spcAft>
                <a:spcPct val="0"/>
              </a:spcAft>
              <a:buChar char="•"/>
              <a:defRPr sz="3200">
                <a:solidFill>
                  <a:schemeClr val="tx1"/>
                </a:solidFill>
                <a:latin typeface="Arial" charset="0"/>
              </a:defRPr>
            </a:lvl8pPr>
            <a:lvl9pPr marL="3885854" indent="-228580" defTabSz="966702" eaLnBrk="0" fontAlgn="base" hangingPunct="0">
              <a:spcBef>
                <a:spcPct val="20000"/>
              </a:spcBef>
              <a:spcAft>
                <a:spcPct val="0"/>
              </a:spcAft>
              <a:buChar char="•"/>
              <a:defRPr sz="3200">
                <a:solidFill>
                  <a:schemeClr val="tx1"/>
                </a:solidFill>
                <a:latin typeface="Arial" charset="0"/>
              </a:defRPr>
            </a:lvl9pPr>
          </a:lstStyle>
          <a:p>
            <a:pPr eaLnBrk="1" hangingPunct="1"/>
            <a:fld id="{420B678C-E53A-4952-B6BB-D1C3AA4488AF}" type="slidenum">
              <a:rPr lang="en-US" sz="1300"/>
              <a:pPr eaLnBrk="1" hangingPunct="1"/>
              <a:t>25</a:t>
            </a:fld>
            <a:endParaRPr lang="en-US" sz="1300"/>
          </a:p>
        </p:txBody>
      </p:sp>
      <p:sp>
        <p:nvSpPr>
          <p:cNvPr id="55299" name="Rectangle 2"/>
          <p:cNvSpPr>
            <a:spLocks noGrp="1" noRot="1" noChangeAspect="1" noChangeArrowheads="1" noTextEdit="1"/>
          </p:cNvSpPr>
          <p:nvPr>
            <p:ph type="sldImg"/>
          </p:nvPr>
        </p:nvSpPr>
        <p:spPr>
          <a:xfrm>
            <a:off x="5486400" y="152400"/>
            <a:ext cx="1493838" cy="1120775"/>
          </a:xfrm>
          <a:ln/>
        </p:spPr>
      </p:sp>
      <p:sp>
        <p:nvSpPr>
          <p:cNvPr id="55300" name="Rectangle 3"/>
          <p:cNvSpPr>
            <a:spLocks noGrp="1" noChangeArrowheads="1"/>
          </p:cNvSpPr>
          <p:nvPr>
            <p:ph type="body" idx="1"/>
          </p:nvPr>
        </p:nvSpPr>
        <p:spPr>
          <a:xfrm>
            <a:off x="152401" y="1200150"/>
            <a:ext cx="6858000" cy="84010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t>Cost estimates only available for FAS</a:t>
            </a:r>
          </a:p>
          <a:p>
            <a:pPr eaLnBrk="1" hangingPunct="1"/>
            <a:r>
              <a:rPr lang="en-US" smtClean="0"/>
              <a:t>The costs of FASDs are beginning to be understood and formally addressed. To date, cost estimates are only available for FAS. </a:t>
            </a:r>
          </a:p>
          <a:p>
            <a:pPr eaLnBrk="1" hangingPunct="1"/>
            <a:endParaRPr lang="en-US" smtClean="0"/>
          </a:p>
          <a:p>
            <a:pPr eaLnBrk="1" hangingPunct="1"/>
            <a:r>
              <a:rPr lang="en-US" b="1" smtClean="0"/>
              <a:t>Total annual costs associated with FAS in US</a:t>
            </a:r>
          </a:p>
          <a:p>
            <a:pPr eaLnBrk="1" hangingPunct="1"/>
            <a:r>
              <a:rPr lang="en-US" smtClean="0"/>
              <a:t>Annual costs associated with FAS in the United States are estimated to be approximately $4 billion. </a:t>
            </a:r>
          </a:p>
          <a:p>
            <a:pPr eaLnBrk="1" hangingPunct="1"/>
            <a:endParaRPr lang="en-US" smtClean="0"/>
          </a:p>
          <a:p>
            <a:pPr eaLnBrk="1" hangingPunct="1"/>
            <a:r>
              <a:rPr lang="en-US" b="1" smtClean="0"/>
              <a:t>Estimate for one individual with FAS</a:t>
            </a:r>
          </a:p>
          <a:p>
            <a:pPr eaLnBrk="1" hangingPunct="1"/>
            <a:r>
              <a:rPr lang="en-US" smtClean="0"/>
              <a:t>In 2002, the estimated lifetime cost for one individual with FAS was $2 million.  This is an average for all people with FAS. Those with severe problems, such as profound mental retardation, have much higher costs.</a:t>
            </a:r>
          </a:p>
          <a:p>
            <a:pPr eaLnBrk="1" hangingPunct="1"/>
            <a:endParaRPr lang="en-US" smtClean="0"/>
          </a:p>
          <a:p>
            <a:pPr eaLnBrk="1" hangingPunct="1"/>
            <a:r>
              <a:rPr lang="en-US" smtClean="0"/>
              <a:t>(Lupton, C., Burd, L., &amp; Harwood, R. (2004). Cost of fetal alcohol spectrum disorders. </a:t>
            </a:r>
            <a:r>
              <a:rPr lang="en-US" i="1" smtClean="0"/>
              <a:t>American Journal of Medical Genetics Part C (Seminars in Medical Genetics), 127C</a:t>
            </a:r>
            <a:r>
              <a:rPr lang="en-US" smtClean="0"/>
              <a:t>, 42–50.)</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26</a:t>
            </a:fld>
            <a:endParaRPr lang="en-US"/>
          </a:p>
        </p:txBody>
      </p:sp>
    </p:spTree>
    <p:extLst>
      <p:ext uri="{BB962C8B-B14F-4D97-AF65-F5344CB8AC3E}">
        <p14:creationId xmlns:p14="http://schemas.microsoft.com/office/powerpoint/2010/main" val="264887155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FASDs are considered birth defects and developmental disabilities, and persons with these conditions have increased health care needs from birth through adulthood. </a:t>
            </a:r>
          </a:p>
          <a:p>
            <a:pPr eaLnBrk="1" hangingPunct="1"/>
            <a:endParaRPr lang="en-US" dirty="0" smtClean="0"/>
          </a:p>
          <a:p>
            <a:pPr eaLnBrk="1" hangingPunct="1"/>
            <a:r>
              <a:rPr lang="en-US" dirty="0" smtClean="0"/>
              <a:t>In addition, individuals with FASDs are at very high risk for injury, unintended pregnancy, and sexually transmitted infections. </a:t>
            </a:r>
          </a:p>
          <a:p>
            <a:pPr eaLnBrk="1" hangingPunct="1"/>
            <a:endParaRPr lang="en-US" dirty="0" smtClean="0"/>
          </a:p>
          <a:p>
            <a:pPr eaLnBrk="1" hangingPunct="1"/>
            <a:r>
              <a:rPr lang="en-US" dirty="0" smtClean="0"/>
              <a:t>The most severe impact arises from functional problems, including mental health difficulties, disrupted school and job experiences, trouble with the law, difficulties with independent living, substance abuse, problems with parenting, and more. </a:t>
            </a:r>
          </a:p>
          <a:p>
            <a:pPr eaLnBrk="1" hangingPunct="1"/>
            <a:endParaRPr lang="en-US" dirty="0" smtClean="0"/>
          </a:p>
          <a:p>
            <a:pPr eaLnBrk="1" hangingPunct="1"/>
            <a:r>
              <a:rPr lang="en-US" dirty="0" smtClean="0"/>
              <a:t>Everyday needs such as transportation, job assistance, and housing compete within already overburdened social services. </a:t>
            </a:r>
          </a:p>
          <a:p>
            <a:pPr eaLnBrk="1" hangingPunct="1"/>
            <a:endParaRPr lang="en-US" dirty="0" smtClean="0"/>
          </a:p>
          <a:p>
            <a:pPr eaLnBrk="1" hangingPunct="1"/>
            <a:r>
              <a:rPr lang="en-US" dirty="0" smtClean="0"/>
              <a:t>Some individuals with FASDs qualify for federal assistance, such as Medicaid, Supplemental Security Income (SSI), and Section 8 Housing subsidies. </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27</a:t>
            </a:fld>
            <a:endParaRPr lang="en-US"/>
          </a:p>
        </p:txBody>
      </p:sp>
    </p:spTree>
    <p:extLst>
      <p:ext uri="{BB962C8B-B14F-4D97-AF65-F5344CB8AC3E}">
        <p14:creationId xmlns:p14="http://schemas.microsoft.com/office/powerpoint/2010/main" val="16469500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FASDs have serious and often devastating effects on the patient and family. </a:t>
            </a:r>
          </a:p>
          <a:p>
            <a:pPr eaLnBrk="1" hangingPunct="1"/>
            <a:endParaRPr lang="en-US" dirty="0" smtClean="0"/>
          </a:p>
          <a:p>
            <a:pPr eaLnBrk="1" hangingPunct="1"/>
            <a:r>
              <a:rPr lang="en-US" dirty="0" smtClean="0"/>
              <a:t>Disabilities are experienced by the affected person from infancy through adulthood. </a:t>
            </a:r>
          </a:p>
          <a:p>
            <a:pPr eaLnBrk="1" hangingPunct="1"/>
            <a:endParaRPr lang="en-US" dirty="0" smtClean="0"/>
          </a:p>
          <a:p>
            <a:pPr eaLnBrk="1" hangingPunct="1"/>
            <a:r>
              <a:rPr lang="en-US" dirty="0" smtClean="0"/>
              <a:t>Many families face complex situations and might present with numerous health and social problems. </a:t>
            </a:r>
          </a:p>
          <a:p>
            <a:pPr eaLnBrk="1" hangingPunct="1"/>
            <a:endParaRPr lang="en-US" dirty="0" smtClean="0"/>
          </a:p>
          <a:p>
            <a:pPr eaLnBrk="1" hangingPunct="1"/>
            <a:r>
              <a:rPr lang="en-US" dirty="0" smtClean="0"/>
              <a:t>Parents of individuals with an FASDs report clinically elevated levels of stress. </a:t>
            </a:r>
          </a:p>
          <a:p>
            <a:pPr eaLnBrk="1" hangingPunct="1"/>
            <a:endParaRPr lang="en-US" dirty="0" smtClean="0"/>
          </a:p>
          <a:p>
            <a:pPr eaLnBrk="1" hangingPunct="1"/>
            <a:r>
              <a:rPr lang="en-US" dirty="0" smtClean="0"/>
              <a:t>FASDs raise unique treatment issues and the need for family support within many systems, including medical and health care, early intervention and education, juvenile justice and corrections, substance abuse treatment, mental health, and social services. </a:t>
            </a:r>
          </a:p>
          <a:p>
            <a:pPr eaLnBrk="1" hangingPunct="1"/>
            <a:endParaRPr lang="en-US" dirty="0" smtClean="0"/>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28</a:t>
            </a:fld>
            <a:endParaRPr lang="en-US"/>
          </a:p>
        </p:txBody>
      </p:sp>
    </p:spTree>
    <p:extLst>
      <p:ext uri="{BB962C8B-B14F-4D97-AF65-F5344CB8AC3E}">
        <p14:creationId xmlns:p14="http://schemas.microsoft.com/office/powerpoint/2010/main" val="8565327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US" sz="1300" b="1" dirty="0"/>
              <a:t>Review content and open for questions, comments, and discussion.</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29</a:t>
            </a:fld>
            <a:endParaRPr lang="en-US"/>
          </a:p>
        </p:txBody>
      </p:sp>
    </p:spTree>
    <p:extLst>
      <p:ext uri="{BB962C8B-B14F-4D97-AF65-F5344CB8AC3E}">
        <p14:creationId xmlns:p14="http://schemas.microsoft.com/office/powerpoint/2010/main" val="856532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C28748-325B-45E2-8F36-59C4423DD20E}" type="slidenum">
              <a:rPr lang="en-US" smtClean="0"/>
              <a:t>3</a:t>
            </a:fld>
            <a:endParaRPr lang="en-US"/>
          </a:p>
        </p:txBody>
      </p:sp>
    </p:spTree>
    <p:extLst>
      <p:ext uri="{BB962C8B-B14F-4D97-AF65-F5344CB8AC3E}">
        <p14:creationId xmlns:p14="http://schemas.microsoft.com/office/powerpoint/2010/main" val="119381183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30</a:t>
            </a:fld>
            <a:endParaRPr lang="en-US"/>
          </a:p>
        </p:txBody>
      </p:sp>
    </p:spTree>
    <p:extLst>
      <p:ext uri="{BB962C8B-B14F-4D97-AF65-F5344CB8AC3E}">
        <p14:creationId xmlns:p14="http://schemas.microsoft.com/office/powerpoint/2010/main" val="3471474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0413" y="320675"/>
            <a:ext cx="2319337" cy="1739900"/>
          </a:xfrm>
        </p:spPr>
      </p:sp>
      <p:sp>
        <p:nvSpPr>
          <p:cNvPr id="3" name="Notes Placeholder 2"/>
          <p:cNvSpPr>
            <a:spLocks noGrp="1"/>
          </p:cNvSpPr>
          <p:nvPr>
            <p:ph type="body" idx="1"/>
          </p:nvPr>
        </p:nvSpPr>
        <p:spPr>
          <a:xfrm>
            <a:off x="731520" y="1824990"/>
            <a:ext cx="5852160" cy="6099810"/>
          </a:xfrm>
        </p:spPr>
        <p:txBody>
          <a:bodyPr/>
          <a:lstStyle/>
          <a:p>
            <a:pPr>
              <a:spcBef>
                <a:spcPts val="634"/>
              </a:spcBef>
            </a:pPr>
            <a:r>
              <a:rPr lang="en-US" b="1" dirty="0"/>
              <a:t>Alcohol use in the U.S.</a:t>
            </a:r>
          </a:p>
          <a:p>
            <a:pPr>
              <a:spcBef>
                <a:spcPts val="634"/>
              </a:spcBef>
            </a:pPr>
            <a:r>
              <a:rPr lang="en-US" dirty="0"/>
              <a:t>Alcohol use is entrenched in the United States. In addition, worldwide use and subsequent abuse of alcohol is increasing.</a:t>
            </a:r>
          </a:p>
          <a:p>
            <a:pPr>
              <a:spcBef>
                <a:spcPts val="634"/>
              </a:spcBef>
            </a:pPr>
            <a:r>
              <a:rPr lang="en-US" dirty="0"/>
              <a:t>In the U.S., as many as 74% of individuals over 15 consume alcohol. The amount of alcohol consumed by each person is increasing; among people who report binge drinking, the number of binge drinking episodes has increased. </a:t>
            </a:r>
          </a:p>
          <a:p>
            <a:pPr>
              <a:spcBef>
                <a:spcPts val="634"/>
              </a:spcBef>
            </a:pPr>
            <a:r>
              <a:rPr lang="en-US" b="1" dirty="0"/>
              <a:t>Define binge drinking: For men, an episode of binge drinking is defined as 5 or more drinks per any one occasion. For women, an episode of binge drinking is defined as 4 or more drinks per any one occasion. </a:t>
            </a:r>
          </a:p>
          <a:p>
            <a:pPr>
              <a:spcBef>
                <a:spcPts val="634"/>
              </a:spcBef>
            </a:pPr>
            <a:r>
              <a:rPr lang="en-US" dirty="0"/>
              <a:t>Alcohol consumption and binge drinking are being initiated at a younger age and this has been found to be key predictor of adult alcohol abuse and dependency.</a:t>
            </a:r>
            <a:endParaRPr lang="en-US" b="1" u="sng" dirty="0"/>
          </a:p>
          <a:p>
            <a:pPr>
              <a:spcBef>
                <a:spcPts val="634"/>
              </a:spcBef>
            </a:pPr>
            <a:r>
              <a:rPr lang="en-US" b="1" dirty="0"/>
              <a:t>Alcohol use and Gender</a:t>
            </a:r>
          </a:p>
          <a:p>
            <a:pPr>
              <a:spcBef>
                <a:spcPts val="634"/>
              </a:spcBef>
            </a:pPr>
            <a:r>
              <a:rPr lang="en-US" dirty="0"/>
              <a:t>Historically, men have consumed more alcohol than women, but this is rapidly changing.</a:t>
            </a:r>
          </a:p>
          <a:p>
            <a:pPr>
              <a:spcBef>
                <a:spcPts val="634"/>
              </a:spcBef>
            </a:pPr>
            <a:r>
              <a:rPr lang="en-US" dirty="0"/>
              <a:t>More than 50% of all women of childbearing age report some alcohol use in the last 30 days; one in eight women (12%) report binge drinking in the past month. Here, childbearing age is defined as age 18-44. Many of these women are sexually active and do not take measures to prevent pregnancy. These women are at high risk of an alcohol-exposed pregnancy (AEP) as they might continue drinking in early pregnancy at levels that are harmful to the fetus. (They may not be aware that they are pregnant.) </a:t>
            </a:r>
          </a:p>
          <a:p>
            <a:pPr>
              <a:spcBef>
                <a:spcPts val="634"/>
              </a:spcBef>
            </a:pPr>
            <a:r>
              <a:rPr lang="en-US" b="1" dirty="0"/>
              <a:t>Alcohol use and pregnancy</a:t>
            </a:r>
          </a:p>
          <a:p>
            <a:pPr>
              <a:spcBef>
                <a:spcPts val="634"/>
              </a:spcBef>
            </a:pPr>
            <a:r>
              <a:rPr lang="en-US" dirty="0"/>
              <a:t>Most women reduce drinking when they find out they are pregnant; however, 10% of women report consuming alcohol at some point during their pregnancy. (Note that this may have been prior to discovering they were pregnant.) Two percent of pregnant women age 18-44 report frequent or binge drinking at some point during their pregnancy. </a:t>
            </a:r>
          </a:p>
          <a:p>
            <a:pPr>
              <a:spcBef>
                <a:spcPts val="634"/>
              </a:spcBef>
            </a:pPr>
            <a:r>
              <a:rPr lang="en-US" dirty="0"/>
              <a:t>Recently, the definition of binge drinking has been reduced to 4 or more standard drinks on any one occasion for women. This change was made in light of research that shows that women in general process alcohol differently from men. </a:t>
            </a:r>
          </a:p>
          <a:p>
            <a:pPr>
              <a:spcBef>
                <a:spcPts val="634"/>
              </a:spcBef>
            </a:pPr>
            <a:r>
              <a:rPr lang="en-US" dirty="0"/>
              <a:t>Human and animal studies clearly demonstrate that prenatal alcohol exposure is harmful to the fetus. Harmful effects include physical malformations, growth problems, or abnormal functioning of the central nervous system. These effects are life long and serious, ranging from subclinical effects to full blown FAS.</a:t>
            </a:r>
          </a:p>
          <a:p>
            <a:pPr>
              <a:spcBef>
                <a:spcPts val="634"/>
              </a:spcBef>
            </a:pPr>
            <a:endParaRPr lang="en-US" b="1" dirty="0"/>
          </a:p>
          <a:p>
            <a:pPr lvl="1">
              <a:spcBef>
                <a:spcPts val="634"/>
              </a:spcBef>
              <a:buFontTx/>
              <a:buChar char="•"/>
            </a:pPr>
            <a:endParaRPr lang="en-US" dirty="0"/>
          </a:p>
          <a:p>
            <a:pPr>
              <a:spcBef>
                <a:spcPts val="634"/>
              </a:spcBef>
            </a:pPr>
            <a:endParaRPr lang="en-US" dirty="0"/>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4</a:t>
            </a:fld>
            <a:endParaRPr lang="en-US"/>
          </a:p>
        </p:txBody>
      </p:sp>
    </p:spTree>
    <p:extLst>
      <p:ext uri="{BB962C8B-B14F-4D97-AF65-F5344CB8AC3E}">
        <p14:creationId xmlns:p14="http://schemas.microsoft.com/office/powerpoint/2010/main" val="3708311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smtClean="0"/>
              <a:t>Since I’ve mentioned binge drinking several times now, I think it’s a good to make clear what is defined as a binge drinking episode. </a:t>
            </a:r>
          </a:p>
          <a:p>
            <a:pPr eaLnBrk="1" hangingPunct="1"/>
            <a:endParaRPr lang="en-US" dirty="0" smtClean="0"/>
          </a:p>
          <a:p>
            <a:pPr eaLnBrk="1" hangingPunct="1"/>
            <a:r>
              <a:rPr lang="en-US" dirty="0" smtClean="0"/>
              <a:t>Here we’re talking about standard drinks – a 12 </a:t>
            </a:r>
            <a:r>
              <a:rPr lang="en-US" dirty="0" err="1" smtClean="0"/>
              <a:t>oz</a:t>
            </a:r>
            <a:r>
              <a:rPr lang="en-US" dirty="0" smtClean="0"/>
              <a:t> bottle or can of beer, a 5 </a:t>
            </a:r>
            <a:r>
              <a:rPr lang="en-US" dirty="0" err="1" smtClean="0"/>
              <a:t>oz</a:t>
            </a:r>
            <a:r>
              <a:rPr lang="en-US" dirty="0" smtClean="0"/>
              <a:t> glass of wine, a 4 </a:t>
            </a:r>
            <a:r>
              <a:rPr lang="en-US" dirty="0" err="1" smtClean="0"/>
              <a:t>oz</a:t>
            </a:r>
            <a:r>
              <a:rPr lang="en-US" dirty="0" smtClean="0"/>
              <a:t> glass of fortified wine, or 1.5 </a:t>
            </a:r>
            <a:r>
              <a:rPr lang="en-US" dirty="0" err="1" smtClean="0"/>
              <a:t>oz</a:t>
            </a:r>
            <a:r>
              <a:rPr lang="en-US" dirty="0" smtClean="0"/>
              <a:t> or shot of hard liquor or spirits. This means that a 3 </a:t>
            </a:r>
            <a:r>
              <a:rPr lang="en-US" dirty="0" err="1" smtClean="0"/>
              <a:t>oz</a:t>
            </a:r>
            <a:r>
              <a:rPr lang="en-US" dirty="0" smtClean="0"/>
              <a:t> shot of vodka, rum, or tequila would be two standard drinks.</a:t>
            </a:r>
          </a:p>
          <a:p>
            <a:pPr eaLnBrk="1" hangingPunct="1"/>
            <a:endParaRPr lang="en-US" dirty="0" smtClean="0"/>
          </a:p>
          <a:p>
            <a:pPr eaLnBrk="1" hangingPunct="1"/>
            <a:r>
              <a:rPr lang="en-US" dirty="0" smtClean="0"/>
              <a:t>For women, this means 4 or more drinks per occasion, or 4 or more 12 </a:t>
            </a:r>
            <a:r>
              <a:rPr lang="en-US" dirty="0" err="1" smtClean="0"/>
              <a:t>oz</a:t>
            </a:r>
            <a:r>
              <a:rPr lang="en-US" dirty="0" smtClean="0"/>
              <a:t> bottles of beer, 4 or more 5 </a:t>
            </a:r>
            <a:r>
              <a:rPr lang="en-US" dirty="0" err="1" smtClean="0"/>
              <a:t>oz</a:t>
            </a:r>
            <a:r>
              <a:rPr lang="en-US" dirty="0" smtClean="0"/>
              <a:t> glasses of wine, etc.</a:t>
            </a:r>
          </a:p>
          <a:p>
            <a:pPr eaLnBrk="1" hangingPunct="1"/>
            <a:endParaRPr lang="en-US" dirty="0" smtClean="0"/>
          </a:p>
          <a:p>
            <a:pPr eaLnBrk="1" hangingPunct="1"/>
            <a:r>
              <a:rPr lang="en-US" dirty="0" smtClean="0"/>
              <a:t>For men, this means 5 or more drinks per occasion. </a:t>
            </a:r>
          </a:p>
          <a:p>
            <a:pPr eaLnBrk="1" hangingPunct="1"/>
            <a:endParaRPr lang="en-US" dirty="0" smtClean="0"/>
          </a:p>
          <a:p>
            <a:pPr eaLnBrk="1" hangingPunct="1"/>
            <a:r>
              <a:rPr lang="en-US" dirty="0" smtClean="0"/>
              <a:t>Keep these definitions in mind as we move through this workshop.</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5</a:t>
            </a:fld>
            <a:endParaRPr lang="en-US"/>
          </a:p>
        </p:txBody>
      </p:sp>
    </p:spTree>
    <p:extLst>
      <p:ext uri="{BB962C8B-B14F-4D97-AF65-F5344CB8AC3E}">
        <p14:creationId xmlns:p14="http://schemas.microsoft.com/office/powerpoint/2010/main" val="1242982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73638" y="239713"/>
            <a:ext cx="1919287" cy="1439862"/>
          </a:xfrm>
        </p:spPr>
      </p:sp>
      <p:sp>
        <p:nvSpPr>
          <p:cNvPr id="3" name="Notes Placeholder 2"/>
          <p:cNvSpPr>
            <a:spLocks noGrp="1"/>
          </p:cNvSpPr>
          <p:nvPr>
            <p:ph type="body" idx="1"/>
          </p:nvPr>
        </p:nvSpPr>
        <p:spPr>
          <a:xfrm>
            <a:off x="731520" y="1920240"/>
            <a:ext cx="5852160" cy="6960870"/>
          </a:xfrm>
        </p:spPr>
        <p:txBody>
          <a:bodyPr/>
          <a:lstStyle/>
          <a:p>
            <a:pPr eaLnBrk="1" hangingPunct="1">
              <a:lnSpc>
                <a:spcPct val="90000"/>
              </a:lnSpc>
            </a:pPr>
            <a:r>
              <a:rPr lang="en-US" b="1" dirty="0" smtClean="0"/>
              <a:t>Ancient Greece and Rome</a:t>
            </a:r>
          </a:p>
          <a:p>
            <a:pPr eaLnBrk="1" hangingPunct="1">
              <a:lnSpc>
                <a:spcPct val="90000"/>
              </a:lnSpc>
            </a:pPr>
            <a:r>
              <a:rPr lang="en-US" dirty="0" smtClean="0"/>
              <a:t>We have known for a long time that prenatal alcohol consumption is harmful.</a:t>
            </a:r>
          </a:p>
          <a:p>
            <a:pPr eaLnBrk="1" hangingPunct="1">
              <a:lnSpc>
                <a:spcPct val="90000"/>
              </a:lnSpc>
            </a:pPr>
            <a:endParaRPr lang="en-US" dirty="0" smtClean="0"/>
          </a:p>
          <a:p>
            <a:pPr eaLnBrk="1" hangingPunct="1">
              <a:lnSpc>
                <a:spcPct val="90000"/>
              </a:lnSpc>
            </a:pPr>
            <a:r>
              <a:rPr lang="en-US" dirty="0" smtClean="0"/>
              <a:t>There is evidence that the ancient Greeks and Romans, for example, believed alcohol intoxication at the time of procreation resulted in the birth of a damaged child. The belief held only at the moment of conception and did not extend into pregnancy. They also believed fathers were as much, if not more, responsible for the deformity.</a:t>
            </a:r>
          </a:p>
          <a:p>
            <a:pPr lvl="1" eaLnBrk="1" hangingPunct="1">
              <a:lnSpc>
                <a:spcPct val="90000"/>
              </a:lnSpc>
              <a:buFontTx/>
              <a:buChar char="•"/>
            </a:pPr>
            <a:endParaRPr lang="en-US" dirty="0" smtClean="0"/>
          </a:p>
          <a:p>
            <a:pPr eaLnBrk="1" hangingPunct="1">
              <a:lnSpc>
                <a:spcPct val="90000"/>
              </a:lnSpc>
            </a:pPr>
            <a:r>
              <a:rPr lang="en-US" b="1" dirty="0" smtClean="0"/>
              <a:t>Paul </a:t>
            </a:r>
            <a:r>
              <a:rPr lang="en-US" b="1" dirty="0" err="1" smtClean="0"/>
              <a:t>Lemoine</a:t>
            </a:r>
            <a:r>
              <a:rPr lang="en-US" b="1" dirty="0" smtClean="0"/>
              <a:t> of France</a:t>
            </a:r>
          </a:p>
          <a:p>
            <a:pPr eaLnBrk="1" hangingPunct="1">
              <a:lnSpc>
                <a:spcPct val="90000"/>
              </a:lnSpc>
            </a:pPr>
            <a:r>
              <a:rPr lang="en-US" dirty="0" smtClean="0"/>
              <a:t>In terms of modern research, Paul </a:t>
            </a:r>
            <a:r>
              <a:rPr lang="en-US" dirty="0" err="1" smtClean="0"/>
              <a:t>Lemoine</a:t>
            </a:r>
            <a:r>
              <a:rPr lang="en-US" dirty="0" smtClean="0"/>
              <a:t> of France first described the effects of prenatal alcohol exposure in the medical literature in 1968.</a:t>
            </a:r>
          </a:p>
          <a:p>
            <a:pPr eaLnBrk="1" hangingPunct="1">
              <a:lnSpc>
                <a:spcPct val="90000"/>
              </a:lnSpc>
            </a:pPr>
            <a:endParaRPr lang="en-US" dirty="0" smtClean="0"/>
          </a:p>
          <a:p>
            <a:pPr eaLnBrk="1" hangingPunct="1">
              <a:lnSpc>
                <a:spcPct val="90000"/>
              </a:lnSpc>
            </a:pPr>
            <a:r>
              <a:rPr lang="en-US" b="1" dirty="0" smtClean="0"/>
              <a:t>Drs. Jones and Smith and colleagues</a:t>
            </a:r>
          </a:p>
          <a:p>
            <a:pPr eaLnBrk="1" hangingPunct="1">
              <a:lnSpc>
                <a:spcPct val="90000"/>
              </a:lnSpc>
            </a:pPr>
            <a:r>
              <a:rPr lang="en-US" dirty="0" smtClean="0"/>
              <a:t>The most important breakthrough in the understanding and documenting of fetal alcohol syndrome or FAS in the United States came through the work of Drs. Jones and Smith and their colleagues. They recognized and described a cohort of children who had similar facial </a:t>
            </a:r>
            <a:r>
              <a:rPr lang="en-US" dirty="0" err="1" smtClean="0"/>
              <a:t>dysmorphology</a:t>
            </a:r>
            <a:r>
              <a:rPr lang="en-US" dirty="0" smtClean="0"/>
              <a:t> (atypical or non-typical physical appearance) and who had all been exposed to excessive amounts of alcohol in utero. Common to all children was a distinctive constellation of physical abnormalities, growth retardation, central nervous system damage, and prenatal alcohol exposure.</a:t>
            </a:r>
          </a:p>
          <a:p>
            <a:pPr eaLnBrk="1" hangingPunct="1">
              <a:lnSpc>
                <a:spcPct val="90000"/>
              </a:lnSpc>
            </a:pPr>
            <a:endParaRPr lang="en-US" dirty="0" smtClean="0"/>
          </a:p>
          <a:p>
            <a:pPr eaLnBrk="1" hangingPunct="1">
              <a:lnSpc>
                <a:spcPct val="90000"/>
              </a:lnSpc>
            </a:pPr>
            <a:r>
              <a:rPr lang="en-US" dirty="0" smtClean="0"/>
              <a:t>Researchers determined that all the children in the study had suffered damage due to maternal alcohol consumption during the gestational period. This damage was considered to be </a:t>
            </a:r>
            <a:r>
              <a:rPr lang="en-US" dirty="0" err="1" smtClean="0"/>
              <a:t>teratogenic</a:t>
            </a:r>
            <a:r>
              <a:rPr lang="en-US" dirty="0" smtClean="0"/>
              <a:t>, meaning that it was caused by a substance that significantly altered the normal development of the fetus. The term fetal alcohol syndrome (FAS) was introduced to describe the resulting condition.</a:t>
            </a:r>
          </a:p>
          <a:p>
            <a:pPr eaLnBrk="1" hangingPunct="1">
              <a:lnSpc>
                <a:spcPct val="90000"/>
              </a:lnSpc>
            </a:pPr>
            <a:endParaRPr lang="en-US" dirty="0" smtClean="0"/>
          </a:p>
          <a:p>
            <a:pPr eaLnBrk="1" hangingPunct="1">
              <a:lnSpc>
                <a:spcPct val="90000"/>
              </a:lnSpc>
            </a:pPr>
            <a:r>
              <a:rPr lang="en-US" dirty="0" smtClean="0"/>
              <a:t>(A teratogen is any substance that can cause malformations during gestation or prenatal development.)</a:t>
            </a:r>
          </a:p>
          <a:p>
            <a:pPr eaLnBrk="1" hangingPunct="1">
              <a:lnSpc>
                <a:spcPct val="90000"/>
              </a:lnSpc>
            </a:pPr>
            <a:endParaRPr lang="en-US" dirty="0" smtClean="0"/>
          </a:p>
          <a:p>
            <a:pPr eaLnBrk="1" hangingPunct="1">
              <a:lnSpc>
                <a:spcPct val="90000"/>
              </a:lnSpc>
            </a:pPr>
            <a:r>
              <a:rPr lang="en-US" b="1" dirty="0" smtClean="0"/>
              <a:t>U.S. Surgeon General Warning</a:t>
            </a:r>
          </a:p>
          <a:p>
            <a:pPr eaLnBrk="1" hangingPunct="1">
              <a:lnSpc>
                <a:spcPct val="90000"/>
              </a:lnSpc>
            </a:pPr>
            <a:r>
              <a:rPr lang="en-US" dirty="0" smtClean="0"/>
              <a:t>In 1981, the U.S. Surgeon General issued a public health advisory warning that alcohol use during pregnancy could cause birth defects. This warning was reissued by the Surgeon General in 2005.</a:t>
            </a:r>
          </a:p>
          <a:p>
            <a:pPr lvl="1" eaLnBrk="1" hangingPunct="1">
              <a:lnSpc>
                <a:spcPct val="90000"/>
              </a:lnSpc>
              <a:buFontTx/>
              <a:buChar char="•"/>
            </a:pPr>
            <a:endParaRPr lang="en-US" dirty="0" smtClean="0"/>
          </a:p>
          <a:p>
            <a:pPr eaLnBrk="1" hangingPunct="1">
              <a:lnSpc>
                <a:spcPct val="90000"/>
              </a:lnSpc>
            </a:pPr>
            <a:endParaRPr lang="en-US" b="1" dirty="0" smtClean="0"/>
          </a:p>
          <a:p>
            <a:pPr lvl="1" eaLnBrk="1" hangingPunct="1">
              <a:lnSpc>
                <a:spcPct val="90000"/>
              </a:lnSpc>
              <a:buFontTx/>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6</a:t>
            </a:fld>
            <a:endParaRPr lang="en-US"/>
          </a:p>
        </p:txBody>
      </p:sp>
    </p:spTree>
    <p:extLst>
      <p:ext uri="{BB962C8B-B14F-4D97-AF65-F5344CB8AC3E}">
        <p14:creationId xmlns:p14="http://schemas.microsoft.com/office/powerpoint/2010/main" val="4118775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327525" y="239713"/>
            <a:ext cx="2481263" cy="1860550"/>
          </a:xfrm>
        </p:spPr>
      </p:sp>
      <p:sp>
        <p:nvSpPr>
          <p:cNvPr id="3" name="Notes Placeholder 2"/>
          <p:cNvSpPr>
            <a:spLocks noGrp="1"/>
          </p:cNvSpPr>
          <p:nvPr>
            <p:ph type="body" idx="1"/>
          </p:nvPr>
        </p:nvSpPr>
        <p:spPr>
          <a:xfrm>
            <a:off x="731520" y="2240280"/>
            <a:ext cx="5852160" cy="6640830"/>
          </a:xfrm>
        </p:spPr>
        <p:txBody>
          <a:bodyPr/>
          <a:lstStyle/>
          <a:p>
            <a:pPr>
              <a:spcBef>
                <a:spcPts val="634"/>
              </a:spcBef>
            </a:pPr>
            <a:r>
              <a:rPr lang="en-US" b="1" dirty="0" smtClean="0"/>
              <a:t>Public Health Message</a:t>
            </a:r>
          </a:p>
          <a:p>
            <a:pPr>
              <a:spcBef>
                <a:spcPts val="634"/>
              </a:spcBef>
            </a:pPr>
            <a:r>
              <a:rPr lang="en-US" dirty="0" smtClean="0"/>
              <a:t>The public health message states that there is no known safe amount, no safe type, or safe time to drink alcohol during pregnancy. </a:t>
            </a:r>
          </a:p>
          <a:p>
            <a:pPr>
              <a:spcBef>
                <a:spcPts val="634"/>
              </a:spcBef>
            </a:pPr>
            <a:r>
              <a:rPr lang="en-US" b="1" dirty="0" smtClean="0"/>
              <a:t>No known safe amount of alcohol</a:t>
            </a:r>
            <a:endParaRPr lang="en-US" dirty="0" smtClean="0"/>
          </a:p>
          <a:p>
            <a:pPr>
              <a:spcBef>
                <a:spcPts val="634"/>
              </a:spcBef>
            </a:pPr>
            <a:r>
              <a:rPr lang="en-US" dirty="0" smtClean="0"/>
              <a:t>Some individuals, including some clinicians, believe that small amounts pose no risks; however, there is no known safe amount of alcohol during pregnancy. One drink/day or more is associated with reduced birth weight and intrauterine growth restriction, spontaneous abortion, preterm delivery, and stillbirth. </a:t>
            </a:r>
          </a:p>
          <a:p>
            <a:pPr>
              <a:spcBef>
                <a:spcPts val="634"/>
              </a:spcBef>
            </a:pPr>
            <a:r>
              <a:rPr lang="en-US" dirty="0" smtClean="0"/>
              <a:t>Prenatal alcohol exposure have been found to be associated with disrupted neuropsychological functions like attention, learning and memory, visual perceptual and visual motor skills</a:t>
            </a:r>
            <a:r>
              <a:rPr lang="en-GB" dirty="0" smtClean="0"/>
              <a:t>, language, and executive functions.</a:t>
            </a:r>
          </a:p>
          <a:p>
            <a:pPr>
              <a:spcBef>
                <a:spcPts val="634"/>
              </a:spcBef>
            </a:pPr>
            <a:r>
              <a:rPr lang="en-US" b="1" dirty="0" smtClean="0"/>
              <a:t>No safe type of alcohol</a:t>
            </a:r>
          </a:p>
          <a:p>
            <a:pPr>
              <a:spcBef>
                <a:spcPts val="634"/>
              </a:spcBef>
            </a:pPr>
            <a:r>
              <a:rPr lang="en-US" dirty="0" smtClean="0"/>
              <a:t>Some people hold the misconception that some types of alcohol are okay or less harmful than others (i.e., beer or wine is viewed as acceptable or less risky than hard liquor). </a:t>
            </a:r>
            <a:r>
              <a:rPr lang="en-US" b="1" dirty="0" smtClean="0"/>
              <a:t>This belief is false.</a:t>
            </a:r>
            <a:r>
              <a:rPr lang="en-US" dirty="0" smtClean="0"/>
              <a:t> </a:t>
            </a:r>
          </a:p>
          <a:p>
            <a:pPr>
              <a:spcBef>
                <a:spcPts val="634"/>
              </a:spcBef>
            </a:pPr>
            <a:r>
              <a:rPr lang="en-US" dirty="0" smtClean="0"/>
              <a:t>A 12-ounce can of beer containing 5% absolute alcohol (</a:t>
            </a:r>
            <a:r>
              <a:rPr lang="en-US" dirty="0" err="1" smtClean="0"/>
              <a:t>aa</a:t>
            </a:r>
            <a:r>
              <a:rPr lang="en-US" dirty="0" smtClean="0"/>
              <a:t>) has the same amount of alcohol as a 5-ounce glass of wine (12% </a:t>
            </a:r>
            <a:r>
              <a:rPr lang="en-US" dirty="0" err="1" smtClean="0"/>
              <a:t>aa</a:t>
            </a:r>
            <a:r>
              <a:rPr lang="en-US" dirty="0" smtClean="0"/>
              <a:t>), a 4-ounce glass of fortified wine (15% </a:t>
            </a:r>
            <a:r>
              <a:rPr lang="en-US" dirty="0" err="1" smtClean="0"/>
              <a:t>aa</a:t>
            </a:r>
            <a:r>
              <a:rPr lang="en-US" dirty="0" smtClean="0"/>
              <a:t>), or a 1.5-ounce shot of hard liquor or spirits (40% </a:t>
            </a:r>
            <a:r>
              <a:rPr lang="en-US" dirty="0" err="1" smtClean="0"/>
              <a:t>aa</a:t>
            </a:r>
            <a:r>
              <a:rPr lang="en-US" dirty="0" smtClean="0"/>
              <a:t>).</a:t>
            </a:r>
          </a:p>
          <a:p>
            <a:pPr>
              <a:spcBef>
                <a:spcPts val="634"/>
              </a:spcBef>
            </a:pPr>
            <a:r>
              <a:rPr lang="en-US" b="1" dirty="0" smtClean="0"/>
              <a:t>No safe time to drink alcohol during pregnancy</a:t>
            </a:r>
          </a:p>
          <a:p>
            <a:pPr>
              <a:spcBef>
                <a:spcPts val="634"/>
              </a:spcBef>
            </a:pPr>
            <a:r>
              <a:rPr lang="en-US" dirty="0" smtClean="0"/>
              <a:t>Damage can occur at any point after conception. Major morphological abnormalities caused by alcohol can occur in the first trimester. In the second trimester, there is an increased risk of spontaneous abortion. During the third trimester— a period of rapid fetal growth—is a vulnerable period for height, weight, and brain growth. The brain can be affected during all trimesters.</a:t>
            </a:r>
          </a:p>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7</a:t>
            </a:fld>
            <a:endParaRPr lang="en-US"/>
          </a:p>
        </p:txBody>
      </p:sp>
    </p:spTree>
    <p:extLst>
      <p:ext uri="{BB962C8B-B14F-4D97-AF65-F5344CB8AC3E}">
        <p14:creationId xmlns:p14="http://schemas.microsoft.com/office/powerpoint/2010/main" val="34558146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05263" y="239713"/>
            <a:ext cx="2800350" cy="2100262"/>
          </a:xfrm>
        </p:spPr>
      </p:sp>
      <p:sp>
        <p:nvSpPr>
          <p:cNvPr id="3" name="Notes Placeholder 2"/>
          <p:cNvSpPr>
            <a:spLocks noGrp="1"/>
          </p:cNvSpPr>
          <p:nvPr>
            <p:ph type="body" idx="1"/>
          </p:nvPr>
        </p:nvSpPr>
        <p:spPr>
          <a:xfrm>
            <a:off x="731520" y="2560320"/>
            <a:ext cx="5852160" cy="6320790"/>
          </a:xfrm>
        </p:spPr>
        <p:txBody>
          <a:bodyPr/>
          <a:lstStyle/>
          <a:p>
            <a:pPr eaLnBrk="1" hangingPunct="1"/>
            <a:r>
              <a:rPr lang="en-US" b="1" dirty="0" smtClean="0"/>
              <a:t>Maternal systems are vulnerable to alcohol</a:t>
            </a:r>
            <a:endParaRPr lang="en-US" dirty="0" smtClean="0"/>
          </a:p>
          <a:p>
            <a:pPr eaLnBrk="1" hangingPunct="1"/>
            <a:r>
              <a:rPr lang="en-US" dirty="0" smtClean="0"/>
              <a:t>Maternal systems are vulnerable to alcohol and a developing embryo or fetus, which relies on the mother’s systems, is equally vulnerable. Alcohol freely crosses the placenta; the embryo or fetus is exposed to the same blood alcohol levels as the mother. The fetus is unable to detoxify any of the alcohol before it reaches and acts upon emerging cells and organs.</a:t>
            </a:r>
          </a:p>
          <a:p>
            <a:pPr eaLnBrk="1" hangingPunct="1">
              <a:buFontTx/>
              <a:buChar char="•"/>
            </a:pPr>
            <a:endParaRPr lang="en-US" dirty="0" smtClean="0"/>
          </a:p>
          <a:p>
            <a:pPr eaLnBrk="1" hangingPunct="1"/>
            <a:r>
              <a:rPr lang="en-US" b="1" dirty="0" smtClean="0"/>
              <a:t>Three-way interaction</a:t>
            </a:r>
          </a:p>
          <a:p>
            <a:pPr eaLnBrk="1" hangingPunct="1"/>
            <a:r>
              <a:rPr lang="en-US" dirty="0" smtClean="0"/>
              <a:t>No single mechanism can explain all the harmful effects of alcohol on the developing fetus. The fetus prenatally exposed to alcohol is affected by a three-way interaction between; the amount or dose of alcohol, the timing of exposure, and postnatal environment (e.g., quality of home environment, exposure to violence, eligibility for services) interact to determine the full effects of exposure.</a:t>
            </a:r>
          </a:p>
          <a:p>
            <a:pPr eaLnBrk="1" hangingPunct="1">
              <a:buFontTx/>
              <a:buChar char="•"/>
            </a:pPr>
            <a:endParaRPr lang="en-US" dirty="0" smtClean="0"/>
          </a:p>
          <a:p>
            <a:pPr eaLnBrk="1" hangingPunct="1"/>
            <a:r>
              <a:rPr lang="en-US" dirty="0" smtClean="0"/>
              <a:t>Areas in the fetus known to be affected by alcohol include skeletal structures, organs, central nervous system, and related rates of growth. </a:t>
            </a:r>
          </a:p>
          <a:p>
            <a:pPr eaLnBrk="1" hangingPunct="1"/>
            <a:endParaRPr lang="en-US" b="1" dirty="0" smtClean="0"/>
          </a:p>
          <a:p>
            <a:pPr eaLnBrk="1" hangingPunct="1"/>
            <a:r>
              <a:rPr lang="en-US" b="1" dirty="0" smtClean="0"/>
              <a:t>Central nervous system damage</a:t>
            </a:r>
          </a:p>
          <a:p>
            <a:pPr eaLnBrk="1" hangingPunct="1"/>
            <a:r>
              <a:rPr lang="en-US" dirty="0" smtClean="0"/>
              <a:t>Alcohol can damage the developing central nervous system through multiple actions including…</a:t>
            </a:r>
          </a:p>
          <a:p>
            <a:pPr eaLnBrk="1" hangingPunct="1">
              <a:buFontTx/>
              <a:buChar char="•"/>
            </a:pPr>
            <a:endParaRPr lang="en-US" dirty="0" smtClean="0"/>
          </a:p>
          <a:p>
            <a:pPr eaLnBrk="1" hangingPunct="1"/>
            <a:r>
              <a:rPr lang="en-US" dirty="0" smtClean="0"/>
              <a:t>Interfering with the normal proliferation of nerve cells, increasing the formation of cell-damaging molecular fragments or free radicals, and altering the cell’s ability to produce or regulate cell growth, division, and survival.</a:t>
            </a:r>
          </a:p>
          <a:p>
            <a:pPr lvl="2" eaLnBrk="1" hangingPunct="1">
              <a:buFontTx/>
              <a:buChar char="•"/>
            </a:pPr>
            <a:endParaRPr lang="en-US" dirty="0" smtClean="0"/>
          </a:p>
          <a:p>
            <a:pPr eaLnBrk="1" hangingPunct="1"/>
            <a:r>
              <a:rPr lang="en-US" dirty="0" smtClean="0"/>
              <a:t>Alcohol can impair the development and function of cells that guide the migration of nerve cells to their proper places, interfere with the normal adhesion of cells, alter the formation of axons, and alter cell membranes.</a:t>
            </a:r>
          </a:p>
          <a:p>
            <a:pPr lvl="2" eaLnBrk="1" hangingPunct="1">
              <a:buFontTx/>
              <a:buChar char="•"/>
            </a:pPr>
            <a:endParaRPr lang="en-US" dirty="0" smtClean="0"/>
          </a:p>
          <a:p>
            <a:pPr eaLnBrk="1" hangingPunct="1"/>
            <a:r>
              <a:rPr lang="en-US" dirty="0" smtClean="0"/>
              <a:t>Finally, alcohol can alter the pathways of biochemical or electrical signals within cells, alter the regulation of calcium levels in the cells and alter the expression of certain genes.</a:t>
            </a:r>
            <a:endParaRPr lang="en-US" i="1" dirty="0" smtClean="0"/>
          </a:p>
          <a:p>
            <a:pPr eaLnBrk="1" hangingPunct="1"/>
            <a:endParaRPr lang="en-US" i="1" dirty="0" smtClean="0"/>
          </a:p>
          <a:p>
            <a:pPr eaLnBrk="1" hangingPunct="1">
              <a:buFontTx/>
              <a:buChar char="•"/>
            </a:pPr>
            <a:endParaRPr lang="en-GB" dirty="0" smtClean="0"/>
          </a:p>
        </p:txBody>
      </p:sp>
      <p:sp>
        <p:nvSpPr>
          <p:cNvPr id="4" name="Slide Number Placeholder 3"/>
          <p:cNvSpPr>
            <a:spLocks noGrp="1"/>
          </p:cNvSpPr>
          <p:nvPr>
            <p:ph type="sldNum" sz="quarter" idx="10"/>
          </p:nvPr>
        </p:nvSpPr>
        <p:spPr/>
        <p:txBody>
          <a:bodyPr/>
          <a:lstStyle/>
          <a:p>
            <a:fld id="{15C28748-325B-45E2-8F36-59C4423DD20E}" type="slidenum">
              <a:rPr lang="en-US" smtClean="0"/>
              <a:t>8</a:t>
            </a:fld>
            <a:endParaRPr lang="en-US" dirty="0"/>
          </a:p>
        </p:txBody>
      </p:sp>
    </p:spTree>
    <p:extLst>
      <p:ext uri="{BB962C8B-B14F-4D97-AF65-F5344CB8AC3E}">
        <p14:creationId xmlns:p14="http://schemas.microsoft.com/office/powerpoint/2010/main" val="3360036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5C28748-325B-45E2-8F36-59C4423DD20E}" type="slidenum">
              <a:rPr lang="en-US" smtClean="0"/>
              <a:t>9</a:t>
            </a:fld>
            <a:endParaRPr lang="en-US"/>
          </a:p>
        </p:txBody>
      </p:sp>
    </p:spTree>
    <p:extLst>
      <p:ext uri="{BB962C8B-B14F-4D97-AF65-F5344CB8AC3E}">
        <p14:creationId xmlns:p14="http://schemas.microsoft.com/office/powerpoint/2010/main" val="1883456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C267FF6-50F9-4663-82E7-FABC39ACE23C}" type="slidenum">
              <a:rPr lang="en-US"/>
              <a:pPr>
                <a:defRPr/>
              </a:pPr>
              <a:t>‹#›</a:t>
            </a:fld>
            <a:endParaRPr lang="en-US"/>
          </a:p>
        </p:txBody>
      </p:sp>
    </p:spTree>
    <p:extLst>
      <p:ext uri="{BB962C8B-B14F-4D97-AF65-F5344CB8AC3E}">
        <p14:creationId xmlns:p14="http://schemas.microsoft.com/office/powerpoint/2010/main" val="22176821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45D4E57-463D-44E2-84A7-60BDA51B14BD}" type="slidenum">
              <a:rPr lang="en-US"/>
              <a:pPr>
                <a:defRPr/>
              </a:pPr>
              <a:t>‹#›</a:t>
            </a:fld>
            <a:endParaRPr lang="en-US"/>
          </a:p>
        </p:txBody>
      </p:sp>
    </p:spTree>
    <p:extLst>
      <p:ext uri="{BB962C8B-B14F-4D97-AF65-F5344CB8AC3E}">
        <p14:creationId xmlns:p14="http://schemas.microsoft.com/office/powerpoint/2010/main" val="2194916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52477-4303-4A2A-B72A-8FD2E7C0714D}" type="datetimeFigureOut">
              <a:rPr lang="en-US" smtClean="0"/>
              <a:t>8/31/2015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652477-4303-4A2A-B72A-8FD2E7C0714D}" type="datetimeFigureOut">
              <a:rPr lang="en-US" smtClean="0"/>
              <a:t>8/31/2015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52477-4303-4A2A-B72A-8FD2E7C0714D}" type="datetimeFigureOut">
              <a:rPr lang="en-US" smtClean="0"/>
              <a:t>8/31/2015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8652477-4303-4A2A-B72A-8FD2E7C0714D}" type="datetimeFigureOut">
              <a:rPr lang="en-US" smtClean="0"/>
              <a:t>8/31/2015</a:t>
            </a:fld>
            <a:endParaRPr lang="en-US"/>
          </a:p>
        </p:txBody>
      </p:sp>
      <p:sp>
        <p:nvSpPr>
          <p:cNvPr id="9" name="Slide Number Placeholder 8"/>
          <p:cNvSpPr>
            <a:spLocks noGrp="1"/>
          </p:cNvSpPr>
          <p:nvPr>
            <p:ph type="sldNum" sz="quarter" idx="11"/>
          </p:nvPr>
        </p:nvSpPr>
        <p:spPr/>
        <p:txBody>
          <a:bodyPr/>
          <a:lstStyle/>
          <a:p>
            <a:fld id="{CCA0EDE4-8AB8-4E7E-A5A7-5B63991090F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CA0EDE4-8AB8-4E7E-A5A7-5B63991090FA}"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8652477-4303-4A2A-B72A-8FD2E7C0714D}" type="datetimeFigureOut">
              <a:rPr lang="en-US" smtClean="0"/>
              <a:t>8/31/2015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6" r:id="rId12"/>
    <p:sldLayoutId id="2147483677" r:id="rId13"/>
  </p:sldLayoutIdLst>
  <p:txStyles>
    <p:titleStyle>
      <a:lvl1pPr algn="l" defTabSz="914400" rtl="0" eaLnBrk="1" latinLnBrk="0" hangingPunct="1">
        <a:spcBef>
          <a:spcPct val="0"/>
        </a:spcBef>
        <a:buNone/>
        <a:defRPr sz="4600" b="0" i="0" u="none"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b="0" i="0" u="none"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95400"/>
            <a:ext cx="7010400" cy="2593975"/>
          </a:xfrm>
        </p:spPr>
        <p:txBody>
          <a:bodyPr/>
          <a:lstStyle/>
          <a:p>
            <a:pPr algn="ctr"/>
            <a:r>
              <a:rPr lang="en-US" sz="4800" dirty="0" smtClean="0"/>
              <a:t>Fetal Alcohol Spectrum Disorders:</a:t>
            </a:r>
            <a:br>
              <a:rPr lang="en-US" sz="4800" dirty="0" smtClean="0"/>
            </a:br>
            <a:r>
              <a:rPr lang="en-US" sz="4800" dirty="0" smtClean="0"/>
              <a:t>Competency I - Foundation</a:t>
            </a:r>
            <a:endParaRPr lang="en-US" sz="4800" dirty="0"/>
          </a:p>
        </p:txBody>
      </p:sp>
      <p:sp>
        <p:nvSpPr>
          <p:cNvPr id="3" name="Subtitle 2"/>
          <p:cNvSpPr>
            <a:spLocks noGrp="1"/>
          </p:cNvSpPr>
          <p:nvPr>
            <p:ph type="subTitle" idx="1"/>
          </p:nvPr>
        </p:nvSpPr>
        <p:spPr>
          <a:xfrm>
            <a:off x="990600" y="44196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
            </a:r>
            <a:br>
              <a:rPr lang="en-US" sz="2600" dirty="0" smtClean="0">
                <a:solidFill>
                  <a:schemeClr val="bg1">
                    <a:lumMod val="50000"/>
                  </a:schemeClr>
                </a:solidFill>
              </a:rPr>
            </a:b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8" name="Group 12"/>
          <p:cNvGrpSpPr>
            <a:grpSpLocks/>
          </p:cNvGrpSpPr>
          <p:nvPr/>
        </p:nvGrpSpPr>
        <p:grpSpPr bwMode="auto">
          <a:xfrm>
            <a:off x="6224587" y="5429250"/>
            <a:ext cx="2081213" cy="1352550"/>
            <a:chOff x="111506696" y="113510860"/>
            <a:chExt cx="2082452" cy="1352811"/>
          </a:xfrm>
        </p:grpSpPr>
        <p:sp>
          <p:nvSpPr>
            <p:cNvPr id="9" name="Text Box 13"/>
            <p:cNvSpPr txBox="1">
              <a:spLocks noChangeArrowheads="1"/>
            </p:cNvSpPr>
            <p:nvPr/>
          </p:nvSpPr>
          <p:spPr bwMode="auto">
            <a:xfrm>
              <a:off x="111506696" y="113510860"/>
              <a:ext cx="2082452" cy="1352811"/>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har char="•"/>
                <a:defRPr sz="3200">
                  <a:solidFill>
                    <a:schemeClr val="tx1"/>
                  </a:solidFill>
                  <a:latin typeface="Arial" charset="0"/>
                </a:defRPr>
              </a:lvl6pPr>
              <a:lvl7pPr marL="2971800" indent="-228600" eaLnBrk="0" fontAlgn="base" hangingPunct="0">
                <a:spcBef>
                  <a:spcPct val="20000"/>
                </a:spcBef>
                <a:spcAft>
                  <a:spcPct val="0"/>
                </a:spcAft>
                <a:buChar char="•"/>
                <a:defRPr sz="3200">
                  <a:solidFill>
                    <a:schemeClr val="tx1"/>
                  </a:solidFill>
                  <a:latin typeface="Arial" charset="0"/>
                </a:defRPr>
              </a:lvl7pPr>
              <a:lvl8pPr marL="3429000" indent="-228600" eaLnBrk="0" fontAlgn="base" hangingPunct="0">
                <a:spcBef>
                  <a:spcPct val="20000"/>
                </a:spcBef>
                <a:spcAft>
                  <a:spcPct val="0"/>
                </a:spcAft>
                <a:buChar char="•"/>
                <a:defRPr sz="3200">
                  <a:solidFill>
                    <a:schemeClr val="tx1"/>
                  </a:solidFill>
                  <a:latin typeface="Arial" charset="0"/>
                </a:defRPr>
              </a:lvl8pPr>
              <a:lvl9pPr marL="3886200" indent="-228600" eaLnBrk="0" fontAlgn="base" hangingPunct="0">
                <a:spcBef>
                  <a:spcPct val="20000"/>
                </a:spcBef>
                <a:spcAft>
                  <a:spcPct val="0"/>
                </a:spcAft>
                <a:buChar char="•"/>
                <a:defRPr sz="3200">
                  <a:solidFill>
                    <a:schemeClr val="tx1"/>
                  </a:solidFill>
                  <a:latin typeface="Arial" charset="0"/>
                </a:defRPr>
              </a:lvl9pPr>
            </a:lstStyle>
            <a:p>
              <a:pPr eaLnBrk="1" hangingPunct="1">
                <a:spcBef>
                  <a:spcPct val="0"/>
                </a:spcBef>
                <a:buFontTx/>
                <a:buNone/>
              </a:pPr>
              <a:endParaRPr lang="en-US" sz="1800"/>
            </a:p>
          </p:txBody>
        </p:sp>
        <p:pic>
          <p:nvPicPr>
            <p:cNvPr id="10" name="Picture 14" descr="UAA logo FINAL 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24415" y="113610983"/>
              <a:ext cx="1910366" cy="122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5923005"/>
            <a:ext cx="3733800" cy="706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3446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Terminology of FASD</a:t>
            </a:r>
            <a:endParaRPr lang="en-US" dirty="0"/>
          </a:p>
        </p:txBody>
      </p:sp>
      <p:sp>
        <p:nvSpPr>
          <p:cNvPr id="5" name="Content Placeholder 4"/>
          <p:cNvSpPr>
            <a:spLocks noGrp="1"/>
          </p:cNvSpPr>
          <p:nvPr>
            <p:ph sz="half" idx="1"/>
          </p:nvPr>
        </p:nvSpPr>
        <p:spPr>
          <a:xfrm>
            <a:off x="457200" y="1536192"/>
            <a:ext cx="4038600" cy="4590288"/>
          </a:xfrm>
        </p:spPr>
        <p:txBody>
          <a:bodyPr>
            <a:normAutofit fontScale="85000" lnSpcReduction="10000"/>
          </a:bodyPr>
          <a:lstStyle/>
          <a:p>
            <a:r>
              <a:rPr lang="en-US" dirty="0" smtClean="0"/>
              <a:t>Fetal alcohol spectrum disorders (FASD) is an umbrella term</a:t>
            </a:r>
          </a:p>
          <a:p>
            <a:r>
              <a:rPr lang="en-US" dirty="0" smtClean="0"/>
              <a:t>Encompasses all conditions related to prenatal alcohol exposure (PAE)</a:t>
            </a:r>
          </a:p>
          <a:p>
            <a:r>
              <a:rPr lang="en-US" dirty="0" smtClean="0"/>
              <a:t>Fetal alcohol syndrome (FAS) is one condition along the spectrum of FASD</a:t>
            </a:r>
          </a:p>
          <a:p>
            <a:r>
              <a:rPr lang="en-US" dirty="0" smtClean="0"/>
              <a:t>Not all people with an FASD have physical signs of PAE</a:t>
            </a:r>
          </a:p>
        </p:txBody>
      </p:sp>
      <p:pic>
        <p:nvPicPr>
          <p:cNvPr id="6" name="Picture 10" descr="umbrella copy.jpg"/>
          <p:cNvPicPr>
            <a:picLocks noChangeAspect="1"/>
          </p:cNvPicPr>
          <p:nvPr/>
        </p:nvPicPr>
        <p:blipFill>
          <a:blip r:embed="rId3" cstate="print">
            <a:extLst>
              <a:ext uri="{28A0092B-C50C-407E-A947-70E740481C1C}">
                <a14:useLocalDpi xmlns:a14="http://schemas.microsoft.com/office/drawing/2010/main" val="0"/>
              </a:ext>
            </a:extLst>
          </a:blip>
          <a:srcRect t="7765" r="1273"/>
          <a:stretch>
            <a:fillRect/>
          </a:stretch>
        </p:blipFill>
        <p:spPr>
          <a:xfrm>
            <a:off x="4495800" y="2743200"/>
            <a:ext cx="3657600" cy="3352800"/>
          </a:xfrm>
          <a:prstGeom prst="rect">
            <a:avLst/>
          </a:prstGeom>
          <a:noFill/>
          <a:ln>
            <a:solidFill>
              <a:srgbClr val="FFE885"/>
            </a:solidFill>
            <a:miter lim="800000"/>
            <a:headEnd/>
            <a:tailEnd/>
          </a:ln>
        </p:spPr>
      </p:pic>
      <p:sp>
        <p:nvSpPr>
          <p:cNvPr id="8" name="Text Box 14"/>
          <p:cNvSpPr txBox="1">
            <a:spLocks noChangeArrowheads="1"/>
          </p:cNvSpPr>
          <p:nvPr/>
        </p:nvSpPr>
        <p:spPr bwMode="auto">
          <a:xfrm>
            <a:off x="4495800" y="1514475"/>
            <a:ext cx="3657600" cy="1076325"/>
          </a:xfrm>
          <a:prstGeom prst="rect">
            <a:avLst/>
          </a:prstGeom>
          <a:noFill/>
          <a:ln w="9525" algn="ctr">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har char="•"/>
              <a:defRPr sz="3200">
                <a:solidFill>
                  <a:schemeClr val="tx1"/>
                </a:solidFill>
                <a:latin typeface="Arial" charset="0"/>
              </a:defRPr>
            </a:lvl6pPr>
            <a:lvl7pPr marL="2971800" indent="-228600" eaLnBrk="0" fontAlgn="base" hangingPunct="0">
              <a:spcBef>
                <a:spcPct val="20000"/>
              </a:spcBef>
              <a:spcAft>
                <a:spcPct val="0"/>
              </a:spcAft>
              <a:buChar char="•"/>
              <a:defRPr sz="3200">
                <a:solidFill>
                  <a:schemeClr val="tx1"/>
                </a:solidFill>
                <a:latin typeface="Arial" charset="0"/>
              </a:defRPr>
            </a:lvl7pPr>
            <a:lvl8pPr marL="3429000" indent="-228600" eaLnBrk="0" fontAlgn="base" hangingPunct="0">
              <a:spcBef>
                <a:spcPct val="20000"/>
              </a:spcBef>
              <a:spcAft>
                <a:spcPct val="0"/>
              </a:spcAft>
              <a:buChar char="•"/>
              <a:defRPr sz="3200">
                <a:solidFill>
                  <a:schemeClr val="tx1"/>
                </a:solidFill>
                <a:latin typeface="Arial" charset="0"/>
              </a:defRPr>
            </a:lvl8pPr>
            <a:lvl9pPr marL="3886200" indent="-228600" eaLnBrk="0" fontAlgn="base" hangingPunct="0">
              <a:spcBef>
                <a:spcPct val="20000"/>
              </a:spcBef>
              <a:spcAft>
                <a:spcPct val="0"/>
              </a:spcAft>
              <a:buChar char="•"/>
              <a:defRPr sz="3200">
                <a:solidFill>
                  <a:schemeClr val="tx1"/>
                </a:solidFill>
                <a:latin typeface="Arial" charset="0"/>
              </a:defRPr>
            </a:lvl9pPr>
          </a:lstStyle>
          <a:p>
            <a:pPr algn="ctr" eaLnBrk="1" hangingPunct="1">
              <a:spcBef>
                <a:spcPct val="50000"/>
              </a:spcBef>
              <a:buFontTx/>
              <a:buNone/>
            </a:pPr>
            <a:r>
              <a:rPr lang="en-US" dirty="0"/>
              <a:t>Fetal alcohol spectrum disorders</a:t>
            </a:r>
          </a:p>
        </p:txBody>
      </p:sp>
      <p:sp>
        <p:nvSpPr>
          <p:cNvPr id="2" name="TextBox 1"/>
          <p:cNvSpPr txBox="1"/>
          <p:nvPr/>
        </p:nvSpPr>
        <p:spPr>
          <a:xfrm>
            <a:off x="4343400" y="6096000"/>
            <a:ext cx="4038600" cy="646331"/>
          </a:xfrm>
          <a:prstGeom prst="rect">
            <a:avLst/>
          </a:prstGeom>
          <a:noFill/>
        </p:spPr>
        <p:txBody>
          <a:bodyPr wrap="square" rtlCol="0">
            <a:spAutoFit/>
          </a:bodyPr>
          <a:lstStyle/>
          <a:p>
            <a:r>
              <a:rPr lang="en-US" sz="1200" dirty="0" smtClean="0"/>
              <a:t>Image source: State of Alaska Division of Health and Social Services </a:t>
            </a:r>
            <a:r>
              <a:rPr lang="en-US" sz="1200" i="1" dirty="0" smtClean="0"/>
              <a:t>FASD 101: Insights into Fetal Alcohol Spectrum Disorders.</a:t>
            </a:r>
            <a:endParaRPr lang="en-US" sz="1200" dirty="0"/>
          </a:p>
        </p:txBody>
      </p:sp>
    </p:spTree>
    <p:extLst>
      <p:ext uri="{BB962C8B-B14F-4D97-AF65-F5344CB8AC3E}">
        <p14:creationId xmlns:p14="http://schemas.microsoft.com/office/powerpoint/2010/main" val="3976012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Terminology of FASD</a:t>
            </a:r>
            <a:endParaRPr lang="en-US" dirty="0"/>
          </a:p>
        </p:txBody>
      </p:sp>
      <p:sp>
        <p:nvSpPr>
          <p:cNvPr id="5" name="Content Placeholder 4"/>
          <p:cNvSpPr>
            <a:spLocks noGrp="1"/>
          </p:cNvSpPr>
          <p:nvPr>
            <p:ph sz="half" idx="1"/>
          </p:nvPr>
        </p:nvSpPr>
        <p:spPr>
          <a:xfrm>
            <a:off x="457200" y="1536192"/>
            <a:ext cx="3962400" cy="4590288"/>
          </a:xfrm>
        </p:spPr>
        <p:txBody>
          <a:bodyPr>
            <a:normAutofit/>
          </a:bodyPr>
          <a:lstStyle/>
          <a:p>
            <a:pPr marL="0" indent="0">
              <a:buNone/>
            </a:pPr>
            <a:r>
              <a:rPr lang="en-US" dirty="0" smtClean="0"/>
              <a:t>Encompasses:</a:t>
            </a:r>
            <a:endParaRPr lang="en-US" dirty="0"/>
          </a:p>
          <a:p>
            <a:r>
              <a:rPr lang="en-US" sz="2400" dirty="0" smtClean="0"/>
              <a:t>Fetal alcohol syndrome (FAS)</a:t>
            </a:r>
          </a:p>
          <a:p>
            <a:r>
              <a:rPr lang="en-US" sz="2400" dirty="0" smtClean="0"/>
              <a:t>Alcohol-related neurodevelopmental disorder (ARND)</a:t>
            </a:r>
          </a:p>
          <a:p>
            <a:r>
              <a:rPr lang="en-US" sz="2400" dirty="0" smtClean="0"/>
              <a:t>Static encephalopathy – alcohol exposed (SE/AE)</a:t>
            </a:r>
          </a:p>
          <a:p>
            <a:r>
              <a:rPr lang="en-US" sz="2400" dirty="0" smtClean="0"/>
              <a:t>Partial FAS (P-FAS)</a:t>
            </a:r>
          </a:p>
          <a:p>
            <a:r>
              <a:rPr lang="en-US" sz="2400" dirty="0" smtClean="0"/>
              <a:t>Fetal alcohol effects (FAE – outdated term)</a:t>
            </a:r>
          </a:p>
        </p:txBody>
      </p:sp>
      <p:pic>
        <p:nvPicPr>
          <p:cNvPr id="6" name="Picture 10" descr="umbrella copy.jpg"/>
          <p:cNvPicPr>
            <a:picLocks noChangeAspect="1"/>
          </p:cNvPicPr>
          <p:nvPr/>
        </p:nvPicPr>
        <p:blipFill>
          <a:blip r:embed="rId3" cstate="print">
            <a:extLst>
              <a:ext uri="{28A0092B-C50C-407E-A947-70E740481C1C}">
                <a14:useLocalDpi xmlns:a14="http://schemas.microsoft.com/office/drawing/2010/main" val="0"/>
              </a:ext>
            </a:extLst>
          </a:blip>
          <a:srcRect t="7765" r="1273"/>
          <a:stretch>
            <a:fillRect/>
          </a:stretch>
        </p:blipFill>
        <p:spPr>
          <a:xfrm>
            <a:off x="4495800" y="2819400"/>
            <a:ext cx="3657600" cy="3352800"/>
          </a:xfrm>
          <a:prstGeom prst="rect">
            <a:avLst/>
          </a:prstGeom>
          <a:noFill/>
          <a:ln>
            <a:solidFill>
              <a:srgbClr val="FFE885"/>
            </a:solidFill>
            <a:miter lim="800000"/>
            <a:headEnd/>
            <a:tailEnd/>
          </a:ln>
        </p:spPr>
      </p:pic>
      <p:sp>
        <p:nvSpPr>
          <p:cNvPr id="8" name="Text Box 14"/>
          <p:cNvSpPr txBox="1">
            <a:spLocks noChangeArrowheads="1"/>
          </p:cNvSpPr>
          <p:nvPr/>
        </p:nvSpPr>
        <p:spPr bwMode="auto">
          <a:xfrm>
            <a:off x="4343400" y="1371600"/>
            <a:ext cx="3962400" cy="1246495"/>
          </a:xfrm>
          <a:prstGeom prst="rect">
            <a:avLst/>
          </a:prstGeom>
          <a:noFill/>
          <a:ln w="9525" algn="ctr">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har char="•"/>
              <a:defRPr sz="3200">
                <a:solidFill>
                  <a:schemeClr val="tx1"/>
                </a:solidFill>
                <a:latin typeface="Arial" charset="0"/>
              </a:defRPr>
            </a:lvl6pPr>
            <a:lvl7pPr marL="2971800" indent="-228600" eaLnBrk="0" fontAlgn="base" hangingPunct="0">
              <a:spcBef>
                <a:spcPct val="20000"/>
              </a:spcBef>
              <a:spcAft>
                <a:spcPct val="0"/>
              </a:spcAft>
              <a:buChar char="•"/>
              <a:defRPr sz="3200">
                <a:solidFill>
                  <a:schemeClr val="tx1"/>
                </a:solidFill>
                <a:latin typeface="Arial" charset="0"/>
              </a:defRPr>
            </a:lvl7pPr>
            <a:lvl8pPr marL="3429000" indent="-228600" eaLnBrk="0" fontAlgn="base" hangingPunct="0">
              <a:spcBef>
                <a:spcPct val="20000"/>
              </a:spcBef>
              <a:spcAft>
                <a:spcPct val="0"/>
              </a:spcAft>
              <a:buChar char="•"/>
              <a:defRPr sz="3200">
                <a:solidFill>
                  <a:schemeClr val="tx1"/>
                </a:solidFill>
                <a:latin typeface="Arial" charset="0"/>
              </a:defRPr>
            </a:lvl8pPr>
            <a:lvl9pPr marL="3886200" indent="-228600" eaLnBrk="0" fontAlgn="base" hangingPunct="0">
              <a:spcBef>
                <a:spcPct val="20000"/>
              </a:spcBef>
              <a:spcAft>
                <a:spcPct val="0"/>
              </a:spcAft>
              <a:buChar char="•"/>
              <a:defRPr sz="3200">
                <a:solidFill>
                  <a:schemeClr val="tx1"/>
                </a:solidFill>
                <a:latin typeface="Arial" charset="0"/>
              </a:defRPr>
            </a:lvl9pPr>
          </a:lstStyle>
          <a:p>
            <a:pPr algn="ctr" eaLnBrk="1" hangingPunct="1">
              <a:spcBef>
                <a:spcPct val="50000"/>
              </a:spcBef>
              <a:buFontTx/>
              <a:buNone/>
            </a:pPr>
            <a:r>
              <a:rPr lang="en-US" sz="2500" dirty="0" smtClean="0"/>
              <a:t>Terms ‘FAS’ &amp; ‘FASD’ are not interchangeable – FAS is a </a:t>
            </a:r>
            <a:r>
              <a:rPr lang="en-US" sz="2500" i="1" dirty="0" smtClean="0"/>
              <a:t>type</a:t>
            </a:r>
            <a:r>
              <a:rPr lang="en-US" sz="2500" dirty="0" smtClean="0"/>
              <a:t> of FASD.</a:t>
            </a:r>
            <a:endParaRPr lang="en-US" sz="2500" dirty="0"/>
          </a:p>
        </p:txBody>
      </p:sp>
      <p:sp>
        <p:nvSpPr>
          <p:cNvPr id="9" name="TextBox 8"/>
          <p:cNvSpPr txBox="1"/>
          <p:nvPr/>
        </p:nvSpPr>
        <p:spPr>
          <a:xfrm>
            <a:off x="4343400" y="6172200"/>
            <a:ext cx="3962400" cy="646331"/>
          </a:xfrm>
          <a:prstGeom prst="rect">
            <a:avLst/>
          </a:prstGeom>
          <a:noFill/>
        </p:spPr>
        <p:txBody>
          <a:bodyPr wrap="square" rtlCol="0">
            <a:spAutoFit/>
          </a:bodyPr>
          <a:lstStyle/>
          <a:p>
            <a:r>
              <a:rPr lang="en-US" sz="1200" dirty="0" smtClean="0"/>
              <a:t>Image source: State of Alaska Division of Health and Social Services </a:t>
            </a:r>
            <a:r>
              <a:rPr lang="en-US" sz="1200" i="1" dirty="0" smtClean="0"/>
              <a:t>FASD 101: Insights into Fetal Alcohol Spectrum Disorders.</a:t>
            </a:r>
            <a:endParaRPr lang="en-US" sz="1200" dirty="0"/>
          </a:p>
        </p:txBody>
      </p:sp>
    </p:spTree>
    <p:extLst>
      <p:ext uri="{BB962C8B-B14F-4D97-AF65-F5344CB8AC3E}">
        <p14:creationId xmlns:p14="http://schemas.microsoft.com/office/powerpoint/2010/main" val="3372115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Characteristics of FASD</a:t>
            </a:r>
            <a:endParaRPr lang="en-US" dirty="0"/>
          </a:p>
        </p:txBody>
      </p:sp>
      <p:sp>
        <p:nvSpPr>
          <p:cNvPr id="5" name="Content Placeholder 4"/>
          <p:cNvSpPr>
            <a:spLocks noGrp="1"/>
          </p:cNvSpPr>
          <p:nvPr>
            <p:ph idx="1"/>
          </p:nvPr>
        </p:nvSpPr>
        <p:spPr>
          <a:xfrm>
            <a:off x="457200" y="1600200"/>
            <a:ext cx="7772400" cy="4800600"/>
          </a:xfrm>
        </p:spPr>
        <p:txBody>
          <a:bodyPr>
            <a:normAutofit/>
          </a:bodyPr>
          <a:lstStyle/>
          <a:p>
            <a:r>
              <a:rPr lang="en-US" sz="2800" dirty="0" smtClean="0"/>
              <a:t>Individuals with an FASD can have some combination or all of the following:</a:t>
            </a:r>
          </a:p>
          <a:p>
            <a:pPr lvl="1"/>
            <a:r>
              <a:rPr lang="en-US" sz="2400" dirty="0" smtClean="0"/>
              <a:t>Facial </a:t>
            </a:r>
            <a:r>
              <a:rPr lang="en-US" sz="2400" dirty="0" err="1" smtClean="0"/>
              <a:t>dysmorphia</a:t>
            </a:r>
            <a:r>
              <a:rPr lang="en-US" sz="2400" dirty="0" smtClean="0"/>
              <a:t> or other birth defects</a:t>
            </a:r>
          </a:p>
          <a:p>
            <a:pPr lvl="1"/>
            <a:r>
              <a:rPr lang="en-US" sz="2400" dirty="0" smtClean="0"/>
              <a:t>Growth restrictions</a:t>
            </a:r>
          </a:p>
          <a:p>
            <a:pPr lvl="1"/>
            <a:r>
              <a:rPr lang="en-US" sz="2400" dirty="0" smtClean="0"/>
              <a:t>Central nervous system dysfunction</a:t>
            </a:r>
          </a:p>
          <a:p>
            <a:r>
              <a:rPr lang="en-US" sz="2800" dirty="0" smtClean="0"/>
              <a:t>Lack of recognition of primary disabilities can lead to secondary disabilities</a:t>
            </a:r>
          </a:p>
        </p:txBody>
      </p:sp>
    </p:spTree>
    <p:extLst>
      <p:ext uri="{BB962C8B-B14F-4D97-AF65-F5344CB8AC3E}">
        <p14:creationId xmlns:p14="http://schemas.microsoft.com/office/powerpoint/2010/main" val="2145651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4000" dirty="0" smtClean="0"/>
              <a:t>Reduced Physical Size</a:t>
            </a:r>
          </a:p>
        </p:txBody>
      </p:sp>
      <p:sp>
        <p:nvSpPr>
          <p:cNvPr id="13315" name="Rectangle 3"/>
          <p:cNvSpPr>
            <a:spLocks noGrp="1" noChangeArrowheads="1"/>
          </p:cNvSpPr>
          <p:nvPr>
            <p:ph type="body" sz="half" idx="1"/>
          </p:nvPr>
        </p:nvSpPr>
        <p:spPr>
          <a:xfrm>
            <a:off x="152400" y="1828800"/>
            <a:ext cx="4343400" cy="4495800"/>
          </a:xfrm>
          <a:noFill/>
          <a:ln cap="flat">
            <a:noFill/>
            <a:miter lim="800000"/>
            <a:headEnd/>
            <a:tailEnd/>
          </a:ln>
        </p:spPr>
        <p:txBody>
          <a:bodyPr>
            <a:normAutofit/>
          </a:bodyPr>
          <a:lstStyle/>
          <a:p>
            <a:pPr eaLnBrk="1" hangingPunct="1"/>
            <a:r>
              <a:rPr lang="en-US" sz="3200" dirty="0" smtClean="0"/>
              <a:t>Prenatal and postnatal</a:t>
            </a:r>
          </a:p>
          <a:p>
            <a:pPr eaLnBrk="1" hangingPunct="1"/>
            <a:endParaRPr lang="en-US" sz="3200" dirty="0" smtClean="0"/>
          </a:p>
          <a:p>
            <a:pPr eaLnBrk="1" hangingPunct="1"/>
            <a:r>
              <a:rPr lang="en-US" sz="3200" dirty="0" smtClean="0"/>
              <a:t>Primary parameters for diagnosis</a:t>
            </a:r>
          </a:p>
          <a:p>
            <a:pPr lvl="1" eaLnBrk="1" hangingPunct="1"/>
            <a:r>
              <a:rPr lang="en-US" sz="2800" dirty="0" smtClean="0"/>
              <a:t>Height</a:t>
            </a:r>
          </a:p>
          <a:p>
            <a:pPr lvl="1" eaLnBrk="1" hangingPunct="1"/>
            <a:r>
              <a:rPr lang="en-US" sz="2800" dirty="0" smtClean="0"/>
              <a:t>Weight</a:t>
            </a:r>
          </a:p>
          <a:p>
            <a:pPr lvl="1" eaLnBrk="1" hangingPunct="1">
              <a:buClr>
                <a:schemeClr val="tx2"/>
              </a:buClr>
            </a:pPr>
            <a:endParaRPr lang="en-US" sz="3200" dirty="0" smtClean="0"/>
          </a:p>
          <a:p>
            <a:pPr lvl="1" eaLnBrk="1" hangingPunct="1">
              <a:buClr>
                <a:schemeClr val="tx2"/>
              </a:buClr>
              <a:buSzPct val="65000"/>
            </a:pPr>
            <a:endParaRPr lang="en-US" sz="3200" dirty="0" smtClean="0"/>
          </a:p>
          <a:p>
            <a:pPr eaLnBrk="1" hangingPunct="1">
              <a:buClr>
                <a:schemeClr val="tx2"/>
              </a:buClr>
            </a:pPr>
            <a:endParaRPr lang="en-US" sz="3200" dirty="0" smtClean="0"/>
          </a:p>
        </p:txBody>
      </p:sp>
      <p:pic>
        <p:nvPicPr>
          <p:cNvPr id="13317" name="Picture 20" descr="chicks"/>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535487" y="1798638"/>
            <a:ext cx="3846513" cy="4525962"/>
          </a:xfrm>
        </p:spPr>
      </p:pic>
    </p:spTree>
    <p:extLst>
      <p:ext uri="{BB962C8B-B14F-4D97-AF65-F5344CB8AC3E}">
        <p14:creationId xmlns:p14="http://schemas.microsoft.com/office/powerpoint/2010/main" val="25043746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4000" dirty="0" smtClean="0"/>
              <a:t>Reduced Head Circumference</a:t>
            </a:r>
          </a:p>
        </p:txBody>
      </p:sp>
      <p:pic>
        <p:nvPicPr>
          <p:cNvPr id="14340" name="Picture 5"/>
          <p:cNvPicPr>
            <a:picLocks noChangeAspect="1" noChangeArrowheads="1"/>
          </p:cNvPicPr>
          <p:nvPr/>
        </p:nvPicPr>
        <p:blipFill>
          <a:blip r:embed="rId3">
            <a:grayscl/>
            <a:extLst>
              <a:ext uri="{28A0092B-C50C-407E-A947-70E740481C1C}">
                <a14:useLocalDpi xmlns:a14="http://schemas.microsoft.com/office/drawing/2010/main" val="0"/>
              </a:ext>
            </a:extLst>
          </a:blip>
          <a:srcRect/>
          <a:stretch>
            <a:fillRect/>
          </a:stretch>
        </p:blipFill>
        <p:spPr bwMode="auto">
          <a:xfrm>
            <a:off x="1828800" y="1752600"/>
            <a:ext cx="5105400" cy="4216400"/>
          </a:xfrm>
          <a:prstGeom prst="rect">
            <a:avLst/>
          </a:prstGeom>
          <a:noFill/>
          <a:ln w="9525">
            <a:solidFill>
              <a:srgbClr val="FFE885"/>
            </a:solidFill>
            <a:miter lim="800000"/>
            <a:headEnd/>
            <a:tailEnd/>
          </a:ln>
          <a:extLst>
            <a:ext uri="{909E8E84-426E-40DD-AFC4-6F175D3DCCD1}">
              <a14:hiddenFill xmlns:a14="http://schemas.microsoft.com/office/drawing/2010/main">
                <a:solidFill>
                  <a:srgbClr val="FFFFFF"/>
                </a:solidFill>
              </a14:hiddenFill>
            </a:ext>
          </a:extLst>
        </p:spPr>
      </p:pic>
      <p:sp>
        <p:nvSpPr>
          <p:cNvPr id="14341" name="Text Box 7"/>
          <p:cNvSpPr txBox="1">
            <a:spLocks noChangeArrowheads="1"/>
          </p:cNvSpPr>
          <p:nvPr/>
        </p:nvSpPr>
        <p:spPr bwMode="auto">
          <a:xfrm>
            <a:off x="304800" y="6218238"/>
            <a:ext cx="41148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har char="•"/>
              <a:defRPr sz="3200">
                <a:solidFill>
                  <a:schemeClr val="tx1"/>
                </a:solidFill>
                <a:latin typeface="Arial" charset="0"/>
              </a:defRPr>
            </a:lvl6pPr>
            <a:lvl7pPr marL="2971800" indent="-228600" eaLnBrk="0" fontAlgn="base" hangingPunct="0">
              <a:spcBef>
                <a:spcPct val="20000"/>
              </a:spcBef>
              <a:spcAft>
                <a:spcPct val="0"/>
              </a:spcAft>
              <a:buChar char="•"/>
              <a:defRPr sz="3200">
                <a:solidFill>
                  <a:schemeClr val="tx1"/>
                </a:solidFill>
                <a:latin typeface="Arial" charset="0"/>
              </a:defRPr>
            </a:lvl7pPr>
            <a:lvl8pPr marL="3429000" indent="-228600" eaLnBrk="0" fontAlgn="base" hangingPunct="0">
              <a:spcBef>
                <a:spcPct val="20000"/>
              </a:spcBef>
              <a:spcAft>
                <a:spcPct val="0"/>
              </a:spcAft>
              <a:buChar char="•"/>
              <a:defRPr sz="3200">
                <a:solidFill>
                  <a:schemeClr val="tx1"/>
                </a:solidFill>
                <a:latin typeface="Arial" charset="0"/>
              </a:defRPr>
            </a:lvl8pPr>
            <a:lvl9pPr marL="3886200" indent="-228600" eaLnBrk="0" fontAlgn="base" hangingPunct="0">
              <a:spcBef>
                <a:spcPct val="20000"/>
              </a:spcBef>
              <a:spcAft>
                <a:spcPct val="0"/>
              </a:spcAft>
              <a:buChar char="•"/>
              <a:defRPr sz="3200">
                <a:solidFill>
                  <a:schemeClr val="tx1"/>
                </a:solidFill>
                <a:latin typeface="Arial" charset="0"/>
              </a:defRPr>
            </a:lvl9pPr>
          </a:lstStyle>
          <a:p>
            <a:pPr eaLnBrk="1" hangingPunct="1">
              <a:spcBef>
                <a:spcPct val="50000"/>
              </a:spcBef>
              <a:buFontTx/>
              <a:buNone/>
            </a:pPr>
            <a:r>
              <a:rPr lang="en-US" sz="1200" i="1" dirty="0"/>
              <a:t>Photo credit: Sterling </a:t>
            </a:r>
            <a:r>
              <a:rPr lang="en-US" sz="1200" i="1" dirty="0" err="1" smtClean="0"/>
              <a:t>Clarren</a:t>
            </a:r>
            <a:r>
              <a:rPr lang="en-US" sz="1200" i="1" dirty="0" smtClean="0"/>
              <a:t>, MD, </a:t>
            </a:r>
            <a:r>
              <a:rPr lang="en-US" sz="1200" i="1" dirty="0"/>
              <a:t>Canada Northwest FASDs Research Network </a:t>
            </a:r>
          </a:p>
          <a:p>
            <a:pPr eaLnBrk="1" hangingPunct="1">
              <a:spcBef>
                <a:spcPct val="0"/>
              </a:spcBef>
              <a:buFontTx/>
              <a:buNone/>
            </a:pPr>
            <a:endParaRPr lang="en-US" sz="1200" dirty="0"/>
          </a:p>
        </p:txBody>
      </p:sp>
    </p:spTree>
    <p:extLst>
      <p:ext uri="{BB962C8B-B14F-4D97-AF65-F5344CB8AC3E}">
        <p14:creationId xmlns:p14="http://schemas.microsoft.com/office/powerpoint/2010/main" val="566770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CNS Dysfunction</a:t>
            </a:r>
            <a:endParaRPr lang="en-US" dirty="0"/>
          </a:p>
        </p:txBody>
      </p:sp>
      <p:sp>
        <p:nvSpPr>
          <p:cNvPr id="5" name="Content Placeholder 4"/>
          <p:cNvSpPr>
            <a:spLocks noGrp="1"/>
          </p:cNvSpPr>
          <p:nvPr>
            <p:ph idx="1"/>
          </p:nvPr>
        </p:nvSpPr>
        <p:spPr>
          <a:xfrm>
            <a:off x="609600" y="1295400"/>
            <a:ext cx="7772400" cy="4800600"/>
          </a:xfrm>
        </p:spPr>
        <p:txBody>
          <a:bodyPr>
            <a:noAutofit/>
          </a:bodyPr>
          <a:lstStyle/>
          <a:p>
            <a:r>
              <a:rPr lang="en-US" sz="2800" dirty="0" smtClean="0"/>
              <a:t>Cognitive deficits</a:t>
            </a:r>
          </a:p>
          <a:p>
            <a:pPr lvl="1"/>
            <a:r>
              <a:rPr lang="en-US" sz="2400" i="1" dirty="0" smtClean="0"/>
              <a:t>Learning disabilities and memory problems</a:t>
            </a:r>
          </a:p>
          <a:p>
            <a:r>
              <a:rPr lang="en-US" sz="2800" dirty="0" smtClean="0"/>
              <a:t>Executive functioning deficits</a:t>
            </a:r>
          </a:p>
          <a:p>
            <a:pPr lvl="1"/>
            <a:r>
              <a:rPr lang="en-US" sz="2400" i="1" dirty="0" smtClean="0"/>
              <a:t>Poor concentration and planning skills</a:t>
            </a:r>
          </a:p>
          <a:p>
            <a:r>
              <a:rPr lang="en-US" sz="2800" dirty="0" smtClean="0"/>
              <a:t>Motor functioning deficits</a:t>
            </a:r>
          </a:p>
          <a:p>
            <a:pPr lvl="1"/>
            <a:r>
              <a:rPr lang="en-US" sz="2400" i="1" dirty="0" smtClean="0"/>
              <a:t>Clumsiness, balance problems, &amp; tremors</a:t>
            </a:r>
          </a:p>
          <a:p>
            <a:r>
              <a:rPr lang="en-US" sz="2800" dirty="0" smtClean="0"/>
              <a:t>Attention and hyperactivity</a:t>
            </a:r>
          </a:p>
          <a:p>
            <a:pPr lvl="1"/>
            <a:r>
              <a:rPr lang="en-US" sz="2400" i="1" dirty="0" smtClean="0"/>
              <a:t>Overactive, difficulty completing tasks, trouble with transitions</a:t>
            </a:r>
          </a:p>
          <a:p>
            <a:r>
              <a:rPr lang="en-US" sz="2800" dirty="0" smtClean="0"/>
              <a:t>Social skill deficits</a:t>
            </a:r>
          </a:p>
          <a:p>
            <a:pPr lvl="1"/>
            <a:r>
              <a:rPr lang="en-US" sz="2400" i="1" dirty="0" smtClean="0"/>
              <a:t>Lack of stranger fear, immaturity</a:t>
            </a:r>
          </a:p>
        </p:txBody>
      </p:sp>
    </p:spTree>
    <p:extLst>
      <p:ext uri="{BB962C8B-B14F-4D97-AF65-F5344CB8AC3E}">
        <p14:creationId xmlns:p14="http://schemas.microsoft.com/office/powerpoint/2010/main" val="7698223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5062537"/>
            <a:ext cx="7659687" cy="1168400"/>
          </a:xfrm>
        </p:spPr>
        <p:txBody>
          <a:bodyPr/>
          <a:lstStyle/>
          <a:p>
            <a:r>
              <a:rPr lang="en-US" sz="4600" dirty="0" smtClean="0"/>
              <a:t>Clinical Issues</a:t>
            </a:r>
            <a:endParaRPr lang="en-US" sz="4600" dirty="0"/>
          </a:p>
        </p:txBody>
      </p:sp>
      <p:sp>
        <p:nvSpPr>
          <p:cNvPr id="5" name="Text Placeholder 4"/>
          <p:cNvSpPr>
            <a:spLocks noGrp="1"/>
          </p:cNvSpPr>
          <p:nvPr>
            <p:ph type="body" idx="1"/>
          </p:nvPr>
        </p:nvSpPr>
        <p:spPr>
          <a:xfrm>
            <a:off x="722313" y="3429000"/>
            <a:ext cx="6135687" cy="1633538"/>
          </a:xfrm>
        </p:spPr>
        <p:txBody>
          <a:bodyPr/>
          <a:lstStyle/>
          <a:p>
            <a:endParaRPr lang="en-US" dirty="0"/>
          </a:p>
        </p:txBody>
      </p:sp>
    </p:spTree>
    <p:extLst>
      <p:ext uri="{BB962C8B-B14F-4D97-AF65-F5344CB8AC3E}">
        <p14:creationId xmlns:p14="http://schemas.microsoft.com/office/powerpoint/2010/main" val="4013339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Prevention of FASD</a:t>
            </a:r>
            <a:endParaRPr lang="en-US" dirty="0"/>
          </a:p>
        </p:txBody>
      </p:sp>
      <p:sp>
        <p:nvSpPr>
          <p:cNvPr id="5" name="Content Placeholder 4"/>
          <p:cNvSpPr>
            <a:spLocks noGrp="1"/>
          </p:cNvSpPr>
          <p:nvPr>
            <p:ph idx="1"/>
          </p:nvPr>
        </p:nvSpPr>
        <p:spPr>
          <a:xfrm>
            <a:off x="457200" y="1600200"/>
            <a:ext cx="7772400" cy="4800600"/>
          </a:xfrm>
        </p:spPr>
        <p:txBody>
          <a:bodyPr>
            <a:normAutofit/>
          </a:bodyPr>
          <a:lstStyle/>
          <a:p>
            <a:r>
              <a:rPr lang="en-US" sz="2800" dirty="0" smtClean="0"/>
              <a:t>Universal Prevention</a:t>
            </a:r>
          </a:p>
          <a:p>
            <a:pPr lvl="1"/>
            <a:r>
              <a:rPr lang="en-US" sz="2400" dirty="0" smtClean="0"/>
              <a:t>Public health message</a:t>
            </a:r>
          </a:p>
          <a:p>
            <a:r>
              <a:rPr lang="en-US" sz="2800" dirty="0" smtClean="0"/>
              <a:t>Selective Prevention</a:t>
            </a:r>
          </a:p>
          <a:p>
            <a:pPr lvl="1"/>
            <a:r>
              <a:rPr lang="en-US" sz="2400" dirty="0" smtClean="0"/>
              <a:t>Women at increased risk of having an alcohol exposed pregnancy</a:t>
            </a:r>
          </a:p>
          <a:p>
            <a:r>
              <a:rPr lang="en-US" sz="2800" dirty="0" smtClean="0"/>
              <a:t>Indicated Prevention</a:t>
            </a:r>
          </a:p>
          <a:p>
            <a:pPr lvl="1"/>
            <a:r>
              <a:rPr lang="en-US" sz="2400" dirty="0" smtClean="0"/>
              <a:t>Women at highest risk of having an alcohol exposed pregnancy</a:t>
            </a:r>
          </a:p>
        </p:txBody>
      </p:sp>
    </p:spTree>
    <p:extLst>
      <p:ext uri="{BB962C8B-B14F-4D97-AF65-F5344CB8AC3E}">
        <p14:creationId xmlns:p14="http://schemas.microsoft.com/office/powerpoint/2010/main" val="505906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4000" dirty="0" smtClean="0"/>
              <a:t>Screening and Diagnosis of FASDs</a:t>
            </a:r>
          </a:p>
        </p:txBody>
      </p:sp>
      <p:sp>
        <p:nvSpPr>
          <p:cNvPr id="18435" name="Rectangle 3"/>
          <p:cNvSpPr>
            <a:spLocks noGrp="1" noChangeArrowheads="1"/>
          </p:cNvSpPr>
          <p:nvPr>
            <p:ph type="body" idx="1"/>
          </p:nvPr>
        </p:nvSpPr>
        <p:spPr>
          <a:xfrm>
            <a:off x="152400" y="1524000"/>
            <a:ext cx="8839200" cy="5181600"/>
          </a:xfrm>
          <a:noFill/>
          <a:ln>
            <a:noFill/>
            <a:miter lim="800000"/>
            <a:headEnd/>
            <a:tailEnd/>
          </a:ln>
        </p:spPr>
        <p:txBody>
          <a:bodyPr/>
          <a:lstStyle/>
          <a:p>
            <a:pPr eaLnBrk="1" hangingPunct="1"/>
            <a:r>
              <a:rPr lang="en-US" sz="2800" dirty="0" smtClean="0"/>
              <a:t>Formal and informal screening</a:t>
            </a:r>
          </a:p>
          <a:p>
            <a:pPr lvl="1" eaLnBrk="1" hangingPunct="1"/>
            <a:r>
              <a:rPr lang="en-US" sz="2400" dirty="0" smtClean="0"/>
              <a:t>Identify “triggers”</a:t>
            </a:r>
          </a:p>
          <a:p>
            <a:pPr lvl="1" eaLnBrk="1" hangingPunct="1"/>
            <a:r>
              <a:rPr lang="en-US" sz="2400" dirty="0" smtClean="0"/>
              <a:t>Referral for diagnosis</a:t>
            </a:r>
          </a:p>
          <a:p>
            <a:pPr lvl="1" eaLnBrk="1" hangingPunct="1">
              <a:buClr>
                <a:schemeClr val="accent1"/>
              </a:buClr>
            </a:pPr>
            <a:endParaRPr lang="en-US" sz="2400" dirty="0" smtClean="0"/>
          </a:p>
          <a:p>
            <a:pPr eaLnBrk="1" hangingPunct="1"/>
            <a:r>
              <a:rPr lang="en-US" sz="2800" dirty="0" smtClean="0"/>
              <a:t>Three major components of FAS diagnosis</a:t>
            </a:r>
          </a:p>
          <a:p>
            <a:pPr lvl="1" eaLnBrk="1" hangingPunct="1"/>
            <a:r>
              <a:rPr lang="en-US" sz="2400" dirty="0" smtClean="0"/>
              <a:t>Facial </a:t>
            </a:r>
            <a:r>
              <a:rPr lang="en-US" sz="2400" dirty="0" err="1" smtClean="0"/>
              <a:t>dysmorphia</a:t>
            </a:r>
            <a:endParaRPr lang="en-US" sz="2400" dirty="0" smtClean="0"/>
          </a:p>
          <a:p>
            <a:pPr lvl="1" eaLnBrk="1" hangingPunct="1"/>
            <a:r>
              <a:rPr lang="en-US" sz="2400" dirty="0" smtClean="0"/>
              <a:t>Growth problems</a:t>
            </a:r>
          </a:p>
          <a:p>
            <a:pPr lvl="1" eaLnBrk="1" hangingPunct="1"/>
            <a:r>
              <a:rPr lang="en-US" sz="2400" dirty="0" smtClean="0"/>
              <a:t>Central nervous system abnormalities </a:t>
            </a:r>
          </a:p>
          <a:p>
            <a:pPr eaLnBrk="1" hangingPunct="1"/>
            <a:endParaRPr lang="en-US" sz="2400" dirty="0" smtClean="0"/>
          </a:p>
          <a:p>
            <a:pPr eaLnBrk="1" hangingPunct="1"/>
            <a:r>
              <a:rPr lang="en-US" sz="2800" dirty="0" smtClean="0"/>
              <a:t>Differential diagnosis</a:t>
            </a:r>
          </a:p>
          <a:p>
            <a:pPr lvl="2" eaLnBrk="1" hangingPunct="1">
              <a:buClr>
                <a:schemeClr val="tx2"/>
              </a:buClr>
            </a:pPr>
            <a:endParaRPr lang="en-US" dirty="0" smtClean="0"/>
          </a:p>
          <a:p>
            <a:pPr lvl="1" eaLnBrk="1" hangingPunct="1">
              <a:buClr>
                <a:schemeClr val="tx2"/>
              </a:buClr>
            </a:pPr>
            <a:endParaRPr lang="en-US" sz="2400" dirty="0" smtClean="0"/>
          </a:p>
          <a:p>
            <a:pPr eaLnBrk="1" hangingPunct="1">
              <a:buClr>
                <a:schemeClr val="tx2"/>
              </a:buClr>
            </a:pPr>
            <a:endParaRPr lang="en-US" sz="2400" dirty="0" smtClean="0"/>
          </a:p>
        </p:txBody>
      </p:sp>
    </p:spTree>
    <p:extLst>
      <p:ext uri="{BB962C8B-B14F-4D97-AF65-F5344CB8AC3E}">
        <p14:creationId xmlns:p14="http://schemas.microsoft.com/office/powerpoint/2010/main" val="15257564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4000" dirty="0" smtClean="0"/>
              <a:t>Treatment and Therapy</a:t>
            </a:r>
          </a:p>
        </p:txBody>
      </p:sp>
      <p:sp>
        <p:nvSpPr>
          <p:cNvPr id="19459" name="Rectangle 3"/>
          <p:cNvSpPr>
            <a:spLocks noGrp="1" noChangeArrowheads="1"/>
          </p:cNvSpPr>
          <p:nvPr>
            <p:ph type="body" idx="1"/>
          </p:nvPr>
        </p:nvSpPr>
        <p:spPr>
          <a:xfrm>
            <a:off x="152400" y="1524000"/>
            <a:ext cx="8839200" cy="5181600"/>
          </a:xfrm>
          <a:noFill/>
          <a:ln>
            <a:noFill/>
            <a:miter lim="800000"/>
            <a:headEnd/>
            <a:tailEnd/>
          </a:ln>
        </p:spPr>
        <p:txBody>
          <a:bodyPr>
            <a:noAutofit/>
          </a:bodyPr>
          <a:lstStyle/>
          <a:p>
            <a:pPr eaLnBrk="1" hangingPunct="1"/>
            <a:r>
              <a:rPr lang="en-US" sz="2800" dirty="0" smtClean="0"/>
              <a:t>Early intervention</a:t>
            </a:r>
          </a:p>
          <a:p>
            <a:pPr lvl="1" eaLnBrk="1" hangingPunct="1"/>
            <a:r>
              <a:rPr lang="en-US" sz="2400" dirty="0" smtClean="0"/>
              <a:t>Begins with diagnosis</a:t>
            </a:r>
          </a:p>
          <a:p>
            <a:pPr lvl="1" eaLnBrk="1" hangingPunct="1"/>
            <a:r>
              <a:rPr lang="en-US" sz="2400" dirty="0" smtClean="0"/>
              <a:t>Prevents secondary disabilities</a:t>
            </a:r>
          </a:p>
          <a:p>
            <a:pPr eaLnBrk="1" hangingPunct="1"/>
            <a:endParaRPr lang="en-US" sz="1000" dirty="0" smtClean="0"/>
          </a:p>
          <a:p>
            <a:pPr eaLnBrk="1" hangingPunct="1"/>
            <a:r>
              <a:rPr lang="en-US" sz="2800" dirty="0" smtClean="0"/>
              <a:t>Protective factors</a:t>
            </a:r>
          </a:p>
          <a:p>
            <a:pPr lvl="1" eaLnBrk="1" hangingPunct="1"/>
            <a:r>
              <a:rPr lang="en-US" sz="2400" dirty="0" smtClean="0"/>
              <a:t>Stable and nurturing home environment</a:t>
            </a:r>
          </a:p>
          <a:p>
            <a:pPr lvl="1" eaLnBrk="1" hangingPunct="1"/>
            <a:r>
              <a:rPr lang="en-US" sz="2400" dirty="0" smtClean="0"/>
              <a:t>Early diagnosis (before age 6)</a:t>
            </a:r>
          </a:p>
          <a:p>
            <a:pPr lvl="1" eaLnBrk="1" hangingPunct="1"/>
            <a:r>
              <a:rPr lang="en-US" sz="2400" dirty="0" smtClean="0"/>
              <a:t>Absence of exposure to violence</a:t>
            </a:r>
          </a:p>
          <a:p>
            <a:pPr lvl="1" eaLnBrk="1" hangingPunct="1"/>
            <a:r>
              <a:rPr lang="en-US" sz="2400" dirty="0" smtClean="0"/>
              <a:t>Consistency in caregivers</a:t>
            </a:r>
          </a:p>
          <a:p>
            <a:pPr lvl="1" eaLnBrk="1" hangingPunct="1"/>
            <a:r>
              <a:rPr lang="en-US" sz="2400" dirty="0" smtClean="0"/>
              <a:t>Eligibility for social and educational services</a:t>
            </a:r>
          </a:p>
          <a:p>
            <a:pPr lvl="1" eaLnBrk="1" hangingPunct="1">
              <a:buClr>
                <a:schemeClr val="accent1"/>
              </a:buClr>
            </a:pPr>
            <a:endParaRPr lang="en-US" sz="1000" dirty="0" smtClean="0"/>
          </a:p>
          <a:p>
            <a:pPr eaLnBrk="1" hangingPunct="1"/>
            <a:r>
              <a:rPr lang="en-US" sz="2800" dirty="0" smtClean="0"/>
              <a:t>Interdisciplinary approach to treatment and therapy</a:t>
            </a:r>
          </a:p>
          <a:p>
            <a:pPr eaLnBrk="1" hangingPunct="1">
              <a:buClr>
                <a:schemeClr val="tx2"/>
              </a:buClr>
            </a:pPr>
            <a:endParaRPr lang="en-US" sz="2800" dirty="0" smtClean="0"/>
          </a:p>
        </p:txBody>
      </p:sp>
    </p:spTree>
    <p:extLst>
      <p:ext uri="{BB962C8B-B14F-4D97-AF65-F5344CB8AC3E}">
        <p14:creationId xmlns:p14="http://schemas.microsoft.com/office/powerpoint/2010/main" val="2026220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buFont typeface="Wingdings" pitchFamily="2" charset="2"/>
              <a:buChar char="v"/>
            </a:pPr>
            <a:endParaRPr lang="en-US">
              <a:latin typeface="Times New Roman" pitchFamily="18" charset="0"/>
            </a:endParaRPr>
          </a:p>
        </p:txBody>
      </p:sp>
      <p:sp>
        <p:nvSpPr>
          <p:cNvPr id="3075" name="Rectangle 3"/>
          <p:cNvSpPr>
            <a:spLocks noGrp="1" noChangeArrowheads="1"/>
          </p:cNvSpPr>
          <p:nvPr>
            <p:ph type="body" sz="half" idx="1"/>
          </p:nvPr>
        </p:nvSpPr>
        <p:spPr>
          <a:xfrm>
            <a:off x="304800" y="1600200"/>
            <a:ext cx="4648200" cy="5029200"/>
          </a:xfrm>
          <a:noFill/>
          <a:ln cap="flat">
            <a:noFill/>
            <a:miter lim="800000"/>
            <a:headEnd/>
            <a:tailEnd/>
          </a:ln>
        </p:spPr>
        <p:txBody>
          <a:bodyPr>
            <a:normAutofit/>
          </a:bodyPr>
          <a:lstStyle/>
          <a:p>
            <a:pPr eaLnBrk="1" hangingPunct="1">
              <a:buClr>
                <a:schemeClr val="bg2"/>
              </a:buClr>
              <a:buFont typeface="Calibri" pitchFamily="34" charset="0"/>
              <a:buChar char="•"/>
            </a:pPr>
            <a:r>
              <a:rPr lang="en-US" sz="2400" dirty="0" smtClean="0"/>
              <a:t>Biomedical foundation of FASDs</a:t>
            </a:r>
          </a:p>
          <a:p>
            <a:pPr eaLnBrk="1" hangingPunct="1">
              <a:buClr>
                <a:schemeClr val="bg2"/>
              </a:buClr>
              <a:buFont typeface="Calibri" pitchFamily="34" charset="0"/>
              <a:buChar char="•"/>
            </a:pPr>
            <a:endParaRPr lang="en-US" sz="2400" dirty="0" smtClean="0"/>
          </a:p>
          <a:p>
            <a:pPr eaLnBrk="1" hangingPunct="1">
              <a:buClr>
                <a:schemeClr val="bg2"/>
              </a:buClr>
              <a:buFont typeface="Calibri" pitchFamily="34" charset="0"/>
              <a:buChar char="•"/>
            </a:pPr>
            <a:r>
              <a:rPr lang="en-US" sz="2400" dirty="0" smtClean="0"/>
              <a:t>Characteristics of FASDs</a:t>
            </a:r>
          </a:p>
          <a:p>
            <a:pPr eaLnBrk="1" hangingPunct="1">
              <a:buClr>
                <a:schemeClr val="bg2"/>
              </a:buClr>
              <a:buFont typeface="Calibri" pitchFamily="34" charset="0"/>
              <a:buChar char="•"/>
            </a:pPr>
            <a:endParaRPr lang="en-US" sz="2400" dirty="0" smtClean="0"/>
          </a:p>
          <a:p>
            <a:pPr eaLnBrk="1" hangingPunct="1">
              <a:buClr>
                <a:schemeClr val="bg2"/>
              </a:buClr>
              <a:buFont typeface="Calibri" pitchFamily="34" charset="0"/>
              <a:buChar char="•"/>
            </a:pPr>
            <a:r>
              <a:rPr lang="en-US" sz="2400" dirty="0" smtClean="0"/>
              <a:t>Clinical issues</a:t>
            </a:r>
          </a:p>
          <a:p>
            <a:pPr eaLnBrk="1" hangingPunct="1">
              <a:buClr>
                <a:schemeClr val="bg2"/>
              </a:buClr>
              <a:buFont typeface="Calibri" pitchFamily="34" charset="0"/>
              <a:buChar char="•"/>
            </a:pPr>
            <a:endParaRPr lang="en-US" sz="2400" dirty="0" smtClean="0"/>
          </a:p>
          <a:p>
            <a:pPr eaLnBrk="1" hangingPunct="1">
              <a:buClr>
                <a:schemeClr val="bg2"/>
              </a:buClr>
              <a:buFont typeface="Calibri" pitchFamily="34" charset="0"/>
              <a:buChar char="•"/>
            </a:pPr>
            <a:r>
              <a:rPr lang="en-US" sz="2400" dirty="0" smtClean="0"/>
              <a:t>Prevalence and demographics of FASDs</a:t>
            </a:r>
          </a:p>
          <a:p>
            <a:pPr eaLnBrk="1" hangingPunct="1">
              <a:buClr>
                <a:schemeClr val="bg2"/>
              </a:buClr>
              <a:buFont typeface="Calibri" pitchFamily="34" charset="0"/>
              <a:buChar char="•"/>
            </a:pPr>
            <a:endParaRPr lang="en-US" sz="2400" dirty="0" smtClean="0"/>
          </a:p>
          <a:p>
            <a:pPr eaLnBrk="1" hangingPunct="1">
              <a:buClr>
                <a:schemeClr val="bg2"/>
              </a:buClr>
              <a:buFont typeface="Calibri" pitchFamily="34" charset="0"/>
              <a:buChar char="•"/>
            </a:pPr>
            <a:r>
              <a:rPr lang="en-US" sz="2400" dirty="0" smtClean="0"/>
              <a:t>Psychological, social, and cultural aspects of FASDs</a:t>
            </a:r>
          </a:p>
        </p:txBody>
      </p:sp>
      <p:sp>
        <p:nvSpPr>
          <p:cNvPr id="3077" name="Text Box 7"/>
          <p:cNvSpPr txBox="1">
            <a:spLocks noChangeArrowheads="1"/>
          </p:cNvSpPr>
          <p:nvPr/>
        </p:nvSpPr>
        <p:spPr bwMode="auto">
          <a:xfrm>
            <a:off x="457200" y="533400"/>
            <a:ext cx="8382000" cy="800219"/>
          </a:xfrm>
          <a:prstGeom prst="rect">
            <a:avLst/>
          </a:prstGeom>
          <a:extLst/>
        </p:spPr>
        <p:txBody>
          <a:bodyPr vert="horz" lIns="91440" tIns="45720" rIns="91440" bIns="45720" rtlCol="0" anchor="ctr">
            <a:noAutofit/>
          </a:bodyPr>
          <a:lstStyle>
            <a:lvl1pPr>
              <a:spcBef>
                <a:spcPct val="0"/>
              </a:spcBef>
              <a:buNone/>
              <a:defRPr sz="4600" cap="none" spc="-100" baseline="0">
                <a:ln>
                  <a:noFill/>
                </a:ln>
                <a:solidFill>
                  <a:schemeClr val="tx2"/>
                </a:solidFill>
                <a:effectLst/>
                <a:latin typeface="+mj-lt"/>
                <a:ea typeface="+mj-ea"/>
                <a:cs typeface="+mj-cs"/>
              </a:defRPr>
            </a:lvl1pPr>
          </a:lstStyle>
          <a:p>
            <a:r>
              <a:rPr lang="en-US" dirty="0"/>
              <a:t>Road Map for Presentation</a:t>
            </a:r>
          </a:p>
        </p:txBody>
      </p:sp>
      <p:pic>
        <p:nvPicPr>
          <p:cNvPr id="307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44343" y="2133600"/>
            <a:ext cx="2961457"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3161535"/>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5062537"/>
            <a:ext cx="7659687" cy="1168400"/>
          </a:xfrm>
        </p:spPr>
        <p:txBody>
          <a:bodyPr/>
          <a:lstStyle/>
          <a:p>
            <a:r>
              <a:rPr lang="en-US" sz="4600" dirty="0" smtClean="0"/>
              <a:t>Prevalence and Demographics</a:t>
            </a:r>
            <a:endParaRPr lang="en-US" sz="4600" dirty="0"/>
          </a:p>
        </p:txBody>
      </p:sp>
      <p:sp>
        <p:nvSpPr>
          <p:cNvPr id="5" name="Text Placeholder 4"/>
          <p:cNvSpPr>
            <a:spLocks noGrp="1"/>
          </p:cNvSpPr>
          <p:nvPr>
            <p:ph type="body" idx="1"/>
          </p:nvPr>
        </p:nvSpPr>
        <p:spPr>
          <a:xfrm>
            <a:off x="722313" y="3429000"/>
            <a:ext cx="6135687" cy="1633538"/>
          </a:xfrm>
        </p:spPr>
        <p:txBody>
          <a:bodyPr/>
          <a:lstStyle/>
          <a:p>
            <a:endParaRPr lang="en-US" dirty="0"/>
          </a:p>
        </p:txBody>
      </p:sp>
    </p:spTree>
    <p:extLst>
      <p:ext uri="{BB962C8B-B14F-4D97-AF65-F5344CB8AC3E}">
        <p14:creationId xmlns:p14="http://schemas.microsoft.com/office/powerpoint/2010/main" val="29732477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4000" dirty="0" smtClean="0"/>
              <a:t>Prevalence of FAS</a:t>
            </a:r>
          </a:p>
        </p:txBody>
      </p:sp>
      <p:sp>
        <p:nvSpPr>
          <p:cNvPr id="21508" name="Rectangle 6"/>
          <p:cNvSpPr>
            <a:spLocks noGrp="1" noChangeArrowheads="1"/>
          </p:cNvSpPr>
          <p:nvPr>
            <p:ph type="body" sz="half" idx="1"/>
          </p:nvPr>
        </p:nvSpPr>
        <p:spPr>
          <a:xfrm>
            <a:off x="152400" y="1600200"/>
            <a:ext cx="8229600" cy="5105400"/>
          </a:xfrm>
          <a:noFill/>
          <a:ln>
            <a:noFill/>
            <a:miter lim="800000"/>
            <a:headEnd/>
            <a:tailEnd/>
          </a:ln>
        </p:spPr>
        <p:txBody>
          <a:bodyPr>
            <a:normAutofit/>
          </a:bodyPr>
          <a:lstStyle/>
          <a:p>
            <a:pPr eaLnBrk="1" hangingPunct="1">
              <a:lnSpc>
                <a:spcPct val="90000"/>
              </a:lnSpc>
            </a:pPr>
            <a:r>
              <a:rPr lang="en-US" dirty="0" smtClean="0"/>
              <a:t>Prevalence of fetal alcohol syndrome (FAS) in the United States</a:t>
            </a:r>
          </a:p>
          <a:p>
            <a:pPr lvl="1" eaLnBrk="1" hangingPunct="1">
              <a:lnSpc>
                <a:spcPct val="90000"/>
              </a:lnSpc>
            </a:pPr>
            <a:r>
              <a:rPr lang="en-US" dirty="0" smtClean="0"/>
              <a:t>0.2 to 1.5 per 1,000 live births</a:t>
            </a:r>
          </a:p>
          <a:p>
            <a:pPr lvl="1" eaLnBrk="1" hangingPunct="1">
              <a:lnSpc>
                <a:spcPct val="90000"/>
              </a:lnSpc>
              <a:buClr>
                <a:schemeClr val="accent1"/>
              </a:buClr>
            </a:pPr>
            <a:endParaRPr lang="en-US" sz="1200" dirty="0" smtClean="0"/>
          </a:p>
          <a:p>
            <a:pPr eaLnBrk="1" hangingPunct="1">
              <a:lnSpc>
                <a:spcPct val="90000"/>
              </a:lnSpc>
            </a:pPr>
            <a:r>
              <a:rPr lang="en-US" dirty="0" smtClean="0"/>
              <a:t>Prevalence higher in some disadvantaged groups</a:t>
            </a:r>
          </a:p>
          <a:p>
            <a:pPr lvl="1" eaLnBrk="1" hangingPunct="1">
              <a:lnSpc>
                <a:spcPct val="90000"/>
              </a:lnSpc>
            </a:pPr>
            <a:r>
              <a:rPr lang="en-US" dirty="0" smtClean="0"/>
              <a:t>Some minority groups have higher </a:t>
            </a:r>
            <a:r>
              <a:rPr lang="en-US" b="1" u="sng" dirty="0" smtClean="0"/>
              <a:t>documented</a:t>
            </a:r>
            <a:r>
              <a:rPr lang="en-US" dirty="0" smtClean="0">
                <a:solidFill>
                  <a:srgbClr val="FF0000"/>
                </a:solidFill>
              </a:rPr>
              <a:t> </a:t>
            </a:r>
            <a:r>
              <a:rPr lang="en-US" dirty="0" smtClean="0"/>
              <a:t>prevalence</a:t>
            </a:r>
          </a:p>
          <a:p>
            <a:pPr lvl="1" eaLnBrk="1" hangingPunct="1">
              <a:lnSpc>
                <a:spcPct val="90000"/>
              </a:lnSpc>
            </a:pPr>
            <a:r>
              <a:rPr lang="en-US" dirty="0" smtClean="0"/>
              <a:t>Children in foster care</a:t>
            </a:r>
          </a:p>
          <a:p>
            <a:pPr lvl="1" eaLnBrk="1" hangingPunct="1">
              <a:lnSpc>
                <a:spcPct val="90000"/>
              </a:lnSpc>
            </a:pPr>
            <a:r>
              <a:rPr lang="en-US" dirty="0" smtClean="0"/>
              <a:t>Youth in justice system</a:t>
            </a:r>
          </a:p>
          <a:p>
            <a:pPr eaLnBrk="1" hangingPunct="1">
              <a:lnSpc>
                <a:spcPct val="90000"/>
              </a:lnSpc>
            </a:pPr>
            <a:endParaRPr lang="en-US" sz="1200" dirty="0" smtClean="0"/>
          </a:p>
          <a:p>
            <a:pPr eaLnBrk="1" hangingPunct="1">
              <a:lnSpc>
                <a:spcPct val="90000"/>
              </a:lnSpc>
            </a:pPr>
            <a:r>
              <a:rPr lang="en-US" dirty="0" smtClean="0"/>
              <a:t>Prevalence of FASDs in the United States</a:t>
            </a:r>
          </a:p>
          <a:p>
            <a:pPr lvl="1" eaLnBrk="1" hangingPunct="1">
              <a:lnSpc>
                <a:spcPct val="90000"/>
              </a:lnSpc>
            </a:pPr>
            <a:r>
              <a:rPr lang="en-US" dirty="0" smtClean="0"/>
              <a:t>9-10 per 1,000 live births</a:t>
            </a:r>
          </a:p>
        </p:txBody>
      </p:sp>
    </p:spTree>
    <p:extLst>
      <p:ext uri="{BB962C8B-B14F-4D97-AF65-F5344CB8AC3E}">
        <p14:creationId xmlns:p14="http://schemas.microsoft.com/office/powerpoint/2010/main" val="41669352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Prevalence of FASD in Alaska	</a:t>
            </a:r>
            <a:endParaRPr lang="en-US" dirty="0"/>
          </a:p>
        </p:txBody>
      </p:sp>
      <p:sp>
        <p:nvSpPr>
          <p:cNvPr id="5" name="Content Placeholder 4"/>
          <p:cNvSpPr>
            <a:spLocks noGrp="1"/>
          </p:cNvSpPr>
          <p:nvPr>
            <p:ph idx="1"/>
          </p:nvPr>
        </p:nvSpPr>
        <p:spPr>
          <a:xfrm>
            <a:off x="457200" y="1600200"/>
            <a:ext cx="7772400" cy="4800600"/>
          </a:xfrm>
        </p:spPr>
        <p:txBody>
          <a:bodyPr>
            <a:normAutofit/>
          </a:bodyPr>
          <a:lstStyle/>
          <a:p>
            <a:r>
              <a:rPr lang="en-US" sz="2800" dirty="0" smtClean="0"/>
              <a:t>Prevalence 1996-2011*</a:t>
            </a:r>
          </a:p>
          <a:p>
            <a:pPr lvl="1"/>
            <a:r>
              <a:rPr lang="en-US" sz="2400" dirty="0" smtClean="0"/>
              <a:t>FAS prevalence: 1.5 per 1,000 live births</a:t>
            </a:r>
          </a:p>
          <a:p>
            <a:pPr lvl="1"/>
            <a:r>
              <a:rPr lang="en-US" sz="2400" dirty="0" smtClean="0"/>
              <a:t>FASD prevalence: 11.3 per 1,000 live births</a:t>
            </a:r>
          </a:p>
          <a:p>
            <a:r>
              <a:rPr lang="en-US" sz="2800" dirty="0" smtClean="0"/>
              <a:t>Prevalence higher in some disadvantaged groups</a:t>
            </a:r>
          </a:p>
          <a:p>
            <a:pPr lvl="1"/>
            <a:r>
              <a:rPr lang="en-US" sz="2400" dirty="0" smtClean="0"/>
              <a:t>Higher DOCUMENTED prevalence</a:t>
            </a:r>
          </a:p>
          <a:p>
            <a:r>
              <a:rPr lang="en-US" sz="2800" dirty="0" smtClean="0"/>
              <a:t>Challenges to documentation: 	</a:t>
            </a:r>
          </a:p>
          <a:p>
            <a:pPr lvl="1"/>
            <a:r>
              <a:rPr lang="en-US" sz="2400" dirty="0"/>
              <a:t>D</a:t>
            </a:r>
            <a:r>
              <a:rPr lang="en-US" sz="2400" dirty="0" smtClean="0"/>
              <a:t>ata collection, under/over reporting</a:t>
            </a:r>
          </a:p>
        </p:txBody>
      </p:sp>
      <p:sp>
        <p:nvSpPr>
          <p:cNvPr id="2" name="TextBox 1"/>
          <p:cNvSpPr txBox="1"/>
          <p:nvPr/>
        </p:nvSpPr>
        <p:spPr>
          <a:xfrm>
            <a:off x="685800" y="5867400"/>
            <a:ext cx="7239000" cy="738664"/>
          </a:xfrm>
          <a:prstGeom prst="rect">
            <a:avLst/>
          </a:prstGeom>
          <a:noFill/>
        </p:spPr>
        <p:txBody>
          <a:bodyPr wrap="square" rtlCol="0">
            <a:spAutoFit/>
          </a:bodyPr>
          <a:lstStyle/>
          <a:p>
            <a:r>
              <a:rPr lang="en-US" sz="1400" dirty="0" smtClean="0"/>
              <a:t>*Chidambaram </a:t>
            </a:r>
            <a:r>
              <a:rPr lang="en-US" sz="1400" dirty="0"/>
              <a:t>&amp; </a:t>
            </a:r>
            <a:r>
              <a:rPr lang="en-US" sz="1400" dirty="0" err="1" smtClean="0"/>
              <a:t>Bisson</a:t>
            </a:r>
            <a:r>
              <a:rPr lang="en-US" sz="1400" dirty="0" smtClean="0"/>
              <a:t> (2013) </a:t>
            </a:r>
            <a:r>
              <a:rPr lang="en-US" sz="1400" i="1" dirty="0" smtClean="0"/>
              <a:t>Alaska Birth Defects Registry: Critical Factors and Considerations in Reporting Information.</a:t>
            </a:r>
            <a:r>
              <a:rPr lang="en-US" sz="1400" dirty="0" smtClean="0"/>
              <a:t> Presented at </a:t>
            </a:r>
            <a:r>
              <a:rPr lang="en-US" sz="1400" i="1" dirty="0" smtClean="0"/>
              <a:t>FASD: Best Practices in the Last Frontier</a:t>
            </a:r>
            <a:r>
              <a:rPr lang="en-US" sz="1400" dirty="0" smtClean="0"/>
              <a:t>, Anchorage, AK, May 2013.</a:t>
            </a:r>
            <a:endParaRPr lang="en-US" sz="1400" dirty="0"/>
          </a:p>
        </p:txBody>
      </p:sp>
    </p:spTree>
    <p:extLst>
      <p:ext uri="{BB962C8B-B14F-4D97-AF65-F5344CB8AC3E}">
        <p14:creationId xmlns:p14="http://schemas.microsoft.com/office/powerpoint/2010/main" val="16649135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4000" dirty="0" smtClean="0"/>
              <a:t>FAS Around the World</a:t>
            </a:r>
          </a:p>
        </p:txBody>
      </p:sp>
      <p:sp>
        <p:nvSpPr>
          <p:cNvPr id="23555" name="Rectangle 3"/>
          <p:cNvSpPr>
            <a:spLocks noGrp="1" noChangeArrowheads="1"/>
          </p:cNvSpPr>
          <p:nvPr>
            <p:ph type="body" idx="1"/>
          </p:nvPr>
        </p:nvSpPr>
        <p:spPr>
          <a:xfrm>
            <a:off x="152400" y="1600200"/>
            <a:ext cx="4419600" cy="5105400"/>
          </a:xfrm>
          <a:noFill/>
          <a:ln>
            <a:noFill/>
            <a:miter lim="800000"/>
            <a:headEnd/>
            <a:tailEnd/>
          </a:ln>
        </p:spPr>
        <p:txBody>
          <a:bodyPr/>
          <a:lstStyle/>
          <a:p>
            <a:pPr eaLnBrk="1" hangingPunct="1">
              <a:buClr>
                <a:schemeClr val="bg2"/>
              </a:buClr>
            </a:pPr>
            <a:r>
              <a:rPr lang="en-US" sz="2800" dirty="0" smtClean="0"/>
              <a:t>Russian orphanages</a:t>
            </a:r>
          </a:p>
          <a:p>
            <a:pPr lvl="1" eaLnBrk="1" hangingPunct="1">
              <a:buClr>
                <a:schemeClr val="tx2"/>
              </a:buClr>
            </a:pPr>
            <a:r>
              <a:rPr lang="en-US" sz="2400" dirty="0" smtClean="0"/>
              <a:t>15 per 1,000 live births</a:t>
            </a:r>
          </a:p>
          <a:p>
            <a:pPr lvl="2" eaLnBrk="1" hangingPunct="1">
              <a:buClr>
                <a:schemeClr val="bg2"/>
              </a:buClr>
              <a:buSzPct val="65000"/>
            </a:pPr>
            <a:endParaRPr lang="en-US" dirty="0" smtClean="0"/>
          </a:p>
          <a:p>
            <a:pPr eaLnBrk="1" hangingPunct="1">
              <a:buClr>
                <a:schemeClr val="bg2"/>
              </a:buClr>
            </a:pPr>
            <a:r>
              <a:rPr lang="en-US" sz="2800" dirty="0" smtClean="0"/>
              <a:t>Rural South Africa</a:t>
            </a:r>
          </a:p>
          <a:p>
            <a:pPr lvl="1" eaLnBrk="1" hangingPunct="1">
              <a:buClr>
                <a:schemeClr val="tx2"/>
              </a:buClr>
            </a:pPr>
            <a:r>
              <a:rPr lang="en-US" sz="2400" dirty="0" smtClean="0"/>
              <a:t>41 to 46 per 1,000 live births</a:t>
            </a:r>
          </a:p>
          <a:p>
            <a:pPr lvl="1" eaLnBrk="1" hangingPunct="1">
              <a:buClr>
                <a:schemeClr val="bg2"/>
              </a:buClr>
            </a:pPr>
            <a:endParaRPr lang="en-US" sz="2400" dirty="0" smtClean="0"/>
          </a:p>
          <a:p>
            <a:pPr eaLnBrk="1" hangingPunct="1">
              <a:buClr>
                <a:schemeClr val="bg2"/>
              </a:buClr>
            </a:pPr>
            <a:r>
              <a:rPr lang="en-US" sz="2800" dirty="0" smtClean="0"/>
              <a:t>Surveillance of FAS</a:t>
            </a:r>
          </a:p>
          <a:p>
            <a:pPr lvl="1" eaLnBrk="1" hangingPunct="1">
              <a:buClr>
                <a:schemeClr val="tx2"/>
              </a:buClr>
            </a:pPr>
            <a:r>
              <a:rPr lang="en-US" sz="2400" dirty="0" smtClean="0"/>
              <a:t>Inconsistent and difficult</a:t>
            </a:r>
          </a:p>
          <a:p>
            <a:pPr lvl="1" eaLnBrk="1" hangingPunct="1">
              <a:buClr>
                <a:schemeClr val="tx2"/>
              </a:buClr>
            </a:pPr>
            <a:r>
              <a:rPr lang="en-US" sz="2400" dirty="0" smtClean="0"/>
              <a:t>Prevalence difficult to accurately estimate</a:t>
            </a:r>
          </a:p>
          <a:p>
            <a:pPr lvl="2" eaLnBrk="1" hangingPunct="1">
              <a:buClr>
                <a:schemeClr val="bg2"/>
              </a:buClr>
              <a:buSzPct val="65000"/>
            </a:pPr>
            <a:endParaRPr lang="en-US" dirty="0" smtClean="0"/>
          </a:p>
          <a:p>
            <a:pPr lvl="2" eaLnBrk="1" hangingPunct="1">
              <a:buClr>
                <a:schemeClr val="bg2"/>
              </a:buClr>
              <a:buSzPct val="65000"/>
            </a:pPr>
            <a:endParaRPr lang="en-US" dirty="0" smtClean="0"/>
          </a:p>
        </p:txBody>
      </p:sp>
      <p:pic>
        <p:nvPicPr>
          <p:cNvPr id="23557" name="Picture 8" descr="MP900427809[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4387" y="2590800"/>
            <a:ext cx="3099013"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19184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4000" dirty="0" smtClean="0"/>
              <a:t>Monitoring Prenatal Alcohol Use</a:t>
            </a:r>
          </a:p>
        </p:txBody>
      </p:sp>
      <p:sp>
        <p:nvSpPr>
          <p:cNvPr id="24579" name="Rectangle 3"/>
          <p:cNvSpPr>
            <a:spLocks noGrp="1" noChangeArrowheads="1"/>
          </p:cNvSpPr>
          <p:nvPr>
            <p:ph type="body" idx="1"/>
          </p:nvPr>
        </p:nvSpPr>
        <p:spPr>
          <a:xfrm>
            <a:off x="152400" y="1600200"/>
            <a:ext cx="8229600" cy="5105400"/>
          </a:xfrm>
          <a:noFill/>
          <a:ln>
            <a:noFill/>
            <a:miter lim="800000"/>
            <a:headEnd/>
            <a:tailEnd/>
          </a:ln>
        </p:spPr>
        <p:txBody>
          <a:bodyPr>
            <a:normAutofit lnSpcReduction="10000"/>
          </a:bodyPr>
          <a:lstStyle/>
          <a:p>
            <a:pPr eaLnBrk="1" hangingPunct="1">
              <a:buClr>
                <a:schemeClr val="bg2"/>
              </a:buClr>
            </a:pPr>
            <a:r>
              <a:rPr lang="en-US" sz="2800" dirty="0" smtClean="0"/>
              <a:t>Women of childbearing age (age 18-44 years)</a:t>
            </a:r>
          </a:p>
          <a:p>
            <a:pPr lvl="1" eaLnBrk="1" hangingPunct="1">
              <a:buClr>
                <a:schemeClr val="tx2"/>
              </a:buClr>
            </a:pPr>
            <a:r>
              <a:rPr lang="en-US" sz="2400" dirty="0" smtClean="0"/>
              <a:t>54% report alcohol use</a:t>
            </a:r>
          </a:p>
          <a:p>
            <a:pPr lvl="1" eaLnBrk="1" hangingPunct="1">
              <a:buClr>
                <a:schemeClr val="tx2"/>
              </a:buClr>
            </a:pPr>
            <a:r>
              <a:rPr lang="en-US" sz="2400" dirty="0" smtClean="0"/>
              <a:t>12% report binge drinking</a:t>
            </a:r>
          </a:p>
          <a:p>
            <a:pPr lvl="1" eaLnBrk="1" hangingPunct="1">
              <a:buClr>
                <a:srgbClr val="FFE885"/>
              </a:buClr>
              <a:buFont typeface="Wingdings" pitchFamily="2" charset="2"/>
              <a:buChar char="v"/>
            </a:pPr>
            <a:endParaRPr lang="en-US" sz="2400" dirty="0" smtClean="0"/>
          </a:p>
          <a:p>
            <a:pPr eaLnBrk="1" hangingPunct="1">
              <a:buClr>
                <a:schemeClr val="bg2"/>
              </a:buClr>
            </a:pPr>
            <a:r>
              <a:rPr lang="en-US" sz="2800" dirty="0" smtClean="0"/>
              <a:t>Pregnant women (age 18-44 years)</a:t>
            </a:r>
          </a:p>
          <a:p>
            <a:pPr lvl="1" eaLnBrk="1" hangingPunct="1">
              <a:buClr>
                <a:schemeClr val="tx2"/>
              </a:buClr>
            </a:pPr>
            <a:r>
              <a:rPr lang="en-US" sz="2400" dirty="0" smtClean="0"/>
              <a:t>10% report drinking alcohol</a:t>
            </a:r>
          </a:p>
          <a:p>
            <a:pPr lvl="1" eaLnBrk="1" hangingPunct="1">
              <a:buClr>
                <a:schemeClr val="tx2"/>
              </a:buClr>
            </a:pPr>
            <a:r>
              <a:rPr lang="en-US" sz="2400" dirty="0" smtClean="0"/>
              <a:t>At least 2% report binge drinking</a:t>
            </a:r>
          </a:p>
          <a:p>
            <a:pPr lvl="1" eaLnBrk="1" hangingPunct="1">
              <a:buClr>
                <a:srgbClr val="FFE885"/>
              </a:buClr>
              <a:buFont typeface="Wingdings" pitchFamily="2" charset="2"/>
              <a:buChar char="v"/>
            </a:pPr>
            <a:endParaRPr lang="en-US" sz="2400" dirty="0" smtClean="0"/>
          </a:p>
          <a:p>
            <a:pPr eaLnBrk="1" hangingPunct="1">
              <a:buClr>
                <a:schemeClr val="bg2"/>
              </a:buClr>
            </a:pPr>
            <a:r>
              <a:rPr lang="en-US" sz="2800" dirty="0" smtClean="0"/>
              <a:t>Risk of giving birth to child with FASDs depends of multiple factors</a:t>
            </a:r>
          </a:p>
          <a:p>
            <a:pPr lvl="1" eaLnBrk="1" hangingPunct="1">
              <a:buClr>
                <a:schemeClr val="tx2"/>
              </a:buClr>
            </a:pPr>
            <a:r>
              <a:rPr lang="en-US" sz="2400" dirty="0" smtClean="0"/>
              <a:t>Pattern, volume, time, and duration of alcohol use</a:t>
            </a:r>
          </a:p>
          <a:p>
            <a:pPr lvl="1" eaLnBrk="1" hangingPunct="1">
              <a:buClr>
                <a:schemeClr val="tx2"/>
              </a:buClr>
            </a:pPr>
            <a:r>
              <a:rPr lang="en-US" sz="2400" dirty="0" smtClean="0"/>
              <a:t>Demographic factors</a:t>
            </a:r>
          </a:p>
        </p:txBody>
      </p:sp>
    </p:spTree>
    <p:extLst>
      <p:ext uri="{BB962C8B-B14F-4D97-AF65-F5344CB8AC3E}">
        <p14:creationId xmlns:p14="http://schemas.microsoft.com/office/powerpoint/2010/main" val="12520328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z="4000" dirty="0" smtClean="0"/>
              <a:t>Cost of FAS</a:t>
            </a:r>
          </a:p>
        </p:txBody>
      </p:sp>
      <p:sp>
        <p:nvSpPr>
          <p:cNvPr id="25603" name="Rectangle 3"/>
          <p:cNvSpPr>
            <a:spLocks noGrp="1" noChangeArrowheads="1"/>
          </p:cNvSpPr>
          <p:nvPr>
            <p:ph type="body" idx="1"/>
          </p:nvPr>
        </p:nvSpPr>
        <p:spPr>
          <a:xfrm>
            <a:off x="304800" y="1600200"/>
            <a:ext cx="8077200" cy="5105400"/>
          </a:xfrm>
          <a:noFill/>
          <a:ln>
            <a:noFill/>
            <a:miter lim="800000"/>
            <a:headEnd/>
            <a:tailEnd/>
          </a:ln>
        </p:spPr>
        <p:txBody>
          <a:bodyPr>
            <a:normAutofit/>
          </a:bodyPr>
          <a:lstStyle/>
          <a:p>
            <a:pPr eaLnBrk="1" hangingPunct="1">
              <a:buClr>
                <a:schemeClr val="bg2"/>
              </a:buClr>
            </a:pPr>
            <a:r>
              <a:rPr lang="en-US" sz="2800" dirty="0" smtClean="0"/>
              <a:t>Cost estimates only available for FAS</a:t>
            </a:r>
          </a:p>
          <a:p>
            <a:pPr eaLnBrk="1" hangingPunct="1">
              <a:buClr>
                <a:schemeClr val="bg2"/>
              </a:buClr>
            </a:pPr>
            <a:endParaRPr lang="en-US" sz="2800" dirty="0" smtClean="0"/>
          </a:p>
          <a:p>
            <a:pPr eaLnBrk="1" hangingPunct="1">
              <a:buClr>
                <a:schemeClr val="bg2"/>
              </a:buClr>
            </a:pPr>
            <a:r>
              <a:rPr lang="en-US" sz="2800" dirty="0" smtClean="0"/>
              <a:t>Total annual costs associated with FAS in US about $4 billion dollars</a:t>
            </a:r>
          </a:p>
          <a:p>
            <a:pPr eaLnBrk="1" hangingPunct="1">
              <a:buClr>
                <a:schemeClr val="bg2"/>
              </a:buClr>
            </a:pPr>
            <a:endParaRPr lang="en-US" sz="2800" dirty="0" smtClean="0"/>
          </a:p>
          <a:p>
            <a:pPr eaLnBrk="1" hangingPunct="1">
              <a:buClr>
                <a:schemeClr val="bg2"/>
              </a:buClr>
            </a:pPr>
            <a:r>
              <a:rPr lang="en-US" sz="2800" dirty="0" smtClean="0"/>
              <a:t>About 2 million dollars per one individual with FAS</a:t>
            </a:r>
          </a:p>
          <a:p>
            <a:pPr lvl="1" eaLnBrk="1" hangingPunct="1">
              <a:buClr>
                <a:schemeClr val="bg2"/>
              </a:buClr>
            </a:pPr>
            <a:endParaRPr lang="en-US" sz="2400" dirty="0" smtClean="0"/>
          </a:p>
        </p:txBody>
      </p:sp>
    </p:spTree>
    <p:extLst>
      <p:ext uri="{BB962C8B-B14F-4D97-AF65-F5344CB8AC3E}">
        <p14:creationId xmlns:p14="http://schemas.microsoft.com/office/powerpoint/2010/main" val="21511614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5062537"/>
            <a:ext cx="7659687" cy="1168400"/>
          </a:xfrm>
        </p:spPr>
        <p:txBody>
          <a:bodyPr/>
          <a:lstStyle/>
          <a:p>
            <a:r>
              <a:rPr lang="en-US" sz="4600" dirty="0" smtClean="0"/>
              <a:t>Psycho-Social-Cultural Effects</a:t>
            </a:r>
            <a:endParaRPr lang="en-US" sz="4600" dirty="0"/>
          </a:p>
        </p:txBody>
      </p:sp>
      <p:sp>
        <p:nvSpPr>
          <p:cNvPr id="5" name="Text Placeholder 4"/>
          <p:cNvSpPr>
            <a:spLocks noGrp="1"/>
          </p:cNvSpPr>
          <p:nvPr>
            <p:ph type="body" idx="1"/>
          </p:nvPr>
        </p:nvSpPr>
        <p:spPr>
          <a:xfrm>
            <a:off x="722313" y="3429000"/>
            <a:ext cx="6135687" cy="1633538"/>
          </a:xfrm>
        </p:spPr>
        <p:txBody>
          <a:bodyPr/>
          <a:lstStyle/>
          <a:p>
            <a:endParaRPr lang="en-US" dirty="0"/>
          </a:p>
        </p:txBody>
      </p:sp>
    </p:spTree>
    <p:extLst>
      <p:ext uri="{BB962C8B-B14F-4D97-AF65-F5344CB8AC3E}">
        <p14:creationId xmlns:p14="http://schemas.microsoft.com/office/powerpoint/2010/main" val="26280311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Psychosocial Aspects</a:t>
            </a:r>
            <a:endParaRPr lang="en-US" dirty="0"/>
          </a:p>
        </p:txBody>
      </p:sp>
      <p:sp>
        <p:nvSpPr>
          <p:cNvPr id="5" name="Content Placeholder 4"/>
          <p:cNvSpPr>
            <a:spLocks noGrp="1"/>
          </p:cNvSpPr>
          <p:nvPr>
            <p:ph idx="1"/>
          </p:nvPr>
        </p:nvSpPr>
        <p:spPr>
          <a:xfrm>
            <a:off x="457200" y="1600200"/>
            <a:ext cx="7772400" cy="4800600"/>
          </a:xfrm>
        </p:spPr>
        <p:txBody>
          <a:bodyPr>
            <a:normAutofit/>
          </a:bodyPr>
          <a:lstStyle/>
          <a:p>
            <a:r>
              <a:rPr lang="en-US" sz="2400" dirty="0" smtClean="0"/>
              <a:t>Increased health care needs across the lifespan</a:t>
            </a:r>
          </a:p>
          <a:p>
            <a:r>
              <a:rPr lang="en-US" sz="2400" dirty="0" smtClean="0"/>
              <a:t>Functional problems</a:t>
            </a:r>
          </a:p>
          <a:p>
            <a:pPr lvl="1"/>
            <a:r>
              <a:rPr lang="en-US" sz="2400" dirty="0" smtClean="0"/>
              <a:t>Mental health difficulties</a:t>
            </a:r>
          </a:p>
          <a:p>
            <a:pPr lvl="1"/>
            <a:r>
              <a:rPr lang="en-US" sz="2400" dirty="0" smtClean="0"/>
              <a:t>Disrupted school experiences </a:t>
            </a:r>
          </a:p>
          <a:p>
            <a:pPr lvl="1"/>
            <a:r>
              <a:rPr lang="en-US" sz="2400" dirty="0" smtClean="0"/>
              <a:t>Trouble with law</a:t>
            </a:r>
          </a:p>
          <a:p>
            <a:pPr lvl="1"/>
            <a:r>
              <a:rPr lang="en-US" sz="2400" dirty="0" smtClean="0"/>
              <a:t>Difficulties with independent living</a:t>
            </a:r>
          </a:p>
          <a:p>
            <a:pPr lvl="1"/>
            <a:r>
              <a:rPr lang="en-US" sz="2400" dirty="0" smtClean="0"/>
              <a:t>Substance abuse</a:t>
            </a:r>
          </a:p>
          <a:p>
            <a:pPr lvl="1"/>
            <a:r>
              <a:rPr lang="en-US" sz="2400" dirty="0" smtClean="0"/>
              <a:t>Problems with parenting</a:t>
            </a:r>
          </a:p>
        </p:txBody>
      </p:sp>
      <p:pic>
        <p:nvPicPr>
          <p:cNvPr id="6" name="Picture 5" descr="MP90044871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25415" y="3352800"/>
            <a:ext cx="2780385"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80613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Psychosocial Aspects</a:t>
            </a:r>
            <a:endParaRPr lang="en-US" dirty="0"/>
          </a:p>
        </p:txBody>
      </p:sp>
      <p:sp>
        <p:nvSpPr>
          <p:cNvPr id="5" name="Content Placeholder 4"/>
          <p:cNvSpPr>
            <a:spLocks noGrp="1"/>
          </p:cNvSpPr>
          <p:nvPr>
            <p:ph idx="1"/>
          </p:nvPr>
        </p:nvSpPr>
        <p:spPr>
          <a:xfrm>
            <a:off x="457200" y="1600200"/>
            <a:ext cx="7772400" cy="4800600"/>
          </a:xfrm>
        </p:spPr>
        <p:txBody>
          <a:bodyPr>
            <a:normAutofit/>
          </a:bodyPr>
          <a:lstStyle/>
          <a:p>
            <a:r>
              <a:rPr lang="en-US" sz="2800" dirty="0" smtClean="0"/>
              <a:t>Support needed for family and individual with an FASD</a:t>
            </a:r>
          </a:p>
          <a:p>
            <a:r>
              <a:rPr lang="en-US" sz="2800" dirty="0" smtClean="0"/>
              <a:t>FASD are lifelong disorders</a:t>
            </a:r>
          </a:p>
          <a:p>
            <a:r>
              <a:rPr lang="en-US" sz="2800" dirty="0" smtClean="0"/>
              <a:t>Many of the secondary disabilities may be preventable through early intervention</a:t>
            </a:r>
          </a:p>
          <a:p>
            <a:endParaRPr lang="en-US" sz="2400" dirty="0" smtClean="0"/>
          </a:p>
          <a:p>
            <a:pPr marL="114300" indent="0" algn="ctr">
              <a:buNone/>
            </a:pPr>
            <a:r>
              <a:rPr lang="en-US" sz="3200" b="1" dirty="0" smtClean="0"/>
              <a:t>Fetal alcohol spectrum </a:t>
            </a:r>
            <a:r>
              <a:rPr lang="en-US" sz="3200" b="1" smtClean="0"/>
              <a:t>disorders </a:t>
            </a:r>
            <a:br>
              <a:rPr lang="en-US" sz="3200" b="1" smtClean="0"/>
            </a:br>
            <a:r>
              <a:rPr lang="en-US" sz="3200" b="1" smtClean="0"/>
              <a:t>are entirely </a:t>
            </a:r>
            <a:r>
              <a:rPr lang="en-US" sz="3200" b="1" dirty="0" smtClean="0"/>
              <a:t>preventable if no alcohol is consumed during pregnancy!</a:t>
            </a:r>
          </a:p>
        </p:txBody>
      </p:sp>
    </p:spTree>
    <p:extLst>
      <p:ext uri="{BB962C8B-B14F-4D97-AF65-F5344CB8AC3E}">
        <p14:creationId xmlns:p14="http://schemas.microsoft.com/office/powerpoint/2010/main" val="40768126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 closing…</a:t>
            </a:r>
            <a:endParaRPr lang="en-US" dirty="0"/>
          </a:p>
        </p:txBody>
      </p:sp>
      <p:sp>
        <p:nvSpPr>
          <p:cNvPr id="5" name="Content Placeholder 4"/>
          <p:cNvSpPr>
            <a:spLocks noGrp="1"/>
          </p:cNvSpPr>
          <p:nvPr>
            <p:ph idx="1"/>
          </p:nvPr>
        </p:nvSpPr>
        <p:spPr>
          <a:xfrm>
            <a:off x="457200" y="1524000"/>
            <a:ext cx="4114800" cy="4800600"/>
          </a:xfrm>
        </p:spPr>
        <p:txBody>
          <a:bodyPr>
            <a:normAutofit/>
          </a:bodyPr>
          <a:lstStyle/>
          <a:p>
            <a:pPr marL="114300" indent="0">
              <a:buNone/>
            </a:pPr>
            <a:r>
              <a:rPr lang="en-US" sz="2400" dirty="0" smtClean="0"/>
              <a:t>Review:</a:t>
            </a:r>
          </a:p>
          <a:p>
            <a:r>
              <a:rPr lang="en-US" sz="2400" dirty="0" smtClean="0"/>
              <a:t>Biomedical foundation of FASD</a:t>
            </a:r>
          </a:p>
          <a:p>
            <a:r>
              <a:rPr lang="en-US" sz="2400" dirty="0"/>
              <a:t>Prevalence and demographics of </a:t>
            </a:r>
            <a:r>
              <a:rPr lang="en-US" sz="2400" dirty="0" smtClean="0"/>
              <a:t>FASD</a:t>
            </a:r>
            <a:endParaRPr lang="en-US" sz="2400" dirty="0"/>
          </a:p>
          <a:p>
            <a:r>
              <a:rPr lang="en-US" sz="2400" dirty="0" smtClean="0"/>
              <a:t>Characteristics of FASD</a:t>
            </a:r>
          </a:p>
          <a:p>
            <a:r>
              <a:rPr lang="en-US" sz="2400" dirty="0" smtClean="0"/>
              <a:t>Assessment, diagnosis, and clinical issues and FASD</a:t>
            </a:r>
          </a:p>
          <a:p>
            <a:r>
              <a:rPr lang="en-US" sz="2400" dirty="0" smtClean="0"/>
              <a:t>Psychological, social, and cultural aspects of FASD</a:t>
            </a:r>
            <a:endParaRPr lang="en-US" sz="2000" dirty="0" smtClean="0"/>
          </a:p>
        </p:txBody>
      </p:sp>
      <p:pic>
        <p:nvPicPr>
          <p:cNvPr id="8" name="Picture 10" descr="R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600447"/>
            <a:ext cx="3685157" cy="4266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5967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4986337"/>
            <a:ext cx="7659687" cy="1168400"/>
          </a:xfrm>
        </p:spPr>
        <p:txBody>
          <a:bodyPr/>
          <a:lstStyle/>
          <a:p>
            <a:r>
              <a:rPr lang="en-US" sz="4600" dirty="0" smtClean="0"/>
              <a:t>Biomedical Foundation of FASD</a:t>
            </a:r>
            <a:endParaRPr lang="en-US" sz="4600" dirty="0"/>
          </a:p>
        </p:txBody>
      </p:sp>
      <p:sp>
        <p:nvSpPr>
          <p:cNvPr id="5" name="Text Placeholder 4"/>
          <p:cNvSpPr>
            <a:spLocks noGrp="1"/>
          </p:cNvSpPr>
          <p:nvPr>
            <p:ph type="body" idx="1"/>
          </p:nvPr>
        </p:nvSpPr>
        <p:spPr>
          <a:xfrm>
            <a:off x="722313" y="3352800"/>
            <a:ext cx="6135687" cy="1633538"/>
          </a:xfrm>
        </p:spPr>
        <p:txBody>
          <a:bodyPr>
            <a:normAutofit/>
          </a:bodyPr>
          <a:lstStyle/>
          <a:p>
            <a:endParaRPr lang="en-US" sz="2500" dirty="0"/>
          </a:p>
        </p:txBody>
      </p:sp>
    </p:spTree>
    <p:extLst>
      <p:ext uri="{BB962C8B-B14F-4D97-AF65-F5344CB8AC3E}">
        <p14:creationId xmlns:p14="http://schemas.microsoft.com/office/powerpoint/2010/main" val="22067579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95400"/>
            <a:ext cx="7010400" cy="2593975"/>
          </a:xfrm>
        </p:spPr>
        <p:txBody>
          <a:bodyPr anchor="ctr" anchorCtr="1"/>
          <a:lstStyle/>
          <a:p>
            <a:pPr algn="ctr"/>
            <a:r>
              <a:rPr lang="en-US" sz="3200" dirty="0" smtClean="0"/>
              <a:t>Arctic FASD Regional Training Center</a:t>
            </a:r>
            <a:r>
              <a:rPr lang="en-US" sz="3200" dirty="0"/>
              <a:t/>
            </a:r>
            <a:br>
              <a:rPr lang="en-US" sz="3200" dirty="0"/>
            </a:br>
            <a:r>
              <a:rPr lang="en-US" sz="3200" dirty="0" smtClean="0"/>
              <a:t>www.uaa.alaska.edu/arcticfasdrtc</a:t>
            </a:r>
            <a:br>
              <a:rPr lang="en-US" sz="3200" dirty="0" smtClean="0"/>
            </a:br>
            <a:r>
              <a:rPr lang="en-US" sz="3200" dirty="0" smtClean="0"/>
              <a:t>arcticfasdrtc@uaa.alaska.edu</a:t>
            </a:r>
            <a:br>
              <a:rPr lang="en-US" sz="3200" dirty="0" smtClean="0"/>
            </a:br>
            <a:r>
              <a:rPr lang="en-US" sz="3200" dirty="0" smtClean="0"/>
              <a:t>907.786.6381</a:t>
            </a:r>
            <a:br>
              <a:rPr lang="en-US" sz="3200" dirty="0" smtClean="0"/>
            </a:br>
            <a:endParaRPr lang="en-US" sz="3200" dirty="0"/>
          </a:p>
        </p:txBody>
      </p:sp>
      <p:sp>
        <p:nvSpPr>
          <p:cNvPr id="3" name="Subtitle 2"/>
          <p:cNvSpPr>
            <a:spLocks noGrp="1"/>
          </p:cNvSpPr>
          <p:nvPr>
            <p:ph type="subTitle" idx="1"/>
          </p:nvPr>
        </p:nvSpPr>
        <p:spPr>
          <a:xfrm>
            <a:off x="990600" y="57912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4" name="Group 3"/>
          <p:cNvGrpSpPr>
            <a:grpSpLocks/>
          </p:cNvGrpSpPr>
          <p:nvPr/>
        </p:nvGrpSpPr>
        <p:grpSpPr bwMode="auto">
          <a:xfrm>
            <a:off x="1371600" y="3906837"/>
            <a:ext cx="1893888" cy="1503363"/>
            <a:chOff x="106756200" y="113385600"/>
            <a:chExt cx="1894562" cy="1503123"/>
          </a:xfrm>
        </p:grpSpPr>
        <p:sp>
          <p:nvSpPr>
            <p:cNvPr id="5" name="Text Box 16"/>
            <p:cNvSpPr txBox="1">
              <a:spLocks noChangeArrowheads="1"/>
            </p:cNvSpPr>
            <p:nvPr/>
          </p:nvSpPr>
          <p:spPr bwMode="auto">
            <a:xfrm>
              <a:off x="106756200" y="113385600"/>
              <a:ext cx="1894562" cy="1503123"/>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defPPr>
                <a:defRPr lang="en-US"/>
              </a:defPPr>
              <a:lvl1pPr algn="l" rtl="0" fontAlgn="base">
                <a:spcBef>
                  <a:spcPct val="20000"/>
                </a:spcBef>
                <a:spcAft>
                  <a:spcPct val="0"/>
                </a:spcAft>
                <a:buChar char="•"/>
                <a:defRPr sz="3200" kern="1200">
                  <a:solidFill>
                    <a:schemeClr val="tx1"/>
                  </a:solidFill>
                  <a:latin typeface="Arial" charset="0"/>
                  <a:ea typeface="+mn-ea"/>
                  <a:cs typeface="+mn-cs"/>
                </a:defRPr>
              </a:lvl1pPr>
              <a:lvl2pPr marL="457200" algn="l" rtl="0" fontAlgn="base">
                <a:spcBef>
                  <a:spcPct val="20000"/>
                </a:spcBef>
                <a:spcAft>
                  <a:spcPct val="0"/>
                </a:spcAft>
                <a:buChar char="•"/>
                <a:defRPr sz="3200" kern="1200">
                  <a:solidFill>
                    <a:schemeClr val="tx1"/>
                  </a:solidFill>
                  <a:latin typeface="Arial" charset="0"/>
                  <a:ea typeface="+mn-ea"/>
                  <a:cs typeface="+mn-cs"/>
                </a:defRPr>
              </a:lvl2pPr>
              <a:lvl3pPr marL="914400" algn="l" rtl="0" fontAlgn="base">
                <a:spcBef>
                  <a:spcPct val="20000"/>
                </a:spcBef>
                <a:spcAft>
                  <a:spcPct val="0"/>
                </a:spcAft>
                <a:buChar char="•"/>
                <a:defRPr sz="3200" kern="1200">
                  <a:solidFill>
                    <a:schemeClr val="tx1"/>
                  </a:solidFill>
                  <a:latin typeface="Arial" charset="0"/>
                  <a:ea typeface="+mn-ea"/>
                  <a:cs typeface="+mn-cs"/>
                </a:defRPr>
              </a:lvl3pPr>
              <a:lvl4pPr marL="1371600" algn="l" rtl="0" fontAlgn="base">
                <a:spcBef>
                  <a:spcPct val="20000"/>
                </a:spcBef>
                <a:spcAft>
                  <a:spcPct val="0"/>
                </a:spcAft>
                <a:buChar char="•"/>
                <a:defRPr sz="3200" kern="1200">
                  <a:solidFill>
                    <a:schemeClr val="tx1"/>
                  </a:solidFill>
                  <a:latin typeface="Arial" charset="0"/>
                  <a:ea typeface="+mn-ea"/>
                  <a:cs typeface="+mn-cs"/>
                </a:defRPr>
              </a:lvl4pPr>
              <a:lvl5pPr marL="1828800" algn="l" rtl="0" fontAlgn="base">
                <a:spcBef>
                  <a:spcPct val="20000"/>
                </a:spcBef>
                <a:spcAft>
                  <a:spcPct val="0"/>
                </a:spcAft>
                <a:buChar char="•"/>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a:lstStyle>
            <a:p>
              <a:pPr eaLnBrk="1" hangingPunct="1">
                <a:spcBef>
                  <a:spcPct val="0"/>
                </a:spcBef>
                <a:buFontTx/>
                <a:buNone/>
              </a:pPr>
              <a:endParaRPr lang="en-US" sz="1800"/>
            </a:p>
          </p:txBody>
        </p:sp>
        <p:pic>
          <p:nvPicPr>
            <p:cNvPr id="6" name="Picture 5" descr="CBHRS fi_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833473" y="113430337"/>
              <a:ext cx="1742944" cy="139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6872" y="4178236"/>
            <a:ext cx="2472351" cy="1003363"/>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5288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Alcohol Use </a:t>
            </a:r>
            <a:r>
              <a:rPr lang="en-US" dirty="0" smtClean="0"/>
              <a:t>in the U.S.</a:t>
            </a:r>
            <a:endParaRPr lang="en-US" dirty="0"/>
          </a:p>
        </p:txBody>
      </p:sp>
      <p:sp>
        <p:nvSpPr>
          <p:cNvPr id="5" name="Content Placeholder 4"/>
          <p:cNvSpPr>
            <a:spLocks noGrp="1"/>
          </p:cNvSpPr>
          <p:nvPr>
            <p:ph idx="1"/>
          </p:nvPr>
        </p:nvSpPr>
        <p:spPr/>
        <p:txBody>
          <a:bodyPr>
            <a:noAutofit/>
          </a:bodyPr>
          <a:lstStyle/>
          <a:p>
            <a:r>
              <a:rPr lang="en-US" sz="2800" dirty="0" smtClean="0"/>
              <a:t>Long history of alcohol use</a:t>
            </a:r>
          </a:p>
          <a:p>
            <a:pPr lvl="1"/>
            <a:r>
              <a:rPr lang="en-US" sz="2400" dirty="0" smtClean="0"/>
              <a:t>Widely entrenched in U.S. society</a:t>
            </a:r>
          </a:p>
          <a:p>
            <a:r>
              <a:rPr lang="en-US" sz="2800" dirty="0" smtClean="0"/>
              <a:t>Gender</a:t>
            </a:r>
          </a:p>
          <a:p>
            <a:pPr lvl="1"/>
            <a:r>
              <a:rPr lang="en-US" sz="2400" dirty="0" smtClean="0"/>
              <a:t>Women’s alcohol consumption has gradually increased</a:t>
            </a:r>
          </a:p>
          <a:p>
            <a:r>
              <a:rPr lang="en-US" sz="2800" dirty="0" smtClean="0"/>
              <a:t>Pregnancy</a:t>
            </a:r>
          </a:p>
          <a:p>
            <a:pPr lvl="1"/>
            <a:r>
              <a:rPr lang="en-US" sz="2400" dirty="0" smtClean="0"/>
              <a:t>Alcohol use may decrease the likelihood of effective contraceptive use</a:t>
            </a:r>
          </a:p>
          <a:p>
            <a:pPr lvl="1"/>
            <a:r>
              <a:rPr lang="en-US" sz="2400" dirty="0" smtClean="0"/>
              <a:t>Most </a:t>
            </a:r>
            <a:r>
              <a:rPr lang="en-US" sz="2400" dirty="0"/>
              <a:t>women decrease their use or stop consuming alcohol when they discover they are pregnant</a:t>
            </a:r>
          </a:p>
          <a:p>
            <a:pPr lvl="1"/>
            <a:endParaRPr lang="en-US" sz="2400" dirty="0" smtClean="0"/>
          </a:p>
        </p:txBody>
      </p:sp>
    </p:spTree>
    <p:extLst>
      <p:ext uri="{BB962C8B-B14F-4D97-AF65-F5344CB8AC3E}">
        <p14:creationId xmlns:p14="http://schemas.microsoft.com/office/powerpoint/2010/main" val="35330496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Binge Drinking</a:t>
            </a:r>
            <a:endParaRPr lang="en-US" dirty="0"/>
          </a:p>
        </p:txBody>
      </p:sp>
      <p:sp>
        <p:nvSpPr>
          <p:cNvPr id="3" name="Content Placeholder 2"/>
          <p:cNvSpPr>
            <a:spLocks noGrp="1"/>
          </p:cNvSpPr>
          <p:nvPr>
            <p:ph sz="half" idx="1"/>
          </p:nvPr>
        </p:nvSpPr>
        <p:spPr/>
        <p:txBody>
          <a:bodyPr/>
          <a:lstStyle/>
          <a:p>
            <a:r>
              <a:rPr lang="en-US" dirty="0" smtClean="0"/>
              <a:t>Women:</a:t>
            </a:r>
          </a:p>
          <a:p>
            <a:pPr marL="457200" indent="0">
              <a:buNone/>
            </a:pPr>
            <a:r>
              <a:rPr lang="en-US" dirty="0" smtClean="0"/>
              <a:t>4 or more drinks in any one occasion</a:t>
            </a:r>
          </a:p>
          <a:p>
            <a:pPr marL="457200" indent="0">
              <a:buNone/>
            </a:pPr>
            <a:endParaRPr lang="en-US" dirty="0" smtClean="0"/>
          </a:p>
          <a:p>
            <a:r>
              <a:rPr lang="en-US" dirty="0" smtClean="0"/>
              <a:t>Men:</a:t>
            </a:r>
          </a:p>
          <a:p>
            <a:pPr marL="457200" indent="0">
              <a:buNone/>
            </a:pPr>
            <a:r>
              <a:rPr lang="en-US" dirty="0" smtClean="0"/>
              <a:t>5 or more drinks in any one occasion</a:t>
            </a:r>
            <a:endParaRPr lang="en-US" dirty="0"/>
          </a:p>
        </p:txBody>
      </p:sp>
      <p:pic>
        <p:nvPicPr>
          <p:cNvPr id="8" name="Picture 4" descr="MP90040059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524000"/>
            <a:ext cx="3471863"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2554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History</a:t>
            </a:r>
            <a:endParaRPr lang="en-US" dirty="0"/>
          </a:p>
        </p:txBody>
      </p:sp>
      <p:sp>
        <p:nvSpPr>
          <p:cNvPr id="5" name="Content Placeholder 4"/>
          <p:cNvSpPr>
            <a:spLocks noGrp="1"/>
          </p:cNvSpPr>
          <p:nvPr>
            <p:ph idx="1"/>
          </p:nvPr>
        </p:nvSpPr>
        <p:spPr/>
        <p:txBody>
          <a:bodyPr>
            <a:noAutofit/>
          </a:bodyPr>
          <a:lstStyle/>
          <a:p>
            <a:r>
              <a:rPr lang="en-US" sz="2800" dirty="0" smtClean="0"/>
              <a:t>Ancient Greeks &amp; Romans</a:t>
            </a:r>
          </a:p>
          <a:p>
            <a:pPr lvl="1"/>
            <a:r>
              <a:rPr lang="en-US" sz="2400" dirty="0" smtClean="0"/>
              <a:t>Believed alcohol intoxication at moment of conception was harmful</a:t>
            </a:r>
          </a:p>
          <a:p>
            <a:r>
              <a:rPr lang="en-US" sz="2800" dirty="0" smtClean="0"/>
              <a:t>Paul </a:t>
            </a:r>
            <a:r>
              <a:rPr lang="en-US" sz="2800" dirty="0" err="1" smtClean="0"/>
              <a:t>Lemoine</a:t>
            </a:r>
            <a:r>
              <a:rPr lang="en-US" sz="2800" dirty="0" smtClean="0"/>
              <a:t> of France</a:t>
            </a:r>
          </a:p>
          <a:p>
            <a:pPr lvl="1"/>
            <a:r>
              <a:rPr lang="en-US" sz="2400" dirty="0" smtClean="0"/>
              <a:t>1968: First description of effects of PAE (prenatal alcohol exposure) in medical literature (in French)</a:t>
            </a:r>
          </a:p>
          <a:p>
            <a:r>
              <a:rPr lang="en-US" sz="2800" dirty="0" smtClean="0"/>
              <a:t>Drs. Jones, Smith &amp; colleagues</a:t>
            </a:r>
          </a:p>
          <a:p>
            <a:pPr lvl="1"/>
            <a:r>
              <a:rPr lang="en-US" sz="2400" dirty="0" smtClean="0"/>
              <a:t>1973: Term fetal alcohol syndrome, or FAS, introduced</a:t>
            </a:r>
          </a:p>
          <a:p>
            <a:r>
              <a:rPr lang="en-US" sz="2800" dirty="0" smtClean="0"/>
              <a:t>US Surgeon General Warning</a:t>
            </a:r>
          </a:p>
          <a:p>
            <a:pPr lvl="1"/>
            <a:r>
              <a:rPr lang="en-US" sz="2400" dirty="0" smtClean="0"/>
              <a:t>Alcohol use during pregnancy could cause birth defects</a:t>
            </a:r>
          </a:p>
        </p:txBody>
      </p:sp>
    </p:spTree>
    <p:extLst>
      <p:ext uri="{BB962C8B-B14F-4D97-AF65-F5344CB8AC3E}">
        <p14:creationId xmlns:p14="http://schemas.microsoft.com/office/powerpoint/2010/main" val="1739381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pregnant woman"/>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t="1367" r="3759" b="1824"/>
          <a:stretch/>
        </p:blipFill>
        <p:spPr>
          <a:xfrm>
            <a:off x="1301750" y="1466850"/>
            <a:ext cx="3698875" cy="4381500"/>
          </a:xfrm>
        </p:spPr>
      </p:pic>
      <p:sp>
        <p:nvSpPr>
          <p:cNvPr id="4" name="Title 3"/>
          <p:cNvSpPr>
            <a:spLocks noGrp="1"/>
          </p:cNvSpPr>
          <p:nvPr>
            <p:ph type="title"/>
          </p:nvPr>
        </p:nvSpPr>
        <p:spPr/>
        <p:txBody>
          <a:bodyPr/>
          <a:lstStyle/>
          <a:p>
            <a:r>
              <a:rPr lang="en-US" dirty="0" smtClean="0"/>
              <a:t>Public Health Message</a:t>
            </a:r>
            <a:endParaRPr lang="en-US" dirty="0"/>
          </a:p>
        </p:txBody>
      </p:sp>
      <p:sp>
        <p:nvSpPr>
          <p:cNvPr id="3" name="Content Placeholder 2"/>
          <p:cNvSpPr>
            <a:spLocks noGrp="1"/>
          </p:cNvSpPr>
          <p:nvPr>
            <p:ph sz="half" idx="1"/>
          </p:nvPr>
        </p:nvSpPr>
        <p:spPr>
          <a:xfrm>
            <a:off x="4191000" y="2057400"/>
            <a:ext cx="3657600" cy="3200400"/>
          </a:xfrm>
        </p:spPr>
        <p:txBody>
          <a:bodyPr/>
          <a:lstStyle/>
          <a:p>
            <a:r>
              <a:rPr lang="en-US" dirty="0" smtClean="0"/>
              <a:t>No known safe amount of alcohol</a:t>
            </a:r>
          </a:p>
          <a:p>
            <a:r>
              <a:rPr lang="en-US" dirty="0" smtClean="0"/>
              <a:t>No safe type of alcohol</a:t>
            </a:r>
          </a:p>
          <a:p>
            <a:r>
              <a:rPr lang="en-US" dirty="0" smtClean="0"/>
              <a:t>No safe time to drink alcohol</a:t>
            </a:r>
            <a:endParaRPr lang="en-US" dirty="0"/>
          </a:p>
        </p:txBody>
      </p:sp>
    </p:spTree>
    <p:extLst>
      <p:ext uri="{BB962C8B-B14F-4D97-AF65-F5344CB8AC3E}">
        <p14:creationId xmlns:p14="http://schemas.microsoft.com/office/powerpoint/2010/main" val="3144109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Developing Embryo and Fetus</a:t>
            </a:r>
            <a:endParaRPr lang="en-US" dirty="0"/>
          </a:p>
        </p:txBody>
      </p:sp>
      <p:pic>
        <p:nvPicPr>
          <p:cNvPr id="8" name="Picture 15" descr="Gest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246" y="1600201"/>
            <a:ext cx="8101554" cy="4724400"/>
          </a:xfrm>
          <a:prstGeom prst="rect">
            <a:avLst/>
          </a:prstGeom>
          <a:noFill/>
          <a:ln w="9525">
            <a:solidFill>
              <a:schemeClr val="bg2"/>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7593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2313" y="5062537"/>
            <a:ext cx="7659687" cy="1168400"/>
          </a:xfrm>
        </p:spPr>
        <p:txBody>
          <a:bodyPr/>
          <a:lstStyle/>
          <a:p>
            <a:r>
              <a:rPr lang="en-US" sz="4600" dirty="0" smtClean="0"/>
              <a:t>Characteristics of FASD</a:t>
            </a:r>
            <a:endParaRPr lang="en-US" sz="4600" dirty="0"/>
          </a:p>
        </p:txBody>
      </p:sp>
      <p:sp>
        <p:nvSpPr>
          <p:cNvPr id="5" name="Text Placeholder 4"/>
          <p:cNvSpPr>
            <a:spLocks noGrp="1"/>
          </p:cNvSpPr>
          <p:nvPr>
            <p:ph type="body" idx="1"/>
          </p:nvPr>
        </p:nvSpPr>
        <p:spPr>
          <a:xfrm>
            <a:off x="722313" y="3429000"/>
            <a:ext cx="6135687" cy="1633538"/>
          </a:xfrm>
        </p:spPr>
        <p:txBody>
          <a:bodyPr/>
          <a:lstStyle/>
          <a:p>
            <a:endParaRPr lang="en-US" dirty="0"/>
          </a:p>
        </p:txBody>
      </p:sp>
    </p:spTree>
    <p:extLst>
      <p:ext uri="{BB962C8B-B14F-4D97-AF65-F5344CB8AC3E}">
        <p14:creationId xmlns:p14="http://schemas.microsoft.com/office/powerpoint/2010/main" val="7197944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Fetal Alcohol Spectrum Disorders: Competency I - Foundation&amp;quot;&quot;/&gt;&lt;property id=&quot;20307&quot; value=&quot;256&quot;/&gt;&lt;/object&gt;&lt;object type=&quot;3&quot; unique_id=&quot;10004&quot;&gt;&lt;property id=&quot;20148&quot; value=&quot;5&quot;/&gt;&lt;property id=&quot;20300&quot; value=&quot;Slide 2&quot;/&gt;&lt;property id=&quot;20307&quot; value=&quot;409&quot;/&gt;&lt;/object&gt;&lt;object type=&quot;3&quot; unique_id=&quot;10005&quot;&gt;&lt;property id=&quot;20148&quot; value=&quot;5&quot;/&gt;&lt;property id=&quot;20300&quot; value=&quot;Slide 3 - &amp;quot;Biomedical Foundation of FASD&amp;quot;&quot;/&gt;&lt;property id=&quot;20307&quot; value=&quot;454&quot;/&gt;&lt;/object&gt;&lt;object type=&quot;3&quot; unique_id=&quot;10006&quot;&gt;&lt;property id=&quot;20148&quot; value=&quot;5&quot;/&gt;&lt;property id=&quot;20300&quot; value=&quot;Slide 4 - &amp;quot;Alcohol Use in the U.S.&amp;quot;&quot;/&gt;&lt;property id=&quot;20307&quot; value=&quot;436&quot;/&gt;&lt;/object&gt;&lt;object type=&quot;3&quot; unique_id=&quot;10007&quot;&gt;&lt;property id=&quot;20148&quot; value=&quot;5&quot;/&gt;&lt;property id=&quot;20300&quot; value=&quot;Slide 5 - &amp;quot;Binge Drinking&amp;quot;&quot;/&gt;&lt;property id=&quot;20307&quot; value=&quot;437&quot;/&gt;&lt;/object&gt;&lt;object type=&quot;3&quot; unique_id=&quot;10008&quot;&gt;&lt;property id=&quot;20148&quot; value=&quot;5&quot;/&gt;&lt;property id=&quot;20300&quot; value=&quot;Slide 6 - &amp;quot;History&amp;quot;&quot;/&gt;&lt;property id=&quot;20307&quot; value=&quot;438&quot;/&gt;&lt;/object&gt;&lt;object type=&quot;3&quot; unique_id=&quot;10009&quot;&gt;&lt;property id=&quot;20148&quot; value=&quot;5&quot;/&gt;&lt;property id=&quot;20300&quot; value=&quot;Slide 7 - &amp;quot;Public Health Message&amp;quot;&quot;/&gt;&lt;property id=&quot;20307&quot; value=&quot;439&quot;/&gt;&lt;/object&gt;&lt;object type=&quot;3&quot; unique_id=&quot;10010&quot;&gt;&lt;property id=&quot;20148&quot; value=&quot;5&quot;/&gt;&lt;property id=&quot;20300&quot; value=&quot;Slide 8 - &amp;quot;Developing Embryo and Fetus&amp;quot;&quot;/&gt;&lt;property id=&quot;20307&quot; value=&quot;440&quot;/&gt;&lt;/object&gt;&lt;object type=&quot;3&quot; unique_id=&quot;10011&quot;&gt;&lt;property id=&quot;20148&quot; value=&quot;5&quot;/&gt;&lt;property id=&quot;20300&quot; value=&quot;Slide 9 - &amp;quot;Characteristics of FASD&amp;quot;&quot;/&gt;&lt;property id=&quot;20307&quot; value=&quot;453&quot;/&gt;&lt;/object&gt;&lt;object type=&quot;3&quot; unique_id=&quot;10012&quot;&gt;&lt;property id=&quot;20148&quot; value=&quot;5&quot;/&gt;&lt;property id=&quot;20300&quot; value=&quot;Slide 10 - &amp;quot;Terminology of FASD&amp;quot;&quot;/&gt;&lt;property id=&quot;20307&quot; value=&quot;441&quot;/&gt;&lt;/object&gt;&lt;object type=&quot;3&quot; unique_id=&quot;10013&quot;&gt;&lt;property id=&quot;20148&quot; value=&quot;5&quot;/&gt;&lt;property id=&quot;20300&quot; value=&quot;Slide 11 - &amp;quot;Terminology of FASD&amp;quot;&quot;/&gt;&lt;property id=&quot;20307&quot; value=&quot;442&quot;/&gt;&lt;/object&gt;&lt;object type=&quot;3&quot; unique_id=&quot;10014&quot;&gt;&lt;property id=&quot;20148&quot; value=&quot;5&quot;/&gt;&lt;property id=&quot;20300&quot; value=&quot;Slide 12 - &amp;quot;Characteristics of FASD&amp;quot;&quot;/&gt;&lt;property id=&quot;20307&quot; value=&quot;443&quot;/&gt;&lt;/object&gt;&lt;object type=&quot;3&quot; unique_id=&quot;10015&quot;&gt;&lt;property id=&quot;20148&quot; value=&quot;5&quot;/&gt;&lt;property id=&quot;20300&quot; value=&quot;Slide 13 - &amp;quot;Reduced Physical Size&amp;quot;&quot;/&gt;&lt;property id=&quot;20307&quot; value=&quot;419&quot;/&gt;&lt;/object&gt;&lt;object type=&quot;3&quot; unique_id=&quot;10016&quot;&gt;&lt;property id=&quot;20148&quot; value=&quot;5&quot;/&gt;&lt;property id=&quot;20300&quot; value=&quot;Slide 14 - &amp;quot;Reduced Head Circumference&amp;quot;&quot;/&gt;&lt;property id=&quot;20307&quot; value=&quot;420&quot;/&gt;&lt;/object&gt;&lt;object type=&quot;3&quot; unique_id=&quot;10017&quot;&gt;&lt;property id=&quot;20148&quot; value=&quot;5&quot;/&gt;&lt;property id=&quot;20300&quot; value=&quot;Slide 15 - &amp;quot;CNS Dysfunction&amp;quot;&quot;/&gt;&lt;property id=&quot;20307&quot; value=&quot;444&quot;/&gt;&lt;/object&gt;&lt;object type=&quot;3&quot; unique_id=&quot;10018&quot;&gt;&lt;property id=&quot;20148&quot; value=&quot;5&quot;/&gt;&lt;property id=&quot;20300&quot; value=&quot;Slide 16 - &amp;quot;Clinical Issues&amp;quot;&quot;/&gt;&lt;property id=&quot;20307&quot; value=&quot;452&quot;/&gt;&lt;/object&gt;&lt;object type=&quot;3&quot; unique_id=&quot;10019&quot;&gt;&lt;property id=&quot;20148&quot; value=&quot;5&quot;/&gt;&lt;property id=&quot;20300&quot; value=&quot;Slide 17 - &amp;quot;Prevention of FASD&amp;quot;&quot;/&gt;&lt;property id=&quot;20307&quot; value=&quot;445&quot;/&gt;&lt;/object&gt;&lt;object type=&quot;3&quot; unique_id=&quot;10020&quot;&gt;&lt;property id=&quot;20148&quot; value=&quot;5&quot;/&gt;&lt;property id=&quot;20300&quot; value=&quot;Slide 18 - &amp;quot;Screening and Diagnosis of FASDs&amp;quot;&quot;/&gt;&lt;property id=&quot;20307&quot; value=&quot;424&quot;/&gt;&lt;/object&gt;&lt;object type=&quot;3&quot; unique_id=&quot;10021&quot;&gt;&lt;property id=&quot;20148&quot; value=&quot;5&quot;/&gt;&lt;property id=&quot;20300&quot; value=&quot;Slide 19 - &amp;quot;Treatment and Therapy&amp;quot;&quot;/&gt;&lt;property id=&quot;20307&quot; value=&quot;425&quot;/&gt;&lt;/object&gt;&lt;object type=&quot;3&quot; unique_id=&quot;10022&quot;&gt;&lt;property id=&quot;20148&quot; value=&quot;5&quot;/&gt;&lt;property id=&quot;20300&quot; value=&quot;Slide 20 - &amp;quot;Prevalence and Demographics&amp;quot;&quot;/&gt;&lt;property id=&quot;20307&quot; value=&quot;447&quot;/&gt;&lt;/object&gt;&lt;object type=&quot;3&quot; unique_id=&quot;10023&quot;&gt;&lt;property id=&quot;20148&quot; value=&quot;5&quot;/&gt;&lt;property id=&quot;20300&quot; value=&quot;Slide 21 - &amp;quot;Prevalence of FAS&amp;quot;&quot;/&gt;&lt;property id=&quot;20307&quot; value=&quot;427&quot;/&gt;&lt;/object&gt;&lt;object type=&quot;3&quot; unique_id=&quot;10024&quot;&gt;&lt;property id=&quot;20148&quot; value=&quot;5&quot;/&gt;&lt;property id=&quot;20300&quot; value=&quot;Slide 22 - &amp;quot;Prevalence of FASD in Alaska&amp;amp;#x09;&amp;quot;&quot;/&gt;&lt;property id=&quot;20307&quot; value=&quot;446&quot;/&gt;&lt;/object&gt;&lt;object type=&quot;3&quot; unique_id=&quot;10025&quot;&gt;&lt;property id=&quot;20148&quot; value=&quot;5&quot;/&gt;&lt;property id=&quot;20300&quot; value=&quot;Slide 23 - &amp;quot;FAS Around the World&amp;quot;&quot;/&gt;&lt;property id=&quot;20307&quot; value=&quot;429&quot;/&gt;&lt;/object&gt;&lt;object type=&quot;3&quot; unique_id=&quot;10026&quot;&gt;&lt;property id=&quot;20148&quot; value=&quot;5&quot;/&gt;&lt;property id=&quot;20300&quot; value=&quot;Slide 24 - &amp;quot;Monitoring Prenatal Alcohol Use&amp;quot;&quot;/&gt;&lt;property id=&quot;20307&quot; value=&quot;430&quot;/&gt;&lt;/object&gt;&lt;object type=&quot;3&quot; unique_id=&quot;10027&quot;&gt;&lt;property id=&quot;20148&quot; value=&quot;5&quot;/&gt;&lt;property id=&quot;20300&quot; value=&quot;Slide 25 - &amp;quot;Cost of FAS&amp;quot;&quot;/&gt;&lt;property id=&quot;20307&quot; value=&quot;431&quot;/&gt;&lt;/object&gt;&lt;object type=&quot;3&quot; unique_id=&quot;10028&quot;&gt;&lt;property id=&quot;20148&quot; value=&quot;5&quot;/&gt;&lt;property id=&quot;20300&quot; value=&quot;Slide 26 - &amp;quot;Psycho-Social-Cultural Effects&amp;quot;&quot;/&gt;&lt;property id=&quot;20307&quot; value=&quot;448&quot;/&gt;&lt;/object&gt;&lt;object type=&quot;3&quot; unique_id=&quot;10029&quot;&gt;&lt;property id=&quot;20148&quot; value=&quot;5&quot;/&gt;&lt;property id=&quot;20300&quot; value=&quot;Slide 27 - &amp;quot;Psychosocial Aspects&amp;quot;&quot;/&gt;&lt;property id=&quot;20307&quot; value=&quot;449&quot;/&gt;&lt;/object&gt;&lt;object type=&quot;3&quot; unique_id=&quot;10030&quot;&gt;&lt;property id=&quot;20148&quot; value=&quot;5&quot;/&gt;&lt;property id=&quot;20300&quot; value=&quot;Slide 28 - &amp;quot;Psychosocial Aspects&amp;quot;&quot;/&gt;&lt;property id=&quot;20307&quot; value=&quot;450&quot;/&gt;&lt;/object&gt;&lt;object type=&quot;3&quot; unique_id=&quot;10031&quot;&gt;&lt;property id=&quot;20148&quot; value=&quot;5&quot;/&gt;&lt;property id=&quot;20300&quot; value=&quot;Slide 29 - &amp;quot;In closing…&amp;quot;&quot;/&gt;&lt;property id=&quot;20307&quot; value=&quot;451&quot;/&gt;&lt;/object&gt;&lt;object type=&quot;3&quot; unique_id=&quot;10032&quot;&gt;&lt;property id=&quot;20148&quot; value=&quot;5&quot;/&gt;&lt;property id=&quot;20300&quot; value=&quot;Slide 30 - &amp;quot;Arctic FASD Regional Training Center www.uaa.alaska.edu/arcticfasdrtc arcticfasdrtc@uaa.alaska.edu 907.786.6381 &amp;quot;&quot;/&gt;&lt;property id=&quot;20307&quot; value=&quot;296&quot;/&gt;&lt;/object&gt;&lt;/object&gt;&lt;object type=&quot;8&quot; unique_id=&quot;10064&quot;&gt;&lt;/object&gt;&lt;/object&gt;&lt;/database&gt;"/>
  <p:tag name="MMPROD_NEXTUNIQUEID" val="10009"/>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2">
      <a:dk1>
        <a:srgbClr val="2F2B20"/>
      </a:dk1>
      <a:lt1>
        <a:srgbClr val="FFFFFF"/>
      </a:lt1>
      <a:dk2>
        <a:srgbClr val="4466AF"/>
      </a:dk2>
      <a:lt2>
        <a:srgbClr val="88BC64"/>
      </a:lt2>
      <a:accent1>
        <a:srgbClr val="88BC64"/>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981</TotalTime>
  <Words>7793</Words>
  <Application>Microsoft Office PowerPoint</Application>
  <PresentationFormat>On-screen Show (4:3)</PresentationFormat>
  <Paragraphs>511</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Adjacency</vt:lpstr>
      <vt:lpstr>Fetal Alcohol Spectrum Disorders: Competency I - Foundation</vt:lpstr>
      <vt:lpstr>PowerPoint Presentation</vt:lpstr>
      <vt:lpstr>Biomedical Foundation of FASD</vt:lpstr>
      <vt:lpstr>Alcohol Use in the U.S.</vt:lpstr>
      <vt:lpstr>Binge Drinking</vt:lpstr>
      <vt:lpstr>History</vt:lpstr>
      <vt:lpstr>Public Health Message</vt:lpstr>
      <vt:lpstr>Developing Embryo and Fetus</vt:lpstr>
      <vt:lpstr>Characteristics of FASD</vt:lpstr>
      <vt:lpstr>Terminology of FASD</vt:lpstr>
      <vt:lpstr>Terminology of FASD</vt:lpstr>
      <vt:lpstr>Characteristics of FASD</vt:lpstr>
      <vt:lpstr>Reduced Physical Size</vt:lpstr>
      <vt:lpstr>Reduced Head Circumference</vt:lpstr>
      <vt:lpstr>CNS Dysfunction</vt:lpstr>
      <vt:lpstr>Clinical Issues</vt:lpstr>
      <vt:lpstr>Prevention of FASD</vt:lpstr>
      <vt:lpstr>Screening and Diagnosis of FASDs</vt:lpstr>
      <vt:lpstr>Treatment and Therapy</vt:lpstr>
      <vt:lpstr>Prevalence and Demographics</vt:lpstr>
      <vt:lpstr>Prevalence of FAS</vt:lpstr>
      <vt:lpstr>Prevalence of FASD in Alaska </vt:lpstr>
      <vt:lpstr>FAS Around the World</vt:lpstr>
      <vt:lpstr>Monitoring Prenatal Alcohol Use</vt:lpstr>
      <vt:lpstr>Cost of FAS</vt:lpstr>
      <vt:lpstr>Psycho-Social-Cultural Effects</vt:lpstr>
      <vt:lpstr>Psychosocial Aspects</vt:lpstr>
      <vt:lpstr>Psychosocial Aspects</vt:lpstr>
      <vt:lpstr>In closing…</vt:lpstr>
      <vt:lpstr>Arctic FASD Regional Training Center www.uaa.alaska.edu/arcticfasdrtc arcticfasdrtc@uaa.alaska.edu 907.786.6381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Fetal Alcohol Spectrum Disorders</dc:title>
  <dc:creator>cbhrs</dc:creator>
  <cp:lastModifiedBy>cbhrsae</cp:lastModifiedBy>
  <cp:revision>57</cp:revision>
  <dcterms:created xsi:type="dcterms:W3CDTF">2013-07-18T17:22:51Z</dcterms:created>
  <dcterms:modified xsi:type="dcterms:W3CDTF">2015-08-31T23:56:05Z</dcterms:modified>
</cp:coreProperties>
</file>