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493" r:id="rId3"/>
    <p:sldId id="494" r:id="rId4"/>
    <p:sldId id="467" r:id="rId5"/>
    <p:sldId id="495" r:id="rId6"/>
    <p:sldId id="496" r:id="rId7"/>
    <p:sldId id="497" r:id="rId8"/>
    <p:sldId id="498" r:id="rId9"/>
    <p:sldId id="499" r:id="rId10"/>
    <p:sldId id="500" r:id="rId11"/>
    <p:sldId id="474" r:id="rId12"/>
    <p:sldId id="475" r:id="rId13"/>
    <p:sldId id="501" r:id="rId14"/>
    <p:sldId id="477" r:id="rId15"/>
    <p:sldId id="478" r:id="rId16"/>
    <p:sldId id="479" r:id="rId17"/>
    <p:sldId id="502" r:id="rId18"/>
    <p:sldId id="481" r:id="rId19"/>
    <p:sldId id="482" r:id="rId20"/>
    <p:sldId id="483" r:id="rId21"/>
    <p:sldId id="484" r:id="rId22"/>
    <p:sldId id="485" r:id="rId23"/>
    <p:sldId id="486" r:id="rId24"/>
    <p:sldId id="503" r:id="rId25"/>
    <p:sldId id="488" r:id="rId26"/>
    <p:sldId id="489" r:id="rId27"/>
    <p:sldId id="504" r:id="rId28"/>
    <p:sldId id="491" r:id="rId29"/>
    <p:sldId id="492" r:id="rId30"/>
    <p:sldId id="296" r:id="rId31"/>
  </p:sldIdLst>
  <p:sldSz cx="9144000" cy="6858000" type="screen4x3"/>
  <p:notesSz cx="6858000" cy="91440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727" autoAdjust="0"/>
  </p:normalViewPr>
  <p:slideViewPr>
    <p:cSldViewPr>
      <p:cViewPr>
        <p:scale>
          <a:sx n="80" d="100"/>
          <a:sy n="80" d="100"/>
        </p:scale>
        <p:origin x="-1590" y="-72"/>
      </p:cViewPr>
      <p:guideLst>
        <p:guide orient="horz" pos="2160"/>
        <p:guide pos="2880"/>
      </p:guideLst>
    </p:cSldViewPr>
  </p:slideViewPr>
  <p:notesTextViewPr>
    <p:cViewPr>
      <p:scale>
        <a:sx n="1" d="1"/>
        <a:sy n="1" d="1"/>
      </p:scale>
      <p:origin x="0" y="18"/>
    </p:cViewPr>
  </p:notesTextViewPr>
  <p:sorterViewPr>
    <p:cViewPr>
      <p:scale>
        <a:sx n="90" d="100"/>
        <a:sy n="90" d="100"/>
      </p:scale>
      <p:origin x="0" y="6"/>
    </p:cViewPr>
  </p:sorterViewPr>
  <p:notesViewPr>
    <p:cSldViewPr>
      <p:cViewPr varScale="1">
        <p:scale>
          <a:sx n="98" d="100"/>
          <a:sy n="98" d="100"/>
        </p:scale>
        <p:origin x="-255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708B23-C0E2-40B3-8DE3-8B4033C22F84}" type="datetimeFigureOut">
              <a:rPr lang="en-US" smtClean="0"/>
              <a:t>8/31/2015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28748-325B-45E2-8F36-59C4423DD20E}" type="slidenum">
              <a:rPr lang="en-US" smtClean="0"/>
              <a:t>‹#›</a:t>
            </a:fld>
            <a:endParaRPr lang="en-US"/>
          </a:p>
        </p:txBody>
      </p:sp>
    </p:spTree>
    <p:extLst>
      <p:ext uri="{BB962C8B-B14F-4D97-AF65-F5344CB8AC3E}">
        <p14:creationId xmlns:p14="http://schemas.microsoft.com/office/powerpoint/2010/main" val="397045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38400" y="685800"/>
            <a:ext cx="3276600" cy="2457450"/>
          </a:xfrm>
        </p:spPr>
      </p:sp>
      <p:sp>
        <p:nvSpPr>
          <p:cNvPr id="3" name="Notes Placeholder 2"/>
          <p:cNvSpPr>
            <a:spLocks noGrp="1"/>
          </p:cNvSpPr>
          <p:nvPr>
            <p:ph type="body" idx="1"/>
          </p:nvPr>
        </p:nvSpPr>
        <p:spPr>
          <a:xfrm>
            <a:off x="685800" y="3276600"/>
            <a:ext cx="5486400" cy="5181600"/>
          </a:xfrm>
        </p:spPr>
        <p:txBody>
          <a:bodyPr/>
          <a:lstStyle/>
          <a:p>
            <a:r>
              <a:rPr lang="en-US" dirty="0" smtClean="0"/>
              <a:t>This</a:t>
            </a:r>
            <a:r>
              <a:rPr lang="en-US" baseline="0" dirty="0" smtClean="0"/>
              <a:t> PowerPoint was created by the University of Alaska Anchorage Center for Behavioral Health Research &amp; Services’ CDC-funded Arctic FASD Regional Training Center in 2010 and revised in 2013. The content is based primarily on materials and resources available in CDC’s </a:t>
            </a:r>
            <a:r>
              <a:rPr lang="en-US" i="1" baseline="0" dirty="0" smtClean="0"/>
              <a:t>Fetal Alcohol Spectrum Disorders Competency-Based Curriculum Development Guide for Medical and Allied Health Education and Practice</a:t>
            </a:r>
            <a:r>
              <a:rPr lang="en-US" i="0" baseline="0" dirty="0" smtClean="0"/>
              <a:t> (2009). </a:t>
            </a:r>
          </a:p>
          <a:p>
            <a:endParaRPr lang="en-US" i="0" baseline="0" dirty="0" smtClean="0"/>
          </a:p>
          <a:p>
            <a:r>
              <a:rPr lang="en-US" i="0" baseline="0" dirty="0" smtClean="0"/>
              <a:t>This guide was revised in 2015 and is available from www.frfasd.org/Comp_Guide.html. </a:t>
            </a:r>
          </a:p>
          <a:p>
            <a:endParaRPr lang="en-US" i="0" baseline="0" dirty="0" smtClean="0"/>
          </a:p>
          <a:p>
            <a:r>
              <a:rPr lang="en-US" i="0" baseline="0" dirty="0" smtClean="0"/>
              <a:t>If you are using elements of this PowerPoint in another presentation, please credit the Arctic FASD Regional Training Center and the 2009 </a:t>
            </a:r>
            <a:r>
              <a:rPr lang="en-US" i="1" baseline="0" dirty="0" smtClean="0"/>
              <a:t>Fetal Alcohol Spectrum Disorders Competency-Based Curriculum Development Guide for Medical and Allied Health Education and Practice</a:t>
            </a:r>
            <a:r>
              <a:rPr lang="en-US" i="0" baseline="0" dirty="0" smtClean="0"/>
              <a:t>. </a:t>
            </a:r>
          </a:p>
          <a:p>
            <a:endParaRPr lang="en-US" i="0" baseline="0" dirty="0" smtClean="0"/>
          </a:p>
          <a:p>
            <a:r>
              <a:rPr lang="en-US" i="0" baseline="0" dirty="0" smtClean="0"/>
              <a:t>Questions about this PowerPoint or its contents should be addressed to the Center for Behavioral Health Research &amp; Services at the University of Alaska Anchorage – www.uaa.alaska.edu. </a:t>
            </a:r>
            <a:endParaRPr lang="en-US" dirty="0" smtClean="0"/>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aseline="0" dirty="0" smtClean="0">
                <a:latin typeface="Arial" charset="0"/>
              </a:rPr>
              <a:t>Funding was provided by the Centers for Disease Control and Prevention (CDC) to the </a:t>
            </a:r>
            <a:r>
              <a:rPr lang="en-US" altLang="en-US" dirty="0" smtClean="0">
                <a:latin typeface="Arial" charset="0"/>
              </a:rPr>
              <a:t>Center for Behavioral Health Research and Services (CBHRS) at the University of Alaska Anchorage. The goal of</a:t>
            </a:r>
            <a:r>
              <a:rPr lang="en-US" altLang="en-US" baseline="0" dirty="0" smtClean="0">
                <a:latin typeface="Arial" charset="0"/>
              </a:rPr>
              <a:t> the Arctic FASD </a:t>
            </a:r>
            <a:r>
              <a:rPr lang="en-US" altLang="en-US" dirty="0" err="1" smtClean="0">
                <a:latin typeface="Arial" charset="0"/>
              </a:rPr>
              <a:t>FASD</a:t>
            </a:r>
            <a:r>
              <a:rPr lang="en-US" altLang="en-US" dirty="0" smtClean="0">
                <a:latin typeface="Arial" charset="0"/>
              </a:rPr>
              <a:t> Regional Training Center was to increase awareness about FASD among health and allied health students and professionals. </a:t>
            </a:r>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1" dirty="0" smtClean="0">
                <a:latin typeface="Arial" charset="0"/>
              </a:rPr>
              <a:t>The CDC has identified seven core competencies that enable professionals to more effectively prevent, identify, and treat FASDs.</a:t>
            </a:r>
          </a:p>
          <a:p>
            <a:pPr eaLnBrk="1" hangingPunct="1">
              <a:spcBef>
                <a:spcPct val="0"/>
              </a:spcBef>
            </a:pPr>
            <a:endParaRPr lang="en-US" altLang="en-US" b="1" dirty="0" smtClean="0">
              <a:latin typeface="Arial" charset="0"/>
            </a:endParaRPr>
          </a:p>
          <a:p>
            <a:pPr lvl="1" eaLnBrk="1" hangingPunct="1">
              <a:spcBef>
                <a:spcPct val="0"/>
              </a:spcBef>
              <a:buFontTx/>
              <a:buChar char="•"/>
            </a:pPr>
            <a:r>
              <a:rPr lang="en-US" altLang="en-US" dirty="0" smtClean="0">
                <a:latin typeface="Arial" charset="0"/>
              </a:rPr>
              <a:t>This presentation covers competency four, biological effects of alcohol on the fetus.</a:t>
            </a:r>
          </a:p>
          <a:p>
            <a:pPr lvl="1" eaLnBrk="1" hangingPunct="1">
              <a:spcBef>
                <a:spcPct val="0"/>
              </a:spcBef>
              <a:buFontTx/>
              <a:buChar char="•"/>
            </a:pPr>
            <a:endParaRPr lang="en-US" altLang="en-US" dirty="0" smtClean="0">
              <a:solidFill>
                <a:srgbClr val="FF0000"/>
              </a:solidFill>
              <a:latin typeface="Arial" charset="0"/>
            </a:endParaRP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a:t>
            </a:fld>
            <a:endParaRPr lang="en-US"/>
          </a:p>
        </p:txBody>
      </p:sp>
    </p:spTree>
    <p:extLst>
      <p:ext uri="{BB962C8B-B14F-4D97-AF65-F5344CB8AC3E}">
        <p14:creationId xmlns:p14="http://schemas.microsoft.com/office/powerpoint/2010/main" val="3665040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200" b="1" dirty="0" smtClean="0">
                <a:latin typeface="Arial" charset="0"/>
              </a:rPr>
              <a:t>Nervous system = organ system; contains a network of specialized cells (neurons) that coordinate the actions of an animal and transmit signals between different parts of the body. Usually has two parts:</a:t>
            </a:r>
          </a:p>
          <a:p>
            <a:pPr eaLnBrk="1" hangingPunct="1"/>
            <a:endParaRPr lang="en-US" altLang="en-US" sz="1200" b="1" dirty="0" smtClean="0">
              <a:latin typeface="Arial" charset="0"/>
            </a:endParaRPr>
          </a:p>
          <a:p>
            <a:pPr eaLnBrk="1" hangingPunct="1">
              <a:buFontTx/>
              <a:buAutoNum type="arabicPeriod"/>
            </a:pPr>
            <a:r>
              <a:rPr lang="en-US" altLang="en-US" sz="1200" b="1" dirty="0" smtClean="0">
                <a:latin typeface="Arial" charset="0"/>
              </a:rPr>
              <a:t>Central = brain, spinal cord, retina (eye)</a:t>
            </a:r>
          </a:p>
          <a:p>
            <a:pPr eaLnBrk="1" hangingPunct="1">
              <a:buFontTx/>
              <a:buAutoNum type="arabicPeriod"/>
            </a:pPr>
            <a:r>
              <a:rPr lang="en-US" altLang="en-US" sz="1200" b="1" dirty="0" smtClean="0">
                <a:latin typeface="Arial" charset="0"/>
              </a:rPr>
              <a:t>Peripheral = sensory neurons around the body</a:t>
            </a:r>
          </a:p>
          <a:p>
            <a:pPr eaLnBrk="1" hangingPunct="1">
              <a:buFontTx/>
              <a:buAutoNum type="arabicPeriod"/>
            </a:pPr>
            <a:endParaRPr lang="en-US" altLang="en-US" sz="1200" b="1" dirty="0" smtClean="0">
              <a:latin typeface="Arial" charset="0"/>
            </a:endParaRPr>
          </a:p>
          <a:p>
            <a:pPr eaLnBrk="1" hangingPunct="1"/>
            <a:r>
              <a:rPr lang="en-US" altLang="en-US" sz="1200" b="1" dirty="0" err="1" smtClean="0">
                <a:latin typeface="Arial" charset="0"/>
              </a:rPr>
              <a:t>Neuromorphology</a:t>
            </a:r>
            <a:r>
              <a:rPr lang="en-US" altLang="en-US" sz="1200" b="1" dirty="0" smtClean="0">
                <a:latin typeface="Arial" charset="0"/>
              </a:rPr>
              <a:t> = study of how the nervous systems form and how they communicate with and affect one another.</a:t>
            </a:r>
          </a:p>
          <a:p>
            <a:pPr eaLnBrk="1" hangingPunct="1"/>
            <a:endParaRPr lang="en-US" altLang="en-US" sz="1200" b="1" dirty="0" smtClean="0">
              <a:latin typeface="Arial" charset="0"/>
            </a:endParaRPr>
          </a:p>
          <a:p>
            <a:pPr eaLnBrk="1" hangingPunct="1"/>
            <a:r>
              <a:rPr lang="en-US" altLang="en-US" sz="1200" b="1" dirty="0" err="1" smtClean="0">
                <a:latin typeface="Arial" charset="0"/>
              </a:rPr>
              <a:t>Neuromorphological</a:t>
            </a:r>
            <a:r>
              <a:rPr lang="en-US" altLang="en-US" sz="1200" b="1" dirty="0" smtClean="0">
                <a:latin typeface="Arial" charset="0"/>
              </a:rPr>
              <a:t> = relating to </a:t>
            </a:r>
            <a:r>
              <a:rPr lang="en-US" altLang="en-US" sz="1200" b="1" dirty="0" err="1" smtClean="0">
                <a:latin typeface="Arial" charset="0"/>
              </a:rPr>
              <a:t>neuromorphology</a:t>
            </a:r>
            <a:endParaRPr lang="en-US" altLang="en-US" sz="1200" b="1" dirty="0" smtClean="0">
              <a:latin typeface="Arial" charset="0"/>
            </a:endParaRPr>
          </a:p>
          <a:p>
            <a:pPr eaLnBrk="1" hangingPunct="1"/>
            <a:endParaRPr lang="en-US" altLang="en-US" sz="1200" b="1" dirty="0" smtClean="0">
              <a:latin typeface="Arial" charset="0"/>
            </a:endParaRPr>
          </a:p>
          <a:p>
            <a:pPr eaLnBrk="1" hangingPunct="1"/>
            <a:r>
              <a:rPr lang="en-US" altLang="en-US" sz="1200" b="1" dirty="0" err="1" smtClean="0">
                <a:latin typeface="Arial" charset="0"/>
              </a:rPr>
              <a:t>Neuro</a:t>
            </a:r>
            <a:r>
              <a:rPr lang="en-US" altLang="en-US" sz="1200" b="1" dirty="0" smtClean="0">
                <a:latin typeface="Arial" charset="0"/>
              </a:rPr>
              <a:t> = nerves/nervous system</a:t>
            </a:r>
          </a:p>
          <a:p>
            <a:pPr eaLnBrk="1" hangingPunct="1"/>
            <a:endParaRPr lang="en-US" altLang="en-US" sz="1200" b="1" dirty="0" smtClean="0">
              <a:latin typeface="Arial" charset="0"/>
            </a:endParaRPr>
          </a:p>
          <a:p>
            <a:pPr eaLnBrk="1" hangingPunct="1"/>
            <a:r>
              <a:rPr lang="en-US" altLang="en-US" sz="1200" b="1" dirty="0" smtClean="0">
                <a:latin typeface="Arial" charset="0"/>
              </a:rPr>
              <a:t>Morphology = study of form or structure </a:t>
            </a:r>
          </a:p>
          <a:p>
            <a:pPr eaLnBrk="1" hangingPunct="1"/>
            <a:endParaRPr lang="en-US" altLang="en-US" sz="1200" b="1" dirty="0" smtClean="0">
              <a:latin typeface="Arial" charset="0"/>
            </a:endParaRPr>
          </a:p>
          <a:p>
            <a:pPr eaLnBrk="1" hangingPunct="1"/>
            <a:r>
              <a:rPr lang="en-US" altLang="en-US" sz="1200" b="1" dirty="0" smtClean="0">
                <a:latin typeface="Arial" charset="0"/>
              </a:rPr>
              <a:t>So, </a:t>
            </a:r>
            <a:r>
              <a:rPr lang="en-US" altLang="en-US" sz="1200" b="1" dirty="0" err="1" smtClean="0">
                <a:latin typeface="Arial" charset="0"/>
              </a:rPr>
              <a:t>neuromorphological</a:t>
            </a:r>
            <a:r>
              <a:rPr lang="en-US" altLang="en-US" sz="1200" b="1" dirty="0" smtClean="0">
                <a:latin typeface="Arial" charset="0"/>
              </a:rPr>
              <a:t> birth defects = the study of birth defects associated with the formation of and communication within and between the nervous systems (central &amp; peripheral).</a:t>
            </a:r>
          </a:p>
          <a:p>
            <a:pPr eaLnBrk="1" hangingPunct="1"/>
            <a:endParaRPr lang="en-US" altLang="en-US" sz="1200" b="1" dirty="0" smtClean="0">
              <a:latin typeface="Arial" charset="0"/>
            </a:endParaRPr>
          </a:p>
          <a:p>
            <a:pPr eaLnBrk="1" hangingPunct="1"/>
            <a:r>
              <a:rPr lang="en-US" altLang="en-US" sz="1200" b="1" dirty="0" smtClean="0">
                <a:latin typeface="Arial" charset="0"/>
              </a:rPr>
              <a:t>Neuron = nerve cell, transmits information by electrical and chemical signals. Neurons connect together to form networks. Signaling between neurons occurs via synapses. There are some types of specialized neurons: sensory neurons respond to the senses (touch, sound, light, smell, etc.), motor neurons (cause muscles to contract &amp; relax).</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10</a:t>
            </a:fld>
            <a:endParaRPr lang="en-US"/>
          </a:p>
        </p:txBody>
      </p:sp>
    </p:spTree>
    <p:extLst>
      <p:ext uri="{BB962C8B-B14F-4D97-AF65-F5344CB8AC3E}">
        <p14:creationId xmlns:p14="http://schemas.microsoft.com/office/powerpoint/2010/main" val="4269553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625AA13F-1BB2-4757-B7C5-4845B2B6A6BA}" type="slidenum">
              <a:rPr lang="en-US" altLang="en-US" smtClean="0"/>
              <a:pPr eaLnBrk="1" hangingPunct="1"/>
              <a:t>11</a:t>
            </a:fld>
            <a:endParaRPr lang="en-US" altLang="en-US" smtClean="0"/>
          </a:p>
        </p:txBody>
      </p:sp>
      <p:sp>
        <p:nvSpPr>
          <p:cNvPr id="43011" name="Rectangle 2"/>
          <p:cNvSpPr>
            <a:spLocks noGrp="1" noRot="1" noChangeAspect="1" noChangeArrowheads="1" noTextEdit="1"/>
          </p:cNvSpPr>
          <p:nvPr>
            <p:ph type="sldImg"/>
          </p:nvPr>
        </p:nvSpPr>
        <p:spPr>
          <a:xfrm>
            <a:off x="5203825" y="163513"/>
            <a:ext cx="1522413" cy="1143000"/>
          </a:xfrm>
          <a:ln/>
        </p:spPr>
      </p:sp>
      <p:sp>
        <p:nvSpPr>
          <p:cNvPr id="43012" name="Rectangle 3"/>
          <p:cNvSpPr>
            <a:spLocks noGrp="1" noChangeArrowheads="1"/>
          </p:cNvSpPr>
          <p:nvPr>
            <p:ph type="body" idx="1"/>
          </p:nvPr>
        </p:nvSpPr>
        <p:spPr>
          <a:xfrm>
            <a:off x="0" y="1524000"/>
            <a:ext cx="6858000" cy="7620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rPr>
              <a:t>To describe the </a:t>
            </a:r>
            <a:r>
              <a:rPr lang="en-US" altLang="en-US" dirty="0" err="1" smtClean="0">
                <a:latin typeface="Arial" charset="0"/>
              </a:rPr>
              <a:t>neuromorphological</a:t>
            </a:r>
            <a:r>
              <a:rPr lang="en-US" altLang="en-US" dirty="0" smtClean="0">
                <a:latin typeface="Arial" charset="0"/>
              </a:rPr>
              <a:t> birth defects associated with fetal alcohol syndrome, one must consider the effects of alcohol on neural and cognitive development and understand how molecular and cellular effects result in morphological and functional changes.</a:t>
            </a:r>
          </a:p>
          <a:p>
            <a:pPr eaLnBrk="1" hangingPunct="1"/>
            <a:endParaRPr lang="en-US" altLang="en-US" dirty="0" smtClean="0">
              <a:latin typeface="Arial" charset="0"/>
            </a:endParaRPr>
          </a:p>
          <a:p>
            <a:pPr eaLnBrk="1" hangingPunct="1"/>
            <a:r>
              <a:rPr lang="en-US" altLang="en-US" b="1" dirty="0" smtClean="0">
                <a:latin typeface="Arial" charset="0"/>
              </a:rPr>
              <a:t>(cognitive = thinking, reasoning, memory, imagination, learning; neural = relating to nerves)</a:t>
            </a:r>
          </a:p>
          <a:p>
            <a:pPr eaLnBrk="1" hangingPunct="1"/>
            <a:endParaRPr lang="en-US" altLang="en-US" dirty="0" smtClean="0">
              <a:latin typeface="Arial" charset="0"/>
            </a:endParaRPr>
          </a:p>
          <a:p>
            <a:pPr eaLnBrk="1" hangingPunct="1"/>
            <a:r>
              <a:rPr lang="en-US" altLang="en-US" dirty="0" smtClean="0">
                <a:latin typeface="Arial" charset="0"/>
              </a:rPr>
              <a:t>Early studies were descriptive in nature, attempting to determine which part or parts of the nervous system affected by fetal alcohol exposure contributed to the constellation of features associated with FAS.</a:t>
            </a:r>
          </a:p>
          <a:p>
            <a:pPr eaLnBrk="1" hangingPunct="1"/>
            <a:endParaRPr lang="en-US" altLang="en-US" dirty="0" smtClean="0">
              <a:latin typeface="Arial" charset="0"/>
            </a:endParaRPr>
          </a:p>
          <a:p>
            <a:pPr eaLnBrk="1" hangingPunct="1"/>
            <a:r>
              <a:rPr lang="en-US" altLang="en-US" dirty="0" smtClean="0">
                <a:latin typeface="Arial" charset="0"/>
              </a:rPr>
              <a:t>Multiple studies found that gross morphological changes were present in the brains of individuals who have FAS.  These included significant developmental abnormalities in the cerebral cortex, such as microcephaly, </a:t>
            </a:r>
            <a:r>
              <a:rPr lang="en-US" altLang="en-US" dirty="0" err="1" smtClean="0">
                <a:latin typeface="Arial" charset="0"/>
              </a:rPr>
              <a:t>hypoplastic</a:t>
            </a:r>
            <a:r>
              <a:rPr lang="en-US" altLang="en-US" dirty="0" smtClean="0">
                <a:latin typeface="Arial" charset="0"/>
              </a:rPr>
              <a:t> or atrophic </a:t>
            </a:r>
            <a:r>
              <a:rPr lang="en-US" altLang="en-US" dirty="0" err="1" smtClean="0">
                <a:latin typeface="Arial" charset="0"/>
              </a:rPr>
              <a:t>gyri</a:t>
            </a:r>
            <a:r>
              <a:rPr lang="en-US" altLang="en-US" dirty="0" smtClean="0">
                <a:latin typeface="Arial" charset="0"/>
              </a:rPr>
              <a:t> and sulci, malformed or displaced </a:t>
            </a:r>
            <a:r>
              <a:rPr lang="en-US" altLang="en-US" dirty="0" err="1" smtClean="0">
                <a:latin typeface="Arial" charset="0"/>
              </a:rPr>
              <a:t>gyri</a:t>
            </a:r>
            <a:r>
              <a:rPr lang="en-US" altLang="en-US" dirty="0" smtClean="0">
                <a:latin typeface="Arial" charset="0"/>
              </a:rPr>
              <a:t>, </a:t>
            </a:r>
            <a:r>
              <a:rPr lang="en-US" altLang="en-US" dirty="0" err="1" smtClean="0">
                <a:latin typeface="Arial" charset="0"/>
              </a:rPr>
              <a:t>porencephaly</a:t>
            </a:r>
            <a:r>
              <a:rPr lang="en-US" altLang="en-US" dirty="0" smtClean="0">
                <a:latin typeface="Arial" charset="0"/>
              </a:rPr>
              <a:t>, and other malformations. </a:t>
            </a:r>
          </a:p>
          <a:p>
            <a:pPr eaLnBrk="1" hangingPunct="1"/>
            <a:endParaRPr lang="en-US" altLang="en-US" dirty="0" smtClean="0">
              <a:latin typeface="Arial" charset="0"/>
            </a:endParaRPr>
          </a:p>
          <a:p>
            <a:pPr eaLnBrk="1" hangingPunct="1"/>
            <a:r>
              <a:rPr lang="en-US" altLang="en-US" b="1" dirty="0" smtClean="0">
                <a:latin typeface="Arial" charset="0"/>
              </a:rPr>
              <a:t>(Presenters, if available, bring out the brain model here.) </a:t>
            </a:r>
          </a:p>
          <a:p>
            <a:pPr eaLnBrk="1" hangingPunct="1"/>
            <a:endParaRPr lang="en-US" altLang="en-US" b="1" dirty="0" smtClean="0">
              <a:latin typeface="Arial" charset="0"/>
            </a:endParaRPr>
          </a:p>
          <a:p>
            <a:pPr eaLnBrk="1" hangingPunct="1"/>
            <a:r>
              <a:rPr lang="en-US" altLang="en-US" dirty="0" smtClean="0">
                <a:latin typeface="Arial" charset="0"/>
              </a:rPr>
              <a:t>Similar malformations have been described in the cerebellum, cerebellar cortex, and hippocampus. Indeed, it seems no area of the brain is resistant to the effects of fetal alcohol exposure. Similar malformations were observed in animal models subjected to fetal alcohol exposure.</a:t>
            </a:r>
          </a:p>
          <a:p>
            <a:pPr eaLnBrk="1" hangingPunct="1"/>
            <a:endParaRPr lang="en-US" altLang="en-US" dirty="0" smtClean="0">
              <a:latin typeface="Arial" charset="0"/>
            </a:endParaRPr>
          </a:p>
          <a:p>
            <a:pPr eaLnBrk="1" hangingPunct="1"/>
            <a:r>
              <a:rPr lang="en-US" altLang="en-US" dirty="0" smtClean="0">
                <a:latin typeface="Arial" charset="0"/>
              </a:rPr>
              <a:t>More recent investigations into the morphological changes that occur as a result of fetal alcohol exposure indicate the presence of significant changes in the corpus callosum, the major connecting pathway between the two halves of the cerebral cortex. Fetal alcohol exposure might cause predictable alterations in the corpus callosum structure that are detectible by magnetic resonance imaging (MRI) or </a:t>
            </a:r>
            <a:r>
              <a:rPr lang="en-US" altLang="en-US" dirty="0" err="1" smtClean="0">
                <a:latin typeface="Arial" charset="0"/>
              </a:rPr>
              <a:t>sonography</a:t>
            </a:r>
            <a:r>
              <a:rPr lang="en-US" altLang="en-US" dirty="0" smtClean="0">
                <a:latin typeface="Arial" charset="0"/>
              </a:rPr>
              <a:t>.</a:t>
            </a:r>
          </a:p>
          <a:p>
            <a:pPr eaLnBrk="1" hangingPunct="1"/>
            <a:endParaRPr lang="en-US" altLang="en-US" dirty="0" smtClean="0">
              <a:latin typeface="Arial" charset="0"/>
            </a:endParaRPr>
          </a:p>
          <a:p>
            <a:pPr eaLnBrk="1" hangingPunct="1"/>
            <a:r>
              <a:rPr lang="en-US" altLang="en-US" dirty="0" smtClean="0">
                <a:latin typeface="Arial" charset="0"/>
              </a:rPr>
              <a:t>An animal study has shown that the craniofacial malformations associated with FAS might be explained by embryological changes that occur in development of the brain and the facial structures. Indeed, exposure of mice to alcohol during development resulted in features similar to FAS in humans (e.g., microcephaly and a reduced head circumference, smaller palpebral fissures, and the reduction of the </a:t>
            </a:r>
            <a:r>
              <a:rPr lang="en-US" altLang="en-US" dirty="0" err="1" smtClean="0">
                <a:latin typeface="Arial" charset="0"/>
              </a:rPr>
              <a:t>philtrum</a:t>
            </a:r>
            <a:r>
              <a:rPr lang="en-US" altLang="en-US" dirty="0" smtClean="0">
                <a:latin typeface="Arial" charset="0"/>
              </a:rPr>
              <a:t> and upper lip structures).</a:t>
            </a:r>
          </a:p>
          <a:p>
            <a:pPr eaLnBrk="1" hangingPunct="1"/>
            <a:endParaRPr lang="en-US" altLang="en-US" dirty="0" smtClean="0">
              <a:latin typeface="Arial" charset="0"/>
            </a:endParaRPr>
          </a:p>
          <a:p>
            <a:pPr eaLnBrk="1" hangingPunct="1"/>
            <a:r>
              <a:rPr lang="en-US" altLang="en-US" dirty="0" smtClean="0">
                <a:latin typeface="Arial" charset="0"/>
              </a:rPr>
              <a:t>That is, the facial changes seen in individuals who experience FAS may be a reflection of changes to the brain.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7819A999-D458-410A-B492-C6C4DD8C278E}" type="slidenum">
              <a:rPr lang="en-US" altLang="en-US" smtClean="0"/>
              <a:pPr eaLnBrk="1" hangingPunct="1"/>
              <a:t>12</a:t>
            </a:fld>
            <a:endParaRPr lang="en-US" altLang="en-US" smtClean="0"/>
          </a:p>
        </p:txBody>
      </p:sp>
      <p:sp>
        <p:nvSpPr>
          <p:cNvPr id="44035" name="Rectangle 2"/>
          <p:cNvSpPr>
            <a:spLocks noGrp="1" noRot="1" noChangeAspect="1" noChangeArrowheads="1" noTextEdit="1"/>
          </p:cNvSpPr>
          <p:nvPr>
            <p:ph type="sldImg"/>
          </p:nvPr>
        </p:nvSpPr>
        <p:spPr>
          <a:xfrm>
            <a:off x="5275263" y="93663"/>
            <a:ext cx="1422400" cy="1066800"/>
          </a:xfrm>
          <a:ln/>
        </p:spPr>
      </p:sp>
      <p:sp>
        <p:nvSpPr>
          <p:cNvPr id="44036" name="Rectangle 3"/>
          <p:cNvSpPr>
            <a:spLocks noGrp="1" noChangeArrowheads="1"/>
          </p:cNvSpPr>
          <p:nvPr>
            <p:ph type="body" idx="1"/>
          </p:nvPr>
        </p:nvSpPr>
        <p:spPr>
          <a:xfrm>
            <a:off x="0" y="1378857"/>
            <a:ext cx="6858000" cy="77651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rPr>
              <a:t>Fetal alcohol spectrum disorders (FASDs) is a term referring to individuals who have more than one of the features associated with FAS but do not exhibit sufficient features to make a clear FAS diagnosis. (That is, individuals with an FASD have some, but not all, features that are required to be present for a diagnosis of FAS. For example, and most commonly, they do not have the facial features that are considered characteristic of FAS, but they do have central nervous system problems such as problems with cognitive or executive functioning.) Included within this terminology is alcohol-related neurodevelopmental disorder (ARND).</a:t>
            </a:r>
          </a:p>
          <a:p>
            <a:pPr eaLnBrk="1" hangingPunct="1">
              <a:buFontTx/>
              <a:buChar char="•"/>
            </a:pPr>
            <a:endParaRPr lang="en-US" altLang="en-US" dirty="0" smtClean="0">
              <a:latin typeface="Arial" charset="0"/>
            </a:endParaRPr>
          </a:p>
          <a:p>
            <a:pPr eaLnBrk="1" hangingPunct="1"/>
            <a:r>
              <a:rPr lang="en-US" altLang="en-US" dirty="0" smtClean="0">
                <a:latin typeface="Arial" charset="0"/>
              </a:rPr>
              <a:t>It is important to note that FASDs is a term that includes children who have been exposed to alcohol during fetal development. Although they might not have craniofacial effects of FAS, they may have secondary behavioral and cognitive effects resulting from the alcohol exposure. </a:t>
            </a:r>
          </a:p>
          <a:p>
            <a:pPr marL="648698" lvl="1" indent="-216233">
              <a:spcBef>
                <a:spcPct val="0"/>
              </a:spcBef>
            </a:pPr>
            <a:endParaRPr lang="en-US" altLang="en-US" dirty="0"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200" dirty="0" smtClean="0">
                <a:latin typeface="Arial" charset="0"/>
              </a:rPr>
              <a:t>Neuron = nerve cell, transmits information by electrical and chemical signals. Neurons connect together to form networks. Signaling between neurons occurs via synapses. There are some types of specialized neurons: sensory neurons respond to the senses (touch, sound, light, smell, etc.), motor neurons (cause muscles to contract &amp; relax).</a:t>
            </a:r>
          </a:p>
          <a:p>
            <a:pPr eaLnBrk="1" hangingPunct="1"/>
            <a:endParaRPr lang="en-US" altLang="en-US" sz="1200" dirty="0" smtClean="0">
              <a:latin typeface="Arial" charset="0"/>
            </a:endParaRPr>
          </a:p>
          <a:p>
            <a:pPr eaLnBrk="1" hangingPunct="1"/>
            <a:r>
              <a:rPr lang="en-US" altLang="en-US" dirty="0" smtClean="0">
                <a:latin typeface="Arial" charset="0"/>
              </a:rPr>
              <a:t>(Presenters, this is a good time to play either the excerpt from The Brain DVD or the YouTube clip explaining how alcohol can affect the development of facial features.)</a:t>
            </a:r>
            <a:endParaRPr lang="en-US" altLang="en-US" sz="1200" dirty="0" smtClean="0">
              <a:latin typeface="Arial" charset="0"/>
            </a:endParaRP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13</a:t>
            </a:fld>
            <a:endParaRPr lang="en-US"/>
          </a:p>
        </p:txBody>
      </p:sp>
    </p:spTree>
    <p:extLst>
      <p:ext uri="{BB962C8B-B14F-4D97-AF65-F5344CB8AC3E}">
        <p14:creationId xmlns:p14="http://schemas.microsoft.com/office/powerpoint/2010/main" val="1087674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9E353CEF-BD77-47A5-8AEF-3E6821E19E09}" type="slidenum">
              <a:rPr lang="en-US" altLang="en-US" smtClean="0"/>
              <a:pPr eaLnBrk="1" hangingPunct="1"/>
              <a:t>14</a:t>
            </a:fld>
            <a:endParaRPr lang="en-US" altLang="en-US" smtClean="0"/>
          </a:p>
        </p:txBody>
      </p:sp>
      <p:sp>
        <p:nvSpPr>
          <p:cNvPr id="46083" name="Rectangle 2"/>
          <p:cNvSpPr>
            <a:spLocks noGrp="1" noRot="1" noChangeAspect="1" noChangeArrowheads="1" noTextEdit="1"/>
          </p:cNvSpPr>
          <p:nvPr>
            <p:ph type="sldImg"/>
          </p:nvPr>
        </p:nvSpPr>
        <p:spPr>
          <a:xfrm>
            <a:off x="5275263" y="166688"/>
            <a:ext cx="1422400" cy="1066800"/>
          </a:xfrm>
          <a:ln/>
        </p:spPr>
      </p:sp>
      <p:sp>
        <p:nvSpPr>
          <p:cNvPr id="46084" name="Rectangle 3"/>
          <p:cNvSpPr>
            <a:spLocks noGrp="1" noChangeArrowheads="1"/>
          </p:cNvSpPr>
          <p:nvPr>
            <p:ph type="body" idx="1"/>
          </p:nvPr>
        </p:nvSpPr>
        <p:spPr>
          <a:xfrm>
            <a:off x="0" y="1524000"/>
            <a:ext cx="6858000" cy="7620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mtClean="0">
                <a:latin typeface="Arial" charset="0"/>
              </a:rPr>
              <a:t>Development of the nervous system begins in about the 3rd week of gestation and continues throughout gestation. </a:t>
            </a:r>
          </a:p>
          <a:p>
            <a:pPr eaLnBrk="1" hangingPunct="1">
              <a:lnSpc>
                <a:spcPct val="80000"/>
              </a:lnSpc>
            </a:pPr>
            <a:endParaRPr lang="en-US" altLang="en-US" smtClean="0">
              <a:latin typeface="Arial" charset="0"/>
            </a:endParaRPr>
          </a:p>
          <a:p>
            <a:pPr eaLnBrk="1" hangingPunct="1">
              <a:lnSpc>
                <a:spcPct val="80000"/>
              </a:lnSpc>
            </a:pPr>
            <a:r>
              <a:rPr lang="en-US" altLang="en-US" smtClean="0">
                <a:latin typeface="Arial" charset="0"/>
              </a:rPr>
              <a:t>An estimated 95–100 billion neurons (nerve cells) are found in the human cortex, making the rate of generation nearly 250,000 new neurons formed each minute of the 9-month gestational period in the cortex alone. </a:t>
            </a:r>
          </a:p>
          <a:p>
            <a:pPr eaLnBrk="1" hangingPunct="1">
              <a:lnSpc>
                <a:spcPct val="80000"/>
              </a:lnSpc>
            </a:pPr>
            <a:endParaRPr lang="en-US" altLang="en-US" smtClean="0">
              <a:latin typeface="Arial" charset="0"/>
            </a:endParaRPr>
          </a:p>
          <a:p>
            <a:pPr eaLnBrk="1" hangingPunct="1">
              <a:lnSpc>
                <a:spcPct val="80000"/>
              </a:lnSpc>
            </a:pPr>
            <a:r>
              <a:rPr lang="en-US" altLang="en-US" smtClean="0">
                <a:latin typeface="Arial" charset="0"/>
              </a:rPr>
              <a:t>That calculation assumes a continuous rate of generation over the 40-week period. However, studies have shown that the nervous system develops in a discontinuous manner with periods of greater developmental activity followed by periods of relative quiescence in development. (That is, the nervous system has times when it is developing quickly and other times when development occurs more slowly.)</a:t>
            </a:r>
          </a:p>
          <a:p>
            <a:pPr eaLnBrk="1" hangingPunct="1">
              <a:lnSpc>
                <a:spcPct val="80000"/>
              </a:lnSpc>
            </a:pPr>
            <a:endParaRPr lang="en-US" altLang="en-US" smtClean="0">
              <a:latin typeface="Arial" charset="0"/>
            </a:endParaRPr>
          </a:p>
          <a:p>
            <a:pPr eaLnBrk="1" hangingPunct="1">
              <a:lnSpc>
                <a:spcPct val="80000"/>
              </a:lnSpc>
            </a:pPr>
            <a:r>
              <a:rPr lang="en-US" altLang="en-US" smtClean="0">
                <a:latin typeface="Arial" charset="0"/>
              </a:rPr>
              <a:t>Logic suggests that the presence of ethanol might have more significant effects during periods of rapid growth than during periods of relatively slow growth—if one considered only neurogenesis (birth of new neurons). </a:t>
            </a:r>
          </a:p>
          <a:p>
            <a:pPr eaLnBrk="1" hangingPunct="1">
              <a:lnSpc>
                <a:spcPct val="80000"/>
              </a:lnSpc>
            </a:pPr>
            <a:endParaRPr lang="en-US" altLang="en-US" smtClean="0">
              <a:latin typeface="Arial" charset="0"/>
            </a:endParaRPr>
          </a:p>
          <a:p>
            <a:pPr eaLnBrk="1" hangingPunct="1">
              <a:lnSpc>
                <a:spcPct val="80000"/>
              </a:lnSpc>
            </a:pPr>
            <a:r>
              <a:rPr lang="en-US" altLang="en-US" smtClean="0">
                <a:latin typeface="Arial" charset="0"/>
              </a:rPr>
              <a:t>During neuron development, however, multiple processes are occurring, such as migration, synapse formation, and myelination. Significant activity remains in the maturation of the nervous system throughout pregnancy that might be affected by the presence of alcohol. Undoubtedly, the presence of alcohol in the first few weeks of gestation might result in the most devastating effects, such as spontaneous abortion. </a:t>
            </a:r>
          </a:p>
          <a:p>
            <a:pPr eaLnBrk="1" hangingPunct="1">
              <a:lnSpc>
                <a:spcPct val="80000"/>
              </a:lnSpc>
            </a:pPr>
            <a:endParaRPr lang="en-US" altLang="en-US" smtClean="0">
              <a:latin typeface="Arial" charset="0"/>
            </a:endParaRPr>
          </a:p>
          <a:p>
            <a:pPr eaLnBrk="1" hangingPunct="1">
              <a:lnSpc>
                <a:spcPct val="80000"/>
              </a:lnSpc>
            </a:pPr>
            <a:r>
              <a:rPr lang="en-US" altLang="en-US" smtClean="0">
                <a:latin typeface="Arial" charset="0"/>
              </a:rPr>
              <a:t>This is because of the limited number of cells present in the embryo and the totipotency (the ability of a single cell to divide and produce all the differentiated cells in an organism) of each cell at that time. The loss or damage of even a few cells at that critical time might result in global changes in the development of organs at a later phase.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568BF182-2FAD-4E67-8B5F-B1366A4CEDE8}" type="slidenum">
              <a:rPr lang="en-US" altLang="en-US" smtClean="0"/>
              <a:pPr eaLnBrk="1" hangingPunct="1"/>
              <a:t>15</a:t>
            </a:fld>
            <a:endParaRPr lang="en-US" altLang="en-US" smtClean="0"/>
          </a:p>
        </p:txBody>
      </p:sp>
      <p:sp>
        <p:nvSpPr>
          <p:cNvPr id="47107" name="Rectangle 2"/>
          <p:cNvSpPr>
            <a:spLocks noGrp="1" noRot="1" noChangeAspect="1" noChangeArrowheads="1" noTextEdit="1"/>
          </p:cNvSpPr>
          <p:nvPr>
            <p:ph type="sldImg"/>
          </p:nvPr>
        </p:nvSpPr>
        <p:spPr>
          <a:xfrm>
            <a:off x="5492750" y="174625"/>
            <a:ext cx="1217613" cy="914400"/>
          </a:xfrm>
          <a:ln/>
        </p:spPr>
      </p:sp>
      <p:sp>
        <p:nvSpPr>
          <p:cNvPr id="47108" name="Rectangle 3"/>
          <p:cNvSpPr>
            <a:spLocks noGrp="1" noChangeArrowheads="1"/>
          </p:cNvSpPr>
          <p:nvPr>
            <p:ph type="body" idx="1"/>
          </p:nvPr>
        </p:nvSpPr>
        <p:spPr>
          <a:xfrm>
            <a:off x="0" y="1306286"/>
            <a:ext cx="6858000" cy="78377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rPr>
              <a:t>During the second and third trimesters, the tissues and organs have been largely formed. Some organs and systems, however, remain susceptible to potential damage or alteration caused by the presence of ethanol. </a:t>
            </a:r>
          </a:p>
          <a:p>
            <a:pPr eaLnBrk="1" hangingPunct="1"/>
            <a:endParaRPr lang="en-US" altLang="en-US" dirty="0" smtClean="0">
              <a:latin typeface="Arial" charset="0"/>
            </a:endParaRPr>
          </a:p>
          <a:p>
            <a:pPr eaLnBrk="1" hangingPunct="1"/>
            <a:r>
              <a:rPr lang="en-US" altLang="en-US" dirty="0" smtClean="0">
                <a:latin typeface="Arial" charset="0"/>
              </a:rPr>
              <a:t>The nervous system is one such system. Its long period of development increases its vulnerability to the </a:t>
            </a:r>
            <a:r>
              <a:rPr lang="en-US" altLang="en-US" dirty="0" err="1" smtClean="0">
                <a:latin typeface="Arial" charset="0"/>
              </a:rPr>
              <a:t>teratogenic</a:t>
            </a:r>
            <a:r>
              <a:rPr lang="en-US" altLang="en-US" dirty="0" smtClean="0">
                <a:latin typeface="Arial" charset="0"/>
              </a:rPr>
              <a:t> effects of alcohol and other drugs. The same is true for the eyes and ears, portions of which are extensions of the developing nervous system. </a:t>
            </a:r>
          </a:p>
          <a:p>
            <a:pPr eaLnBrk="1" hangingPunct="1"/>
            <a:endParaRPr lang="en-US" altLang="en-US" dirty="0" smtClean="0">
              <a:latin typeface="Arial" charset="0"/>
            </a:endParaRPr>
          </a:p>
          <a:p>
            <a:pPr eaLnBrk="1" hangingPunct="1"/>
            <a:r>
              <a:rPr lang="en-US" altLang="en-US" dirty="0" smtClean="0">
                <a:latin typeface="Arial" charset="0"/>
              </a:rPr>
              <a:t>Exposure to alcohol during the most sensitive periods of development might result in major structural or functional abnormalities, including FAS or an FASD depending on the extent of the effect on the system. </a:t>
            </a:r>
          </a:p>
          <a:p>
            <a:pPr eaLnBrk="1" hangingPunct="1"/>
            <a:endParaRPr lang="en-US" altLang="en-US" dirty="0" smtClean="0">
              <a:latin typeface="Arial" charset="0"/>
            </a:endParaRPr>
          </a:p>
          <a:p>
            <a:pPr eaLnBrk="1" hangingPunct="1"/>
            <a:r>
              <a:rPr lang="en-US" altLang="en-US" dirty="0" smtClean="0">
                <a:latin typeface="Arial" charset="0"/>
              </a:rPr>
              <a:t>Individuals might have cognitive and/or behavioral impairments, problems with language and/or memory, difficulty with visual-spatial learning, attention disorders, reduced reaction times (based on how quickly the brain is able to process information), and deficits in functioning, such as planning and organizing. These impairments might occur in both individuals with FASDs and those with FAS.</a:t>
            </a:r>
            <a:endParaRPr lang="en-US" altLang="en-US" b="1" dirty="0" smtClean="0">
              <a:latin typeface="Arial" charset="0"/>
            </a:endParaRPr>
          </a:p>
          <a:p>
            <a:pPr eaLnBrk="1" hangingPunct="1"/>
            <a:endParaRPr lang="en-US" altLang="en-US" dirty="0" smtClean="0">
              <a:latin typeface="Arial" charset="0"/>
            </a:endParaRPr>
          </a:p>
          <a:p>
            <a:pPr eaLnBrk="1" hangingPunct="1"/>
            <a:r>
              <a:rPr lang="en-US" altLang="en-US" dirty="0" smtClean="0">
                <a:latin typeface="Arial" charset="0"/>
              </a:rPr>
              <a:t>Effects of drinking habits: Drinking habits might play a significant role in predicting the effects of ethanol on the developing nervous system. Undoubtedly, heavy, chronic drinking is sure to affect the development of the nervous system dramatically. Binge drinking, however—that is, consuming four or more drinks on a single occasion—might be as damaging as drinking that occurs more chronically. </a:t>
            </a:r>
          </a:p>
          <a:p>
            <a:pPr eaLnBrk="1" hangingPunct="1"/>
            <a:endParaRPr lang="en-US" altLang="en-US" dirty="0" smtClean="0">
              <a:latin typeface="Arial" charset="0"/>
            </a:endParaRPr>
          </a:p>
          <a:p>
            <a:pPr eaLnBrk="1" hangingPunct="1"/>
            <a:r>
              <a:rPr lang="en-US" altLang="en-US" dirty="0" smtClean="0">
                <a:latin typeface="Arial" charset="0"/>
              </a:rPr>
              <a:t>As stated earlier, given the complex nature of neural development (e.g., neurogenesis, migration, synapse formation), there is no real period of developmental quiescence. No period or volume of alcohol has been deemed “safe.” </a:t>
            </a:r>
          </a:p>
          <a:p>
            <a:pPr eaLnBrk="1" hangingPunct="1"/>
            <a:endParaRPr lang="en-US" altLang="en-US" dirty="0" smtClean="0">
              <a:latin typeface="Arial" charset="0"/>
            </a:endParaRPr>
          </a:p>
          <a:p>
            <a:pPr eaLnBrk="1" hangingPunct="1"/>
            <a:r>
              <a:rPr lang="en-US" altLang="en-US" dirty="0" smtClean="0">
                <a:latin typeface="Arial" charset="0"/>
              </a:rPr>
              <a:t>Therefore, any drinking might have adverse effects on development of the nervous system, regardless of frequency, amounts consumed, or the gestational trimester. </a:t>
            </a:r>
          </a:p>
          <a:p>
            <a:pPr lvl="2" eaLnBrk="1" hangingPunct="1">
              <a:spcBef>
                <a:spcPct val="0"/>
              </a:spcBef>
            </a:pPr>
            <a:endParaRPr lang="en-US" altLang="en-US" sz="1300" b="1" dirty="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6FE39EE8-06C0-4BC1-A0CF-AC99152F88CC}" type="slidenum">
              <a:rPr lang="en-US" altLang="en-US" smtClean="0"/>
              <a:pPr eaLnBrk="1" hangingPunct="1"/>
              <a:t>16</a:t>
            </a:fld>
            <a:endParaRPr lang="en-US" altLang="en-US" smtClean="0"/>
          </a:p>
        </p:txBody>
      </p:sp>
      <p:sp>
        <p:nvSpPr>
          <p:cNvPr id="48131" name="Rectangle 2"/>
          <p:cNvSpPr>
            <a:spLocks noGrp="1" noRot="1" noChangeAspect="1" noChangeArrowheads="1" noTextEdit="1"/>
          </p:cNvSpPr>
          <p:nvPr>
            <p:ph type="sldImg"/>
          </p:nvPr>
        </p:nvSpPr>
        <p:spPr>
          <a:xfrm>
            <a:off x="4989513" y="184150"/>
            <a:ext cx="1495425" cy="1122363"/>
          </a:xfrm>
          <a:ln/>
        </p:spPr>
      </p:sp>
      <p:sp>
        <p:nvSpPr>
          <p:cNvPr id="48132" name="Rectangle 3"/>
          <p:cNvSpPr>
            <a:spLocks noGrp="1" noChangeArrowheads="1"/>
          </p:cNvSpPr>
          <p:nvPr>
            <p:ph type="body" idx="1"/>
          </p:nvPr>
        </p:nvSpPr>
        <p:spPr>
          <a:xfrm>
            <a:off x="0" y="1378857"/>
            <a:ext cx="6858000" cy="77651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rPr>
              <a:t>Although much of the nervous system is formed prenatally, a significant amount of maturation occurs post-</a:t>
            </a:r>
            <a:r>
              <a:rPr lang="en-US" altLang="en-US" dirty="0" err="1" smtClean="0">
                <a:latin typeface="Arial" charset="0"/>
              </a:rPr>
              <a:t>natally</a:t>
            </a:r>
            <a:r>
              <a:rPr lang="en-US" altLang="en-US" dirty="0" smtClean="0">
                <a:latin typeface="Arial" charset="0"/>
              </a:rPr>
              <a:t> (after birth).</a:t>
            </a:r>
          </a:p>
          <a:p>
            <a:pPr eaLnBrk="1" hangingPunct="1"/>
            <a:endParaRPr lang="en-US" altLang="en-US" dirty="0" smtClean="0">
              <a:latin typeface="Arial" charset="0"/>
            </a:endParaRPr>
          </a:p>
          <a:p>
            <a:pPr eaLnBrk="1" hangingPunct="1"/>
            <a:r>
              <a:rPr lang="en-US" altLang="en-US" b="1" dirty="0" smtClean="0">
                <a:latin typeface="Arial" charset="0"/>
              </a:rPr>
              <a:t>(Myelination = the process by which axons (nerve fibers) are coated so that electrical signals can be sent between nerve cells quickly and efficiently.)</a:t>
            </a:r>
          </a:p>
          <a:p>
            <a:pPr eaLnBrk="1" hangingPunct="1"/>
            <a:endParaRPr lang="en-US" altLang="en-US" dirty="0" smtClean="0">
              <a:latin typeface="Arial" charset="0"/>
            </a:endParaRPr>
          </a:p>
          <a:p>
            <a:pPr eaLnBrk="1" hangingPunct="1"/>
            <a:r>
              <a:rPr lang="en-US" altLang="en-US" dirty="0" smtClean="0">
                <a:latin typeface="Arial" charset="0"/>
              </a:rPr>
              <a:t>Myelination and synapse formation continue through the first year of life. Alcohol exposure during this period of time has been shown to interfere with myelination resulting in alterations in gross motor movements.</a:t>
            </a:r>
          </a:p>
          <a:p>
            <a:pPr eaLnBrk="1" hangingPunct="1"/>
            <a:endParaRPr lang="en-US" altLang="en-US" dirty="0" smtClean="0">
              <a:latin typeface="Arial" charset="0"/>
            </a:endParaRPr>
          </a:p>
          <a:p>
            <a:pPr eaLnBrk="1" hangingPunct="1"/>
            <a:r>
              <a:rPr lang="en-US" altLang="en-US" dirty="0" smtClean="0">
                <a:latin typeface="Arial" charset="0"/>
              </a:rPr>
              <a:t>Since alcohol is a depressant on the nervous system, alcohol exposure during the lactating period might be damaging to the nutritional intake of the infant. Effective suckling and nursing is reduced in infants exposed to alcohol through breast milk. Their suckle response is less effective, and because of the depressive effect of ethanol, they nurse less effectively, sometimes falling asleep more easily during nursing. </a:t>
            </a:r>
          </a:p>
          <a:p>
            <a:pPr eaLnBrk="1" hangingPunct="1">
              <a:spcBef>
                <a:spcPct val="0"/>
              </a:spcBef>
            </a:pPr>
            <a:endParaRPr lang="en-US" altLang="en-US" b="1" dirty="0"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200" dirty="0" smtClean="0"/>
              <a:t>Substantial research has examined the responses of the cells and molecular mechanisms affected by prenatal alcohol exposure. </a:t>
            </a:r>
          </a:p>
          <a:p>
            <a:pPr marL="216233" indent="-216233">
              <a:defRPr/>
            </a:pPr>
            <a:endParaRPr lang="en-US" sz="1200" dirty="0" smtClean="0"/>
          </a:p>
          <a:p>
            <a:pPr eaLnBrk="1" hangingPunct="1">
              <a:defRPr/>
            </a:pPr>
            <a:r>
              <a:rPr lang="en-US" sz="1200" dirty="0" smtClean="0"/>
              <a:t>These investigations and descriptions have been associated with one or more of the following processes during neural development</a:t>
            </a:r>
          </a:p>
          <a:p>
            <a:pPr marL="216233" indent="-216233">
              <a:buFontTx/>
              <a:buAutoNum type="arabicPeriod"/>
              <a:defRPr/>
            </a:pPr>
            <a:r>
              <a:rPr lang="en-US" sz="1200" dirty="0" smtClean="0"/>
              <a:t>Neurogenesis (creation/development of nerve cells)</a:t>
            </a:r>
          </a:p>
          <a:p>
            <a:pPr marL="216233" indent="-216233">
              <a:buFontTx/>
              <a:buAutoNum type="arabicPeriod"/>
              <a:defRPr/>
            </a:pPr>
            <a:r>
              <a:rPr lang="en-US" sz="1200" dirty="0" smtClean="0"/>
              <a:t>Growth &amp; differentiation of neurons (development &amp; specialization of cells)</a:t>
            </a:r>
          </a:p>
          <a:p>
            <a:pPr marL="216233" indent="-216233">
              <a:buFontTx/>
              <a:buAutoNum type="arabicPeriod"/>
              <a:defRPr/>
            </a:pPr>
            <a:r>
              <a:rPr lang="en-US" sz="1200" dirty="0" smtClean="0"/>
              <a:t>Migration (movement of the neuron from one part of the nervous system to another; happens early in development)</a:t>
            </a:r>
          </a:p>
          <a:p>
            <a:pPr marL="216233" indent="-216233">
              <a:buFontTx/>
              <a:buAutoNum type="arabicPeriod"/>
              <a:defRPr/>
            </a:pPr>
            <a:r>
              <a:rPr lang="en-US" sz="1200" dirty="0" smtClean="0"/>
              <a:t>Synaptogenesis (creation of synapses or links between neurons)</a:t>
            </a:r>
          </a:p>
          <a:p>
            <a:pPr marL="216233" indent="-216233">
              <a:buFontTx/>
              <a:buAutoNum type="arabicPeriod"/>
              <a:defRPr/>
            </a:pPr>
            <a:r>
              <a:rPr lang="en-US" sz="1200" dirty="0" smtClean="0"/>
              <a:t>Apoptosis (programmed cell death; some cells are programmed to die at specific times)</a:t>
            </a:r>
          </a:p>
          <a:p>
            <a:pPr marL="216233" indent="-216233">
              <a:buFontTx/>
              <a:buAutoNum type="arabicPeriod"/>
              <a:defRPr/>
            </a:pPr>
            <a:r>
              <a:rPr lang="en-US" sz="1200" dirty="0" smtClean="0"/>
              <a:t>Plasticity (the ability of the brain to change in response to experience)</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17</a:t>
            </a:fld>
            <a:endParaRPr lang="en-US"/>
          </a:p>
        </p:txBody>
      </p:sp>
    </p:spTree>
    <p:extLst>
      <p:ext uri="{BB962C8B-B14F-4D97-AF65-F5344CB8AC3E}">
        <p14:creationId xmlns:p14="http://schemas.microsoft.com/office/powerpoint/2010/main" val="727339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7DF3896A-6A9B-49B0-AEE9-F2512883A448}" type="slidenum">
              <a:rPr lang="en-US" altLang="en-US" smtClean="0"/>
              <a:pPr eaLnBrk="1" hangingPunct="1"/>
              <a:t>18</a:t>
            </a:fld>
            <a:endParaRPr lang="en-US" altLang="en-US" smtClean="0"/>
          </a:p>
        </p:txBody>
      </p:sp>
      <p:sp>
        <p:nvSpPr>
          <p:cNvPr id="50179" name="Rectangle 2"/>
          <p:cNvSpPr>
            <a:spLocks noGrp="1" noRot="1" noChangeAspect="1" noChangeArrowheads="1" noTextEdit="1"/>
          </p:cNvSpPr>
          <p:nvPr>
            <p:ph type="sldImg"/>
          </p:nvPr>
        </p:nvSpPr>
        <p:spPr>
          <a:xfrm>
            <a:off x="5287963" y="111125"/>
            <a:ext cx="1398587" cy="1049338"/>
          </a:xfrm>
          <a:ln/>
        </p:spPr>
      </p:sp>
      <p:sp>
        <p:nvSpPr>
          <p:cNvPr id="50180" name="Rectangle 3"/>
          <p:cNvSpPr>
            <a:spLocks noGrp="1" noChangeArrowheads="1"/>
          </p:cNvSpPr>
          <p:nvPr>
            <p:ph type="body" idx="1"/>
          </p:nvPr>
        </p:nvSpPr>
        <p:spPr>
          <a:xfrm>
            <a:off x="0" y="1596571"/>
            <a:ext cx="6858000" cy="7547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rPr>
              <a:t>As stated previously, neuron generation (creation/development) occurs very rapidly in the developing embryo and fetus. Through mitosis (cell division), a cell duplicates the chromosomes in its nucleus and creates two identical daughter cells. </a:t>
            </a:r>
          </a:p>
          <a:p>
            <a:pPr eaLnBrk="1" hangingPunct="1"/>
            <a:endParaRPr lang="en-US" altLang="en-US" dirty="0" smtClean="0">
              <a:latin typeface="Arial" charset="0"/>
            </a:endParaRPr>
          </a:p>
          <a:p>
            <a:pPr eaLnBrk="1" hangingPunct="1"/>
            <a:r>
              <a:rPr lang="en-US" altLang="en-US" dirty="0" smtClean="0">
                <a:latin typeface="Arial" charset="0"/>
              </a:rPr>
              <a:t>The deleterious (harmful) effects of alcohol exposure on this process have been well described in both animal models and models using cultured neurons. </a:t>
            </a:r>
          </a:p>
          <a:p>
            <a:pPr eaLnBrk="1" hangingPunct="1"/>
            <a:endParaRPr lang="en-US" altLang="en-US" dirty="0" smtClean="0">
              <a:latin typeface="Arial" charset="0"/>
            </a:endParaRPr>
          </a:p>
          <a:p>
            <a:pPr eaLnBrk="1" hangingPunct="1"/>
            <a:r>
              <a:rPr lang="en-US" altLang="en-US" dirty="0" smtClean="0">
                <a:latin typeface="Arial" charset="0"/>
              </a:rPr>
              <a:t>Cell numbers in certain regions of the brain are affected, which might result in cognitive and behavioral deficits.</a:t>
            </a:r>
          </a:p>
          <a:p>
            <a:pPr eaLnBrk="1" hangingPunct="1">
              <a:spcBef>
                <a:spcPct val="0"/>
              </a:spcBef>
            </a:pPr>
            <a:endParaRPr lang="en-US" altLang="en-US" b="1" dirty="0"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035B9DB1-F712-4FAC-88E4-C20C1B846D7F}" type="slidenum">
              <a:rPr lang="en-US" altLang="en-US" smtClean="0"/>
              <a:pPr eaLnBrk="1" hangingPunct="1"/>
              <a:t>19</a:t>
            </a:fld>
            <a:endParaRPr lang="en-US" altLang="en-US" smtClean="0"/>
          </a:p>
        </p:txBody>
      </p:sp>
      <p:sp>
        <p:nvSpPr>
          <p:cNvPr id="51203" name="Rectangle 2"/>
          <p:cNvSpPr>
            <a:spLocks noGrp="1" noRot="1" noChangeAspect="1" noChangeArrowheads="1" noTextEdit="1"/>
          </p:cNvSpPr>
          <p:nvPr>
            <p:ph type="sldImg"/>
          </p:nvPr>
        </p:nvSpPr>
        <p:spPr>
          <a:xfrm>
            <a:off x="5049838" y="257175"/>
            <a:ext cx="1589087" cy="1193800"/>
          </a:xfrm>
          <a:ln/>
        </p:spPr>
      </p:sp>
      <p:sp>
        <p:nvSpPr>
          <p:cNvPr id="51204" name="Rectangle 3"/>
          <p:cNvSpPr>
            <a:spLocks noGrp="1" noChangeArrowheads="1"/>
          </p:cNvSpPr>
          <p:nvPr>
            <p:ph type="body" idx="1"/>
          </p:nvPr>
        </p:nvSpPr>
        <p:spPr>
          <a:xfrm>
            <a:off x="0" y="1596571"/>
            <a:ext cx="6858000" cy="7547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rPr>
              <a:t>Newly formed neurons undergo maturation or differentiation. </a:t>
            </a:r>
          </a:p>
          <a:p>
            <a:pPr eaLnBrk="1" hangingPunct="1"/>
            <a:endParaRPr lang="en-US" altLang="en-US" dirty="0" smtClean="0">
              <a:latin typeface="Arial" charset="0"/>
            </a:endParaRPr>
          </a:p>
          <a:p>
            <a:pPr eaLnBrk="1" hangingPunct="1"/>
            <a:r>
              <a:rPr lang="en-US" altLang="en-US" dirty="0" smtClean="0">
                <a:latin typeface="Arial" charset="0"/>
              </a:rPr>
              <a:t>Associated with this differentiation is the genetic expression of appropriate neurotransmitters (communication chemicals) for synaptic function, growth, and migration of the processes (</a:t>
            </a:r>
            <a:r>
              <a:rPr lang="en-US" altLang="en-US" dirty="0" err="1" smtClean="0">
                <a:latin typeface="Arial" charset="0"/>
              </a:rPr>
              <a:t>neurites</a:t>
            </a:r>
            <a:r>
              <a:rPr lang="en-US" altLang="en-US" dirty="0" smtClean="0">
                <a:latin typeface="Arial" charset="0"/>
              </a:rPr>
              <a:t>) to their respective locations and migration of the cell to its appropriate location (brain nuclei). </a:t>
            </a:r>
          </a:p>
          <a:p>
            <a:pPr eaLnBrk="1" hangingPunct="1"/>
            <a:endParaRPr lang="en-US" altLang="en-US" dirty="0" smtClean="0">
              <a:latin typeface="Arial" charset="0"/>
            </a:endParaRPr>
          </a:p>
          <a:p>
            <a:pPr eaLnBrk="1" hangingPunct="1"/>
            <a:r>
              <a:rPr lang="en-US" altLang="en-US" dirty="0" smtClean="0">
                <a:latin typeface="Arial" charset="0"/>
              </a:rPr>
              <a:t>Each of these processes is vulnerable to the effects of ethanol exposure depending on when alcohol exposure occurs coincident with the process. </a:t>
            </a:r>
          </a:p>
          <a:p>
            <a:pPr eaLnBrk="1" hangingPunct="1"/>
            <a:endParaRPr lang="en-US" altLang="en-US" dirty="0" smtClean="0">
              <a:latin typeface="Arial" charset="0"/>
            </a:endParaRPr>
          </a:p>
          <a:p>
            <a:pPr eaLnBrk="1" hangingPunct="1"/>
            <a:r>
              <a:rPr lang="en-US" altLang="en-US" dirty="0" smtClean="0">
                <a:latin typeface="Arial" charset="0"/>
              </a:rPr>
              <a:t>As such, alcohol exposure at any time might affect any one of the processes in various ways.</a:t>
            </a:r>
          </a:p>
          <a:p>
            <a:pPr eaLnBrk="1" hangingPunct="1">
              <a:spcBef>
                <a:spcPct val="0"/>
              </a:spcBef>
            </a:pPr>
            <a:endParaRPr lang="en-US" altLang="en-US" b="1" dirty="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altLang="en-US" sz="1300" b="1" dirty="0" smtClean="0">
                <a:latin typeface="Arial" charset="0"/>
              </a:rPr>
              <a:t>Road Map for Presentation </a:t>
            </a:r>
          </a:p>
          <a:p>
            <a:pPr marL="0" lvl="1"/>
            <a:endParaRPr lang="en-US" altLang="en-US" sz="1300" dirty="0" smtClean="0">
              <a:latin typeface="Arial" charset="0"/>
            </a:endParaRPr>
          </a:p>
          <a:p>
            <a:pPr marL="0" lvl="1"/>
            <a:r>
              <a:rPr lang="en-US" altLang="en-US" sz="1300" dirty="0" smtClean="0">
                <a:latin typeface="Arial" charset="0"/>
              </a:rPr>
              <a:t>In today’s workshop we will be discussing alcohol metabolism and pharmacology, the birth defects associated with prenatal alcohol exposure, how alcohol can injure the developing nervous system, the cellular response to alcohol exposure, the biomedical mechanisms involved, and the effects of fetal alcohol exposure on </a:t>
            </a:r>
            <a:r>
              <a:rPr lang="en-US" altLang="en-US" sz="1300" dirty="0" err="1" smtClean="0">
                <a:latin typeface="Arial" charset="0"/>
              </a:rPr>
              <a:t>neurobehavior</a:t>
            </a:r>
            <a:r>
              <a:rPr lang="en-US" altLang="en-US" sz="1300" dirty="0" smtClean="0">
                <a:latin typeface="Arial" charset="0"/>
              </a:rPr>
              <a:t>.</a:t>
            </a:r>
          </a:p>
          <a:p>
            <a:pPr marL="0" lvl="1"/>
            <a:endParaRPr lang="en-US" altLang="en-US" sz="1300" dirty="0" smtClean="0">
              <a:latin typeface="Arial" charset="0"/>
            </a:endParaRPr>
          </a:p>
          <a:p>
            <a:pPr marL="0" lvl="1"/>
            <a:r>
              <a:rPr lang="en-US" altLang="en-US" sz="1300" dirty="0" smtClean="0">
                <a:latin typeface="Arial" charset="0"/>
              </a:rPr>
              <a:t>By the end of today’s workshop you will be able to:</a:t>
            </a:r>
          </a:p>
          <a:p>
            <a:pPr marL="0" lvl="1">
              <a:buFontTx/>
              <a:buChar char="•"/>
            </a:pPr>
            <a:r>
              <a:rPr lang="en-US" altLang="en-US" sz="1300" dirty="0" smtClean="0">
                <a:latin typeface="Arial" charset="0"/>
              </a:rPr>
              <a:t>Define the amount of alcohol in a drink.</a:t>
            </a:r>
          </a:p>
          <a:p>
            <a:pPr marL="0" lvl="1">
              <a:buFontTx/>
              <a:buChar char="•"/>
            </a:pPr>
            <a:r>
              <a:rPr lang="en-US" altLang="en-US" sz="1300" dirty="0" smtClean="0">
                <a:latin typeface="Arial" charset="0"/>
              </a:rPr>
              <a:t>Explain alcohol metabolism and pharmacology (absorption, distribution, metabolism, and elimination)</a:t>
            </a:r>
          </a:p>
          <a:p>
            <a:pPr marL="0" lvl="1">
              <a:buFontTx/>
              <a:buChar char="•"/>
            </a:pPr>
            <a:r>
              <a:rPr lang="en-US" altLang="en-US" sz="1300" dirty="0" smtClean="0">
                <a:latin typeface="Arial" charset="0"/>
              </a:rPr>
              <a:t>Describe birth defects associated with alcohol use.</a:t>
            </a:r>
          </a:p>
          <a:p>
            <a:pPr marL="0" lvl="1">
              <a:buFontTx/>
              <a:buChar char="•"/>
            </a:pPr>
            <a:r>
              <a:rPr lang="en-US" altLang="en-US" sz="1300" dirty="0" smtClean="0">
                <a:latin typeface="Arial" charset="0"/>
              </a:rPr>
              <a:t>Describe alcohol-induced injuries on developing organ systems.</a:t>
            </a:r>
          </a:p>
          <a:p>
            <a:pPr marL="0" lvl="1">
              <a:buFontTx/>
              <a:buChar char="•"/>
            </a:pPr>
            <a:r>
              <a:rPr lang="en-US" altLang="en-US" sz="1300" dirty="0" smtClean="0">
                <a:latin typeface="Arial" charset="0"/>
              </a:rPr>
              <a:t>Describe the cellular responses to alcohol exposure.</a:t>
            </a:r>
          </a:p>
          <a:p>
            <a:pPr marL="0" lvl="1">
              <a:buFontTx/>
              <a:buChar char="•"/>
            </a:pPr>
            <a:r>
              <a:rPr lang="en-US" altLang="en-US" sz="1300" dirty="0" smtClean="0">
                <a:latin typeface="Arial" charset="0"/>
              </a:rPr>
              <a:t>Explain the putative biomedical mechanisms.</a:t>
            </a:r>
          </a:p>
          <a:p>
            <a:pPr marL="0" lvl="1">
              <a:buFontTx/>
              <a:buChar char="•"/>
            </a:pPr>
            <a:r>
              <a:rPr lang="en-US" altLang="en-US" sz="1300" dirty="0" smtClean="0">
                <a:latin typeface="Arial" charset="0"/>
              </a:rPr>
              <a:t>Explain the effects of ethanol exposure on neurobehavioral outcomes, specifically those that are cognitive and psychiatric/behavioral.</a:t>
            </a:r>
          </a:p>
          <a:p>
            <a:pPr marL="0" lvl="1">
              <a:buFontTx/>
              <a:buChar char="•"/>
            </a:pPr>
            <a:r>
              <a:rPr lang="en-US" altLang="en-US" sz="1300" dirty="0" smtClean="0">
                <a:latin typeface="Arial" charset="0"/>
              </a:rPr>
              <a:t>Describe genetic variants and markers for susceptibility for FASDs.</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a:t>
            </a:fld>
            <a:endParaRPr lang="en-US"/>
          </a:p>
        </p:txBody>
      </p:sp>
    </p:spTree>
    <p:extLst>
      <p:ext uri="{BB962C8B-B14F-4D97-AF65-F5344CB8AC3E}">
        <p14:creationId xmlns:p14="http://schemas.microsoft.com/office/powerpoint/2010/main" val="20699954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F095D4A6-FE4B-4031-8C31-3A9A4D2C32EB}" type="slidenum">
              <a:rPr lang="en-US" altLang="en-US" smtClean="0"/>
              <a:pPr eaLnBrk="1" hangingPunct="1"/>
              <a:t>20</a:t>
            </a:fld>
            <a:endParaRPr lang="en-US" altLang="en-US" smtClean="0"/>
          </a:p>
        </p:txBody>
      </p:sp>
      <p:sp>
        <p:nvSpPr>
          <p:cNvPr id="52227" name="Rectangle 2"/>
          <p:cNvSpPr>
            <a:spLocks noGrp="1" noRot="1" noChangeAspect="1" noChangeArrowheads="1" noTextEdit="1"/>
          </p:cNvSpPr>
          <p:nvPr>
            <p:ph type="sldImg"/>
          </p:nvPr>
        </p:nvSpPr>
        <p:spPr>
          <a:xfrm>
            <a:off x="5313363" y="184150"/>
            <a:ext cx="1206500" cy="904875"/>
          </a:xfrm>
          <a:ln/>
        </p:spPr>
      </p:sp>
      <p:sp>
        <p:nvSpPr>
          <p:cNvPr id="52228" name="Rectangle 3"/>
          <p:cNvSpPr>
            <a:spLocks noGrp="1" noChangeArrowheads="1"/>
          </p:cNvSpPr>
          <p:nvPr>
            <p:ph type="body" idx="1"/>
          </p:nvPr>
        </p:nvSpPr>
        <p:spPr>
          <a:xfrm>
            <a:off x="0" y="1161143"/>
            <a:ext cx="6858000" cy="79828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dirty="0" smtClean="0">
                <a:latin typeface="Arial" charset="0"/>
              </a:rPr>
              <a:t>Cellular migration occurs to form nerve pathways. Neurons follow a pathway to their designated position in the nervous system. This highway consists of supporting cells called glia. </a:t>
            </a:r>
          </a:p>
          <a:p>
            <a:pPr eaLnBrk="1" hangingPunct="1">
              <a:spcBef>
                <a:spcPct val="0"/>
              </a:spcBef>
            </a:pPr>
            <a:endParaRPr lang="en-US" altLang="en-US" dirty="0" smtClean="0">
              <a:latin typeface="Arial" charset="0"/>
            </a:endParaRPr>
          </a:p>
          <a:p>
            <a:pPr eaLnBrk="1" hangingPunct="1">
              <a:spcBef>
                <a:spcPct val="0"/>
              </a:spcBef>
            </a:pPr>
            <a:r>
              <a:rPr lang="en-US" altLang="en-US" dirty="0" smtClean="0">
                <a:latin typeface="Arial" charset="0"/>
              </a:rPr>
              <a:t>Nerve growth factors facilitate this process. These are a type of protein that is important to the growth, maintenance, and survival of neurons. They are also an important part of development of </a:t>
            </a:r>
            <a:r>
              <a:rPr lang="en-US" altLang="en-US" dirty="0" err="1" smtClean="0">
                <a:latin typeface="Arial" charset="0"/>
              </a:rPr>
              <a:t>neurites</a:t>
            </a:r>
            <a:r>
              <a:rPr lang="en-US" altLang="en-US" dirty="0" smtClean="0">
                <a:latin typeface="Arial" charset="0"/>
              </a:rPr>
              <a:t>, which are basically the beginning of the axons or dendrites of a neuron.</a:t>
            </a:r>
          </a:p>
          <a:p>
            <a:pPr eaLnBrk="1" hangingPunct="1">
              <a:spcBef>
                <a:spcPct val="0"/>
              </a:spcBef>
            </a:pPr>
            <a:endParaRPr lang="en-US" altLang="en-US" dirty="0" smtClean="0">
              <a:latin typeface="Arial" charset="0"/>
            </a:endParaRPr>
          </a:p>
          <a:p>
            <a:pPr eaLnBrk="1" hangingPunct="1">
              <a:spcBef>
                <a:spcPct val="0"/>
              </a:spcBef>
            </a:pPr>
            <a:r>
              <a:rPr lang="en-US" altLang="en-US" b="1" dirty="0" smtClean="0">
                <a:latin typeface="Arial" charset="0"/>
              </a:rPr>
              <a:t>(Axons are slender projections from a neuron that usually transmit signals from one neuron to another. Dendrites are slender projections from a neuron that usually receive signals from another neuron. They are called </a:t>
            </a:r>
            <a:r>
              <a:rPr lang="en-US" altLang="en-US" b="1" dirty="0" err="1" smtClean="0">
                <a:latin typeface="Arial" charset="0"/>
              </a:rPr>
              <a:t>neurites</a:t>
            </a:r>
            <a:r>
              <a:rPr lang="en-US" altLang="en-US" b="1" dirty="0" smtClean="0">
                <a:latin typeface="Arial" charset="0"/>
              </a:rPr>
              <a:t> at the early stages of neuron development because it cannot be determined until later whether the projections will be an axon or a dendrite.)</a:t>
            </a:r>
          </a:p>
          <a:p>
            <a:pPr eaLnBrk="1" hangingPunct="1">
              <a:spcBef>
                <a:spcPct val="0"/>
              </a:spcBef>
            </a:pPr>
            <a:endParaRPr lang="en-US" altLang="en-US" dirty="0" smtClean="0">
              <a:latin typeface="Arial" charset="0"/>
            </a:endParaRPr>
          </a:p>
          <a:p>
            <a:pPr eaLnBrk="1" hangingPunct="1">
              <a:spcBef>
                <a:spcPct val="0"/>
              </a:spcBef>
            </a:pPr>
            <a:r>
              <a:rPr lang="en-US" altLang="en-US" dirty="0" err="1" smtClean="0">
                <a:latin typeface="Arial" charset="0"/>
              </a:rPr>
              <a:t>Neurites</a:t>
            </a:r>
            <a:r>
              <a:rPr lang="en-US" altLang="en-US" dirty="0" smtClean="0">
                <a:latin typeface="Arial" charset="0"/>
              </a:rPr>
              <a:t> are guided to their destinations by following chemical signals. </a:t>
            </a:r>
          </a:p>
          <a:p>
            <a:pPr eaLnBrk="1" hangingPunct="1">
              <a:spcBef>
                <a:spcPct val="0"/>
              </a:spcBef>
            </a:pPr>
            <a:endParaRPr lang="en-US" altLang="en-US" dirty="0"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05C889E6-2D80-41FC-9CB9-ECCFD4BABADF}" type="slidenum">
              <a:rPr lang="en-US" altLang="en-US" smtClean="0"/>
              <a:pPr eaLnBrk="1" hangingPunct="1"/>
              <a:t>21</a:t>
            </a:fld>
            <a:endParaRPr lang="en-US" altLang="en-US" smtClean="0"/>
          </a:p>
        </p:txBody>
      </p:sp>
      <p:sp>
        <p:nvSpPr>
          <p:cNvPr id="53251" name="Rectangle 2"/>
          <p:cNvSpPr>
            <a:spLocks noGrp="1" noRot="1" noChangeAspect="1" noChangeArrowheads="1" noTextEdit="1"/>
          </p:cNvSpPr>
          <p:nvPr>
            <p:ph type="sldImg"/>
          </p:nvPr>
        </p:nvSpPr>
        <p:spPr>
          <a:xfrm>
            <a:off x="5337175" y="184150"/>
            <a:ext cx="1300163" cy="976313"/>
          </a:xfrm>
          <a:ln/>
        </p:spPr>
      </p:sp>
      <p:sp>
        <p:nvSpPr>
          <p:cNvPr id="53252" name="Rectangle 3"/>
          <p:cNvSpPr>
            <a:spLocks noGrp="1" noChangeArrowheads="1"/>
          </p:cNvSpPr>
          <p:nvPr>
            <p:ph type="body" idx="1"/>
          </p:nvPr>
        </p:nvSpPr>
        <p:spPr>
          <a:xfrm>
            <a:off x="0" y="1233714"/>
            <a:ext cx="6858000" cy="7910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Arial" charset="0"/>
              </a:rPr>
              <a:t>Once arriving at its predetermined destination, the neurite must form a synapse to function normally. </a:t>
            </a:r>
          </a:p>
          <a:p>
            <a:pPr eaLnBrk="1" hangingPunct="1"/>
            <a:endParaRPr lang="en-US" altLang="en-US" smtClean="0">
              <a:latin typeface="Arial" charset="0"/>
            </a:endParaRPr>
          </a:p>
          <a:p>
            <a:pPr eaLnBrk="1" hangingPunct="1"/>
            <a:r>
              <a:rPr lang="en-US" altLang="en-US" smtClean="0">
                <a:latin typeface="Arial" charset="0"/>
              </a:rPr>
              <a:t>The connection between two nerves, or between a nerve and another cell (such as a muscle or glandular cell) is a chemical link that allows communication between the nerve and the other cell. This is a critical junction at which various components must be present for proper operation. </a:t>
            </a:r>
          </a:p>
          <a:p>
            <a:pPr eaLnBrk="1" hangingPunct="1"/>
            <a:endParaRPr lang="en-US" altLang="en-US" smtClean="0">
              <a:latin typeface="Arial" charset="0"/>
            </a:endParaRPr>
          </a:p>
          <a:p>
            <a:pPr eaLnBrk="1" hangingPunct="1"/>
            <a:r>
              <a:rPr lang="en-US" altLang="en-US" smtClean="0">
                <a:latin typeface="Arial" charset="0"/>
              </a:rPr>
              <a:t>Alcohol exposure during this period might disturb the various mechanisms on which normal synaptogenesis depends.</a:t>
            </a:r>
          </a:p>
          <a:p>
            <a:pPr eaLnBrk="1" hangingPunct="1">
              <a:spcBef>
                <a:spcPct val="0"/>
              </a:spcBef>
            </a:pPr>
            <a:endParaRPr lang="en-US" alt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652B8823-77CC-4C77-BE6D-FA602B0B52B4}" type="slidenum">
              <a:rPr lang="en-US" altLang="en-US" smtClean="0"/>
              <a:pPr eaLnBrk="1" hangingPunct="1"/>
              <a:t>22</a:t>
            </a:fld>
            <a:endParaRPr lang="en-US" altLang="en-US" smtClean="0"/>
          </a:p>
        </p:txBody>
      </p:sp>
      <p:sp>
        <p:nvSpPr>
          <p:cNvPr id="54275" name="Rectangle 2"/>
          <p:cNvSpPr>
            <a:spLocks noGrp="1" noRot="1" noChangeAspect="1" noChangeArrowheads="1" noTextEdit="1"/>
          </p:cNvSpPr>
          <p:nvPr>
            <p:ph type="sldImg"/>
          </p:nvPr>
        </p:nvSpPr>
        <p:spPr>
          <a:xfrm>
            <a:off x="5300663" y="184150"/>
            <a:ext cx="1301750" cy="976313"/>
          </a:xfrm>
          <a:ln/>
        </p:spPr>
      </p:sp>
      <p:sp>
        <p:nvSpPr>
          <p:cNvPr id="54276" name="Rectangle 3"/>
          <p:cNvSpPr>
            <a:spLocks noGrp="1" noChangeArrowheads="1"/>
          </p:cNvSpPr>
          <p:nvPr>
            <p:ph type="body" idx="1"/>
          </p:nvPr>
        </p:nvSpPr>
        <p:spPr>
          <a:xfrm>
            <a:off x="0" y="1378857"/>
            <a:ext cx="6858000" cy="77651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rPr>
              <a:t>More nerves are formed in the brain than are actually needed. This might be to ensure correct synapse formations for critical functions. For example, neurons might be formed and reach their targets. There might, in fact, be twice as many cells reaching those targets. </a:t>
            </a:r>
          </a:p>
          <a:p>
            <a:pPr eaLnBrk="1" hangingPunct="1"/>
            <a:endParaRPr lang="en-US" altLang="en-US" dirty="0" smtClean="0">
              <a:latin typeface="Arial" charset="0"/>
            </a:endParaRPr>
          </a:p>
          <a:p>
            <a:pPr eaLnBrk="1" hangingPunct="1"/>
            <a:r>
              <a:rPr lang="en-US" altLang="en-US" dirty="0" smtClean="0">
                <a:latin typeface="Arial" charset="0"/>
              </a:rPr>
              <a:t>Only those cells forming a functional synapse on the target will be supported by nerve growth factors. The other neurons reaching that target cell will not be supported and will be discarded by a process of programmed cell death called apoptosis. </a:t>
            </a:r>
          </a:p>
          <a:p>
            <a:pPr eaLnBrk="1" hangingPunct="1"/>
            <a:endParaRPr lang="en-US" altLang="en-US" dirty="0" smtClean="0">
              <a:latin typeface="Arial" charset="0"/>
            </a:endParaRPr>
          </a:p>
          <a:p>
            <a:pPr eaLnBrk="1" hangingPunct="1"/>
            <a:r>
              <a:rPr lang="en-US" altLang="en-US" dirty="0" smtClean="0">
                <a:latin typeface="Arial" charset="0"/>
              </a:rPr>
              <a:t>Apoptosis also might occur in cells that are needed but are erroneously “activated,” through alcohol or other teratogens, to undergo cell death. </a:t>
            </a:r>
          </a:p>
          <a:p>
            <a:pPr eaLnBrk="1" hangingPunct="1"/>
            <a:endParaRPr lang="en-US" altLang="en-US" dirty="0" smtClean="0">
              <a:latin typeface="Arial" charset="0"/>
            </a:endParaRPr>
          </a:p>
          <a:p>
            <a:pPr eaLnBrk="1" hangingPunct="1"/>
            <a:r>
              <a:rPr lang="en-US" altLang="en-US" dirty="0" smtClean="0">
                <a:latin typeface="Arial" charset="0"/>
              </a:rPr>
              <a:t>Alcohol exposure, therefore, might enhance apoptosis, resulting in more extensive cell death than what was biologically programmed.</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6B4BF527-399F-4754-90B6-C00983E82FD6}" type="slidenum">
              <a:rPr lang="en-US" altLang="en-US" smtClean="0"/>
              <a:pPr eaLnBrk="1" hangingPunct="1"/>
              <a:t>23</a:t>
            </a:fld>
            <a:endParaRPr lang="en-US" altLang="en-US" smtClean="0"/>
          </a:p>
        </p:txBody>
      </p:sp>
      <p:sp>
        <p:nvSpPr>
          <p:cNvPr id="55299" name="Rectangle 2"/>
          <p:cNvSpPr>
            <a:spLocks noGrp="1" noRot="1" noChangeAspect="1" noChangeArrowheads="1" noTextEdit="1"/>
          </p:cNvSpPr>
          <p:nvPr>
            <p:ph type="sldImg"/>
          </p:nvPr>
        </p:nvSpPr>
        <p:spPr>
          <a:xfrm>
            <a:off x="5218113" y="257175"/>
            <a:ext cx="1397000" cy="1049338"/>
          </a:xfrm>
          <a:ln/>
        </p:spPr>
      </p:sp>
      <p:sp>
        <p:nvSpPr>
          <p:cNvPr id="55300" name="Rectangle 3"/>
          <p:cNvSpPr>
            <a:spLocks noGrp="1" noChangeArrowheads="1"/>
          </p:cNvSpPr>
          <p:nvPr>
            <p:ph type="body" idx="1"/>
          </p:nvPr>
        </p:nvSpPr>
        <p:spPr>
          <a:xfrm>
            <a:off x="0" y="1451429"/>
            <a:ext cx="6858000" cy="76925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Arial" charset="0"/>
              </a:rPr>
              <a:t>When a nerve cell or its process is damaged, such as by trauma, its ability to grow back and re-establish meaningful connections is a function of its plasticity.</a:t>
            </a:r>
          </a:p>
          <a:p>
            <a:pPr eaLnBrk="1" hangingPunct="1"/>
            <a:endParaRPr lang="en-US" altLang="en-US" smtClean="0">
              <a:latin typeface="Arial" charset="0"/>
            </a:endParaRPr>
          </a:p>
          <a:p>
            <a:pPr eaLnBrk="1" hangingPunct="1"/>
            <a:r>
              <a:rPr lang="en-US" altLang="en-US" smtClean="0">
                <a:latin typeface="Arial" charset="0"/>
              </a:rPr>
              <a:t>Most neurons are “plastic” during development, but when maturation occurs, they are regarded as post-mitotically static, and they become less able to regenerate their function. That is, they are less likely to be able to repair themselves and return to normal function.</a:t>
            </a:r>
          </a:p>
          <a:p>
            <a:pPr eaLnBrk="1" hangingPunct="1"/>
            <a:endParaRPr lang="en-US" altLang="en-US" smtClean="0">
              <a:latin typeface="Arial" charset="0"/>
            </a:endParaRPr>
          </a:p>
          <a:p>
            <a:pPr eaLnBrk="1" hangingPunct="1"/>
            <a:r>
              <a:rPr lang="en-US" altLang="en-US" smtClean="0">
                <a:latin typeface="Arial" charset="0"/>
              </a:rPr>
              <a:t>Alcohol exposure during development appears to decrease the ability of the nervous system to regenerate.</a:t>
            </a:r>
          </a:p>
          <a:p>
            <a:pPr eaLnBrk="1" hangingPunct="1">
              <a:spcBef>
                <a:spcPct val="0"/>
              </a:spcBef>
            </a:pPr>
            <a:endParaRPr lang="en-US" alt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200" dirty="0" smtClean="0">
                <a:latin typeface="Arial" charset="0"/>
              </a:rPr>
              <a:t>Numerous scientific studies have tried to determine the biomedical mechanisms associated with FAS and FASDs. These studies are associated with the cellular and molecular research that are related to the mechanisms of neural development.</a:t>
            </a:r>
          </a:p>
          <a:p>
            <a:pPr eaLnBrk="1" hangingPunct="1"/>
            <a:endParaRPr lang="en-US" altLang="en-US" sz="1200" dirty="0" smtClean="0">
              <a:latin typeface="Arial" charset="0"/>
            </a:endParaRPr>
          </a:p>
          <a:p>
            <a:pPr eaLnBrk="1" hangingPunct="1"/>
            <a:r>
              <a:rPr lang="en-US" altLang="en-US" sz="1200" dirty="0" smtClean="0">
                <a:latin typeface="Arial" charset="0"/>
              </a:rPr>
              <a:t>(Biomedical = relating to biology and medicine – biomedicine. Biomedicine = application of principles of biology and physiology to clinical medicine)</a:t>
            </a:r>
          </a:p>
          <a:p>
            <a:pPr eaLnBrk="1" hangingPunct="1"/>
            <a:endParaRPr lang="en-US" altLang="en-US" sz="1200" dirty="0" smtClean="0">
              <a:latin typeface="Arial" charset="0"/>
            </a:endParaRPr>
          </a:p>
          <a:p>
            <a:pPr eaLnBrk="1" hangingPunct="1"/>
            <a:r>
              <a:rPr lang="en-US" altLang="en-US" sz="1200" dirty="0" smtClean="0">
                <a:latin typeface="Arial" charset="0"/>
              </a:rPr>
              <a:t>(Presenters: Depending on the prior knowledge &amp; skills of the audience, this section can be skipped if necessary. This section may be more appropriate for biomed students/professionals)</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24</a:t>
            </a:fld>
            <a:endParaRPr lang="en-US"/>
          </a:p>
        </p:txBody>
      </p:sp>
    </p:spTree>
    <p:extLst>
      <p:ext uri="{BB962C8B-B14F-4D97-AF65-F5344CB8AC3E}">
        <p14:creationId xmlns:p14="http://schemas.microsoft.com/office/powerpoint/2010/main" val="16388982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5C9A26B1-9863-488F-BA2E-482FC8AC3641}" type="slidenum">
              <a:rPr lang="en-US" altLang="en-US" smtClean="0"/>
              <a:pPr eaLnBrk="1" hangingPunct="1"/>
              <a:t>25</a:t>
            </a:fld>
            <a:endParaRPr lang="en-US" altLang="en-US" smtClean="0"/>
          </a:p>
        </p:txBody>
      </p:sp>
      <p:sp>
        <p:nvSpPr>
          <p:cNvPr id="57347" name="Rectangle 2"/>
          <p:cNvSpPr>
            <a:spLocks noGrp="1" noRot="1" noChangeAspect="1" noChangeArrowheads="1" noTextEdit="1"/>
          </p:cNvSpPr>
          <p:nvPr>
            <p:ph type="sldImg"/>
          </p:nvPr>
        </p:nvSpPr>
        <p:spPr>
          <a:xfrm>
            <a:off x="5181600" y="184150"/>
            <a:ext cx="1397000" cy="1049338"/>
          </a:xfrm>
          <a:ln/>
        </p:spPr>
      </p:sp>
      <p:sp>
        <p:nvSpPr>
          <p:cNvPr id="57348" name="Rectangle 3"/>
          <p:cNvSpPr>
            <a:spLocks noGrp="1" noChangeArrowheads="1"/>
          </p:cNvSpPr>
          <p:nvPr>
            <p:ph type="body" idx="1"/>
          </p:nvPr>
        </p:nvSpPr>
        <p:spPr>
          <a:xfrm>
            <a:off x="0" y="1378857"/>
            <a:ext cx="6858000" cy="7765143"/>
          </a:xfrm>
          <a:ln/>
        </p:spPr>
        <p:txBody>
          <a:bodyPr/>
          <a:lstStyle/>
          <a:p>
            <a:pPr eaLnBrk="1" hangingPunct="1">
              <a:lnSpc>
                <a:spcPct val="80000"/>
              </a:lnSpc>
              <a:defRPr/>
            </a:pPr>
            <a:r>
              <a:rPr lang="en-US" dirty="0" err="1" smtClean="0">
                <a:latin typeface="Arial" charset="0"/>
              </a:rPr>
              <a:t>Neuromorphological</a:t>
            </a:r>
            <a:r>
              <a:rPr lang="en-US" dirty="0" smtClean="0">
                <a:latin typeface="Arial" charset="0"/>
              </a:rPr>
              <a:t> birth defects = the study of birth defects associated with the formation of and communication within and between the nervous systems (central &amp; peripheral).</a:t>
            </a:r>
          </a:p>
          <a:p>
            <a:pPr eaLnBrk="1" hangingPunct="1">
              <a:lnSpc>
                <a:spcPct val="80000"/>
              </a:lnSpc>
              <a:spcBef>
                <a:spcPct val="0"/>
              </a:spcBef>
              <a:defRPr/>
            </a:pPr>
            <a:endParaRPr lang="en-US" dirty="0" smtClean="0">
              <a:latin typeface="Arial" charset="0"/>
            </a:endParaRPr>
          </a:p>
          <a:p>
            <a:pPr eaLnBrk="1" hangingPunct="1">
              <a:lnSpc>
                <a:spcPct val="80000"/>
              </a:lnSpc>
              <a:spcBef>
                <a:spcPct val="0"/>
              </a:spcBef>
              <a:defRPr/>
            </a:pPr>
            <a:r>
              <a:rPr lang="en-US" dirty="0" err="1" smtClean="0">
                <a:latin typeface="Arial" charset="0"/>
              </a:rPr>
              <a:t>Neurotropic</a:t>
            </a:r>
            <a:r>
              <a:rPr lang="en-US" dirty="0" smtClean="0">
                <a:latin typeface="Arial" charset="0"/>
              </a:rPr>
              <a:t> = a toxin that tends to attack the tissues of the nervous system (i.e., nerve cells).</a:t>
            </a:r>
          </a:p>
          <a:p>
            <a:pPr eaLnBrk="1" hangingPunct="1">
              <a:lnSpc>
                <a:spcPct val="80000"/>
              </a:lnSpc>
              <a:spcBef>
                <a:spcPct val="0"/>
              </a:spcBef>
              <a:defRPr/>
            </a:pPr>
            <a:endParaRPr lang="en-US" dirty="0" smtClean="0">
              <a:latin typeface="Arial" charset="0"/>
            </a:endParaRPr>
          </a:p>
          <a:p>
            <a:pPr eaLnBrk="1" hangingPunct="1">
              <a:lnSpc>
                <a:spcPct val="80000"/>
              </a:lnSpc>
              <a:spcBef>
                <a:spcPct val="0"/>
              </a:spcBef>
              <a:defRPr/>
            </a:pPr>
            <a:r>
              <a:rPr lang="en-US" dirty="0" smtClean="0">
                <a:latin typeface="Arial" charset="0"/>
              </a:rPr>
              <a:t>Studies have found that alcohol can have the following effects:</a:t>
            </a:r>
          </a:p>
          <a:p>
            <a:pPr eaLnBrk="1" hangingPunct="1">
              <a:lnSpc>
                <a:spcPct val="80000"/>
              </a:lnSpc>
              <a:spcBef>
                <a:spcPct val="0"/>
              </a:spcBef>
              <a:buFontTx/>
              <a:buChar char="•"/>
              <a:defRPr/>
            </a:pPr>
            <a:r>
              <a:rPr lang="en-US" dirty="0" smtClean="0">
                <a:latin typeface="Arial" charset="0"/>
              </a:rPr>
              <a:t>Increases cell death and/or apoptosis either through the alcohol directly affecting the cell or as a result of changes to the cell’s programming. </a:t>
            </a:r>
          </a:p>
          <a:p>
            <a:pPr eaLnBrk="1" hangingPunct="1">
              <a:lnSpc>
                <a:spcPct val="80000"/>
              </a:lnSpc>
              <a:spcBef>
                <a:spcPct val="0"/>
              </a:spcBef>
              <a:buFontTx/>
              <a:buChar char="•"/>
              <a:defRPr/>
            </a:pPr>
            <a:r>
              <a:rPr lang="en-US" dirty="0" smtClean="0">
                <a:latin typeface="Arial" charset="0"/>
              </a:rPr>
              <a:t>Alters the growth of dendrites and therefore the neuron’s ability to function &amp; communicate.</a:t>
            </a:r>
          </a:p>
          <a:p>
            <a:pPr eaLnBrk="1" hangingPunct="1">
              <a:lnSpc>
                <a:spcPct val="80000"/>
              </a:lnSpc>
              <a:spcBef>
                <a:spcPct val="0"/>
              </a:spcBef>
              <a:buFontTx/>
              <a:buChar char="•"/>
              <a:defRPr/>
            </a:pPr>
            <a:r>
              <a:rPr lang="en-US" dirty="0" smtClean="0">
                <a:latin typeface="Arial" charset="0"/>
              </a:rPr>
              <a:t>Disrupts the process of neuron creation (</a:t>
            </a:r>
            <a:r>
              <a:rPr lang="en-US" dirty="0" err="1" smtClean="0">
                <a:latin typeface="Arial" charset="0"/>
              </a:rPr>
              <a:t>neurogenesis</a:t>
            </a:r>
            <a:r>
              <a:rPr lang="en-US" dirty="0" smtClean="0">
                <a:latin typeface="Arial" charset="0"/>
              </a:rPr>
              <a:t>) and then how those cells migrate to the parts of the brain they are programmed to function in.</a:t>
            </a:r>
          </a:p>
          <a:p>
            <a:pPr eaLnBrk="1" hangingPunct="1">
              <a:lnSpc>
                <a:spcPct val="80000"/>
              </a:lnSpc>
              <a:spcBef>
                <a:spcPct val="0"/>
              </a:spcBef>
              <a:buFontTx/>
              <a:buChar char="•"/>
              <a:defRPr/>
            </a:pPr>
            <a:r>
              <a:rPr lang="en-US" dirty="0" smtClean="0">
                <a:latin typeface="Arial" charset="0"/>
              </a:rPr>
              <a:t>Causes a decrease in the synthesis (creation) of proteins, reducing or altering the cell’s ability to function normally. </a:t>
            </a:r>
          </a:p>
          <a:p>
            <a:pPr eaLnBrk="1" hangingPunct="1">
              <a:lnSpc>
                <a:spcPct val="80000"/>
              </a:lnSpc>
              <a:spcBef>
                <a:spcPct val="0"/>
              </a:spcBef>
              <a:buFontTx/>
              <a:buChar char="•"/>
              <a:defRPr/>
            </a:pPr>
            <a:endParaRPr lang="en-US" dirty="0" smtClean="0">
              <a:latin typeface="Arial" charset="0"/>
            </a:endParaRPr>
          </a:p>
          <a:p>
            <a:pPr eaLnBrk="1" hangingPunct="1">
              <a:lnSpc>
                <a:spcPct val="80000"/>
              </a:lnSpc>
              <a:spcBef>
                <a:spcPct val="0"/>
              </a:spcBef>
              <a:defRPr/>
            </a:pPr>
            <a:r>
              <a:rPr lang="en-US" b="1" dirty="0" smtClean="0">
                <a:latin typeface="Arial" charset="0"/>
              </a:rPr>
              <a:t>(Presenters: see pg 11 of competency IV in the curriculum guide for more effects of alcohol on cells and adjust examples to be in line with audience skills &amp; prior knowledge)</a:t>
            </a:r>
          </a:p>
          <a:p>
            <a:pPr marL="180194" indent="-180194">
              <a:lnSpc>
                <a:spcPct val="80000"/>
              </a:lnSpc>
              <a:spcBef>
                <a:spcPct val="0"/>
              </a:spcBef>
              <a:defRPr/>
            </a:pPr>
            <a:endParaRPr lang="en-US" sz="900" dirty="0">
              <a:latin typeface="Arial" charset="0"/>
            </a:endParaRPr>
          </a:p>
          <a:p>
            <a:pPr marL="180194" indent="-180194">
              <a:lnSpc>
                <a:spcPct val="80000"/>
              </a:lnSpc>
              <a:spcBef>
                <a:spcPct val="0"/>
              </a:spcBef>
              <a:defRPr/>
            </a:pPr>
            <a:endParaRPr lang="en-US" sz="900" dirty="0">
              <a:latin typeface="Arial" charset="0"/>
            </a:endParaRPr>
          </a:p>
          <a:p>
            <a:pPr marL="180194" indent="-180194">
              <a:lnSpc>
                <a:spcPct val="80000"/>
              </a:lnSpc>
              <a:spcBef>
                <a:spcPct val="0"/>
              </a:spcBef>
              <a:defRPr/>
            </a:pPr>
            <a:endParaRPr lang="en-US" sz="900" dirty="0">
              <a:latin typeface="Arial" charset="0"/>
            </a:endParaRPr>
          </a:p>
          <a:p>
            <a:pPr marL="180194" indent="-180194">
              <a:lnSpc>
                <a:spcPct val="80000"/>
              </a:lnSpc>
              <a:spcBef>
                <a:spcPct val="0"/>
              </a:spcBef>
              <a:defRPr/>
            </a:pPr>
            <a:endParaRPr lang="en-US" sz="900" dirty="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091733B5-78BD-4205-8BC9-5072EE291E2C}" type="slidenum">
              <a:rPr lang="en-US" altLang="en-US" smtClean="0"/>
              <a:pPr eaLnBrk="1" hangingPunct="1"/>
              <a:t>26</a:t>
            </a:fld>
            <a:endParaRPr lang="en-US" altLang="en-US" smtClean="0"/>
          </a:p>
        </p:txBody>
      </p:sp>
      <p:sp>
        <p:nvSpPr>
          <p:cNvPr id="58371" name="Rectangle 2"/>
          <p:cNvSpPr>
            <a:spLocks noGrp="1" noRot="1" noChangeAspect="1" noChangeArrowheads="1" noTextEdit="1"/>
          </p:cNvSpPr>
          <p:nvPr>
            <p:ph type="sldImg"/>
          </p:nvPr>
        </p:nvSpPr>
        <p:spPr>
          <a:xfrm>
            <a:off x="5194300" y="184150"/>
            <a:ext cx="1300163" cy="976313"/>
          </a:xfrm>
          <a:ln/>
        </p:spPr>
      </p:sp>
      <p:sp>
        <p:nvSpPr>
          <p:cNvPr id="58372" name="Rectangle 3"/>
          <p:cNvSpPr>
            <a:spLocks noGrp="1" noChangeArrowheads="1"/>
          </p:cNvSpPr>
          <p:nvPr>
            <p:ph type="body" idx="1"/>
          </p:nvPr>
        </p:nvSpPr>
        <p:spPr>
          <a:xfrm>
            <a:off x="0" y="1233714"/>
            <a:ext cx="6858000" cy="7910286"/>
          </a:xfrm>
          <a:ln/>
        </p:spPr>
        <p:txBody>
          <a:bodyPr/>
          <a:lstStyle/>
          <a:p>
            <a:pPr eaLnBrk="1" hangingPunct="1">
              <a:lnSpc>
                <a:spcPct val="80000"/>
              </a:lnSpc>
              <a:spcBef>
                <a:spcPct val="0"/>
              </a:spcBef>
              <a:defRPr/>
            </a:pPr>
            <a:r>
              <a:rPr lang="en-US" sz="1000" b="1" dirty="0">
                <a:latin typeface="Arial" charset="0"/>
              </a:rPr>
              <a:t>(Presenters: see pg 12 of competency IV in the curriculum guide for more effects of alcohol on cells and adjust examples to be in line with audience skills &amp; prior knowledge)</a:t>
            </a:r>
          </a:p>
          <a:p>
            <a:pPr eaLnBrk="1" hangingPunct="1">
              <a:lnSpc>
                <a:spcPct val="80000"/>
              </a:lnSpc>
              <a:spcBef>
                <a:spcPct val="0"/>
              </a:spcBef>
              <a:defRPr/>
            </a:pPr>
            <a:endParaRPr lang="en-US" sz="1000" dirty="0">
              <a:latin typeface="Arial" charset="0"/>
            </a:endParaRPr>
          </a:p>
          <a:p>
            <a:pPr eaLnBrk="1" hangingPunct="1">
              <a:lnSpc>
                <a:spcPct val="80000"/>
              </a:lnSpc>
              <a:defRPr/>
            </a:pPr>
            <a:r>
              <a:rPr lang="en-US" sz="1000" b="1" dirty="0">
                <a:latin typeface="Arial" charset="0"/>
              </a:rPr>
              <a:t>(Neurotransmitter = a chemical that is released from a neuron. It transmits signals from the neuron across the synapse to the target cell. Basically it helps in the communication between cells.)</a:t>
            </a:r>
          </a:p>
          <a:p>
            <a:pPr eaLnBrk="1" hangingPunct="1">
              <a:lnSpc>
                <a:spcPct val="80000"/>
              </a:lnSpc>
              <a:defRPr/>
            </a:pPr>
            <a:endParaRPr lang="en-US" sz="1000" b="1" dirty="0">
              <a:latin typeface="Arial" charset="0"/>
            </a:endParaRPr>
          </a:p>
          <a:p>
            <a:pPr eaLnBrk="1" hangingPunct="1">
              <a:lnSpc>
                <a:spcPct val="80000"/>
              </a:lnSpc>
              <a:defRPr/>
            </a:pPr>
            <a:r>
              <a:rPr lang="en-US" sz="1000" b="1" dirty="0">
                <a:latin typeface="Arial" charset="0"/>
              </a:rPr>
              <a:t>(Neurotransmitter receptor = a protein that receives chemical signals (neurotransmitters). Essential to communication between neurons.)</a:t>
            </a:r>
          </a:p>
          <a:p>
            <a:pPr eaLnBrk="1" hangingPunct="1">
              <a:lnSpc>
                <a:spcPct val="80000"/>
              </a:lnSpc>
              <a:defRPr/>
            </a:pPr>
            <a:endParaRPr lang="en-US" sz="1000" dirty="0">
              <a:latin typeface="Arial" charset="0"/>
            </a:endParaRPr>
          </a:p>
          <a:p>
            <a:pPr eaLnBrk="1" hangingPunct="1">
              <a:lnSpc>
                <a:spcPct val="80000"/>
              </a:lnSpc>
              <a:defRPr/>
            </a:pPr>
            <a:r>
              <a:rPr lang="en-US" sz="1000" dirty="0">
                <a:latin typeface="Arial" charset="0"/>
              </a:rPr>
              <a:t>Other scientific research has attempted to determine the effects of prenatal alcohol exposure on the cellular/molecular function that might occur following development. </a:t>
            </a:r>
          </a:p>
          <a:p>
            <a:pPr eaLnBrk="1" hangingPunct="1">
              <a:lnSpc>
                <a:spcPct val="80000"/>
              </a:lnSpc>
              <a:spcBef>
                <a:spcPct val="0"/>
              </a:spcBef>
              <a:defRPr/>
            </a:pPr>
            <a:endParaRPr lang="en-US" sz="1000" dirty="0">
              <a:latin typeface="Arial" charset="0"/>
            </a:endParaRPr>
          </a:p>
          <a:p>
            <a:pPr eaLnBrk="1" hangingPunct="1">
              <a:lnSpc>
                <a:spcPct val="80000"/>
              </a:lnSpc>
              <a:spcBef>
                <a:spcPct val="0"/>
              </a:spcBef>
              <a:defRPr/>
            </a:pPr>
            <a:r>
              <a:rPr lang="en-US" sz="1000" dirty="0">
                <a:latin typeface="Arial" charset="0"/>
              </a:rPr>
              <a:t>Examples of alcohol exposure during development on neurotransmitter receptors:</a:t>
            </a:r>
          </a:p>
          <a:p>
            <a:pPr eaLnBrk="1" hangingPunct="1">
              <a:lnSpc>
                <a:spcPct val="80000"/>
              </a:lnSpc>
              <a:spcBef>
                <a:spcPct val="0"/>
              </a:spcBef>
              <a:buFontTx/>
              <a:buChar char="•"/>
              <a:defRPr/>
            </a:pPr>
            <a:r>
              <a:rPr lang="en-US" sz="1000" dirty="0">
                <a:latin typeface="Arial" charset="0"/>
              </a:rPr>
              <a:t>Increased sensitivity (up-regulation) of NMDA (N-methyl D-</a:t>
            </a:r>
            <a:r>
              <a:rPr lang="en-US" sz="1000" dirty="0" err="1">
                <a:latin typeface="Arial" charset="0"/>
              </a:rPr>
              <a:t>aspartate</a:t>
            </a:r>
            <a:r>
              <a:rPr lang="en-US" sz="1000" dirty="0">
                <a:latin typeface="Arial" charset="0"/>
              </a:rPr>
              <a:t>) receptors.</a:t>
            </a:r>
          </a:p>
          <a:p>
            <a:pPr eaLnBrk="1" hangingPunct="1">
              <a:lnSpc>
                <a:spcPct val="80000"/>
              </a:lnSpc>
              <a:spcBef>
                <a:spcPct val="0"/>
              </a:spcBef>
              <a:buFontTx/>
              <a:buChar char="•"/>
              <a:defRPr/>
            </a:pPr>
            <a:r>
              <a:rPr lang="en-US" sz="1000" dirty="0">
                <a:latin typeface="Arial" charset="0"/>
              </a:rPr>
              <a:t>Altered GABA (gamma-</a:t>
            </a:r>
            <a:r>
              <a:rPr lang="en-US" sz="1000" dirty="0" err="1">
                <a:latin typeface="Arial" charset="0"/>
              </a:rPr>
              <a:t>Aminobutyric</a:t>
            </a:r>
            <a:r>
              <a:rPr lang="en-US" sz="1000" dirty="0">
                <a:latin typeface="Arial" charset="0"/>
              </a:rPr>
              <a:t> acid)-mediated neurotransmission. (GABA helps regulate the reactions of neurons.)</a:t>
            </a:r>
          </a:p>
          <a:p>
            <a:pPr eaLnBrk="1" hangingPunct="1">
              <a:lnSpc>
                <a:spcPct val="80000"/>
              </a:lnSpc>
              <a:spcBef>
                <a:spcPct val="0"/>
              </a:spcBef>
              <a:buFontTx/>
              <a:buChar char="•"/>
              <a:defRPr/>
            </a:pPr>
            <a:r>
              <a:rPr lang="en-US" sz="1000" dirty="0">
                <a:latin typeface="Arial" charset="0"/>
              </a:rPr>
              <a:t>Excess nitric oxide (NO) formation leading to glutamate-mediated cell death.</a:t>
            </a:r>
          </a:p>
          <a:p>
            <a:pPr eaLnBrk="1" hangingPunct="1">
              <a:lnSpc>
                <a:spcPct val="80000"/>
              </a:lnSpc>
              <a:spcBef>
                <a:spcPct val="0"/>
              </a:spcBef>
              <a:buFontTx/>
              <a:buChar char="•"/>
              <a:defRPr/>
            </a:pPr>
            <a:r>
              <a:rPr lang="en-US" sz="1000" dirty="0">
                <a:latin typeface="Arial" charset="0"/>
              </a:rPr>
              <a:t>Specific apoptotic cell dean in NMDA and GABA receptor systems.</a:t>
            </a:r>
          </a:p>
          <a:p>
            <a:pPr eaLnBrk="1" hangingPunct="1">
              <a:lnSpc>
                <a:spcPct val="80000"/>
              </a:lnSpc>
              <a:spcBef>
                <a:spcPct val="0"/>
              </a:spcBef>
              <a:buFontTx/>
              <a:buChar char="•"/>
              <a:defRPr/>
            </a:pPr>
            <a:r>
              <a:rPr lang="en-US" sz="1000" dirty="0">
                <a:latin typeface="Arial" charset="0"/>
              </a:rPr>
              <a:t>Abnormal </a:t>
            </a:r>
            <a:r>
              <a:rPr lang="en-US" sz="1000" dirty="0" err="1">
                <a:latin typeface="Arial" charset="0"/>
              </a:rPr>
              <a:t>serotogenic</a:t>
            </a:r>
            <a:r>
              <a:rPr lang="en-US" sz="1000" dirty="0">
                <a:latin typeface="Arial" charset="0"/>
              </a:rPr>
              <a:t> and/or </a:t>
            </a:r>
            <a:r>
              <a:rPr lang="en-US" sz="1000" dirty="0" err="1">
                <a:latin typeface="Arial" charset="0"/>
              </a:rPr>
              <a:t>catecholaminergic</a:t>
            </a:r>
            <a:r>
              <a:rPr lang="en-US" sz="1000" dirty="0">
                <a:latin typeface="Arial" charset="0"/>
              </a:rPr>
              <a:t> system development.</a:t>
            </a:r>
          </a:p>
          <a:p>
            <a:pPr eaLnBrk="1" hangingPunct="1">
              <a:lnSpc>
                <a:spcPct val="80000"/>
              </a:lnSpc>
              <a:spcBef>
                <a:spcPct val="0"/>
              </a:spcBef>
              <a:defRPr/>
            </a:pPr>
            <a:endParaRPr lang="en-US" sz="1000" dirty="0">
              <a:latin typeface="Arial" charset="0"/>
            </a:endParaRPr>
          </a:p>
          <a:p>
            <a:pPr eaLnBrk="1" hangingPunct="1">
              <a:lnSpc>
                <a:spcPct val="80000"/>
              </a:lnSpc>
              <a:spcBef>
                <a:spcPct val="0"/>
              </a:spcBef>
              <a:defRPr/>
            </a:pPr>
            <a:r>
              <a:rPr lang="en-US" sz="1000" dirty="0">
                <a:latin typeface="Arial" charset="0"/>
              </a:rPr>
              <a:t>Take-home message: Prenatal alcohol exposure can affect the development of neurotransmitter receptors, altering the ability of neurons to function and communicate with other cells.</a:t>
            </a:r>
          </a:p>
          <a:p>
            <a:pPr eaLnBrk="1" hangingPunct="1">
              <a:lnSpc>
                <a:spcPct val="80000"/>
              </a:lnSpc>
              <a:spcBef>
                <a:spcPct val="0"/>
              </a:spcBef>
              <a:defRPr/>
            </a:pPr>
            <a:endParaRPr lang="en-US" sz="1000" dirty="0">
              <a:latin typeface="Arial" charset="0"/>
            </a:endParaRPr>
          </a:p>
          <a:p>
            <a:pPr eaLnBrk="1" hangingPunct="1">
              <a:lnSpc>
                <a:spcPct val="80000"/>
              </a:lnSpc>
              <a:spcBef>
                <a:spcPct val="0"/>
              </a:spcBef>
              <a:defRPr/>
            </a:pPr>
            <a:r>
              <a:rPr lang="en-US" sz="1000" b="1" dirty="0">
                <a:latin typeface="Arial" charset="0"/>
              </a:rPr>
              <a:t> Effects on Signal Transduction</a:t>
            </a:r>
          </a:p>
          <a:p>
            <a:pPr eaLnBrk="1" hangingPunct="1">
              <a:lnSpc>
                <a:spcPct val="80000"/>
              </a:lnSpc>
              <a:spcBef>
                <a:spcPct val="0"/>
              </a:spcBef>
              <a:defRPr/>
            </a:pPr>
            <a:endParaRPr lang="en-US" sz="1000" dirty="0">
              <a:latin typeface="Arial" charset="0"/>
            </a:endParaRPr>
          </a:p>
          <a:p>
            <a:pPr eaLnBrk="1" hangingPunct="1">
              <a:lnSpc>
                <a:spcPct val="80000"/>
              </a:lnSpc>
              <a:spcBef>
                <a:spcPct val="0"/>
              </a:spcBef>
              <a:defRPr/>
            </a:pPr>
            <a:r>
              <a:rPr lang="en-US" sz="1000" b="1" dirty="0">
                <a:latin typeface="Arial" charset="0"/>
              </a:rPr>
              <a:t>(signal transduction = the process where a chemical signal/stimulus to a cell is converted into a response by that cell. That is, signal transduction begins with the receptors on the cell receiving the signal and ends with the cell responding in a certain way to that signal.)</a:t>
            </a:r>
          </a:p>
          <a:p>
            <a:pPr eaLnBrk="1" hangingPunct="1">
              <a:lnSpc>
                <a:spcPct val="80000"/>
              </a:lnSpc>
              <a:spcBef>
                <a:spcPct val="0"/>
              </a:spcBef>
              <a:defRPr/>
            </a:pPr>
            <a:endParaRPr lang="en-US" sz="1000" dirty="0">
              <a:latin typeface="Arial" charset="0"/>
            </a:endParaRPr>
          </a:p>
          <a:p>
            <a:pPr eaLnBrk="1" hangingPunct="1">
              <a:lnSpc>
                <a:spcPct val="80000"/>
              </a:lnSpc>
              <a:spcBef>
                <a:spcPct val="0"/>
              </a:spcBef>
              <a:defRPr/>
            </a:pPr>
            <a:r>
              <a:rPr lang="en-US" sz="1000" dirty="0">
                <a:latin typeface="Arial" charset="0"/>
              </a:rPr>
              <a:t>Some research has focused on specific transduction events within cells in response to stimulation that might be affected by fetal alcohol exposure. </a:t>
            </a:r>
          </a:p>
          <a:p>
            <a:pPr eaLnBrk="1" hangingPunct="1">
              <a:lnSpc>
                <a:spcPct val="80000"/>
              </a:lnSpc>
              <a:spcBef>
                <a:spcPct val="0"/>
              </a:spcBef>
              <a:defRPr/>
            </a:pPr>
            <a:endParaRPr lang="en-US" sz="1000" dirty="0">
              <a:latin typeface="Arial" charset="0"/>
            </a:endParaRPr>
          </a:p>
          <a:p>
            <a:pPr eaLnBrk="1" hangingPunct="1">
              <a:lnSpc>
                <a:spcPct val="80000"/>
              </a:lnSpc>
              <a:spcBef>
                <a:spcPct val="0"/>
              </a:spcBef>
              <a:defRPr/>
            </a:pPr>
            <a:r>
              <a:rPr lang="en-US" sz="1000" dirty="0">
                <a:latin typeface="Arial" charset="0"/>
              </a:rPr>
              <a:t>Effects include:</a:t>
            </a:r>
          </a:p>
          <a:p>
            <a:pPr eaLnBrk="1" hangingPunct="1">
              <a:lnSpc>
                <a:spcPct val="80000"/>
              </a:lnSpc>
              <a:spcBef>
                <a:spcPct val="0"/>
              </a:spcBef>
              <a:buFontTx/>
              <a:buChar char="•"/>
              <a:defRPr/>
            </a:pPr>
            <a:r>
              <a:rPr lang="en-US" sz="1000" dirty="0">
                <a:latin typeface="Arial" charset="0"/>
              </a:rPr>
              <a:t>Altered G-protein transduction systems.</a:t>
            </a:r>
          </a:p>
          <a:p>
            <a:pPr eaLnBrk="1" hangingPunct="1">
              <a:lnSpc>
                <a:spcPct val="80000"/>
              </a:lnSpc>
              <a:spcBef>
                <a:spcPct val="0"/>
              </a:spcBef>
              <a:buFontTx/>
              <a:buChar char="•"/>
              <a:defRPr/>
            </a:pPr>
            <a:r>
              <a:rPr lang="en-US" sz="1000" dirty="0">
                <a:latin typeface="Arial" charset="0"/>
              </a:rPr>
              <a:t>Reduction of </a:t>
            </a:r>
            <a:r>
              <a:rPr lang="en-US" sz="1000" dirty="0" err="1">
                <a:latin typeface="Arial" charset="0"/>
              </a:rPr>
              <a:t>adenylate</a:t>
            </a:r>
            <a:r>
              <a:rPr lang="en-US" sz="1000" dirty="0">
                <a:latin typeface="Arial" charset="0"/>
              </a:rPr>
              <a:t> </a:t>
            </a:r>
            <a:r>
              <a:rPr lang="en-US" sz="1000" dirty="0" err="1">
                <a:latin typeface="Arial" charset="0"/>
              </a:rPr>
              <a:t>cyclase</a:t>
            </a:r>
            <a:r>
              <a:rPr lang="en-US" sz="1000" dirty="0">
                <a:latin typeface="Arial" charset="0"/>
              </a:rPr>
              <a:t> activity.</a:t>
            </a:r>
          </a:p>
          <a:p>
            <a:pPr eaLnBrk="1" hangingPunct="1">
              <a:lnSpc>
                <a:spcPct val="80000"/>
              </a:lnSpc>
              <a:spcBef>
                <a:spcPct val="0"/>
              </a:spcBef>
              <a:buFontTx/>
              <a:buChar char="•"/>
              <a:defRPr/>
            </a:pPr>
            <a:r>
              <a:rPr lang="en-US" sz="1000" dirty="0">
                <a:latin typeface="Arial" charset="0"/>
              </a:rPr>
              <a:t>Increased protein </a:t>
            </a:r>
            <a:r>
              <a:rPr lang="en-US" sz="1000" dirty="0" err="1">
                <a:latin typeface="Arial" charset="0"/>
              </a:rPr>
              <a:t>kinase</a:t>
            </a:r>
            <a:r>
              <a:rPr lang="en-US" sz="1000" dirty="0">
                <a:latin typeface="Arial" charset="0"/>
              </a:rPr>
              <a:t> C </a:t>
            </a:r>
            <a:r>
              <a:rPr lang="en-US" sz="1000" dirty="0" err="1">
                <a:latin typeface="Arial" charset="0"/>
              </a:rPr>
              <a:t>phosphorylation</a:t>
            </a:r>
            <a:r>
              <a:rPr lang="en-US" sz="1000" dirty="0">
                <a:latin typeface="Arial" charset="0"/>
              </a:rPr>
              <a:t>.</a:t>
            </a:r>
          </a:p>
          <a:p>
            <a:pPr eaLnBrk="1" hangingPunct="1">
              <a:lnSpc>
                <a:spcPct val="80000"/>
              </a:lnSpc>
              <a:spcBef>
                <a:spcPct val="0"/>
              </a:spcBef>
              <a:buFontTx/>
              <a:buChar char="•"/>
              <a:defRPr/>
            </a:pPr>
            <a:r>
              <a:rPr lang="en-US" sz="1000" dirty="0">
                <a:latin typeface="Arial" charset="0"/>
              </a:rPr>
              <a:t>Increased release of calcium into the </a:t>
            </a:r>
            <a:r>
              <a:rPr lang="en-US" sz="1000" dirty="0" err="1">
                <a:latin typeface="Arial" charset="0"/>
              </a:rPr>
              <a:t>cytosol</a:t>
            </a:r>
            <a:r>
              <a:rPr lang="en-US" sz="1000" dirty="0">
                <a:latin typeface="Arial" charset="0"/>
              </a:rPr>
              <a:t>.</a:t>
            </a:r>
          </a:p>
          <a:p>
            <a:pPr eaLnBrk="1" hangingPunct="1">
              <a:lnSpc>
                <a:spcPct val="80000"/>
              </a:lnSpc>
              <a:spcBef>
                <a:spcPct val="0"/>
              </a:spcBef>
              <a:buFontTx/>
              <a:buChar char="•"/>
              <a:defRPr/>
            </a:pPr>
            <a:r>
              <a:rPr lang="en-US" sz="1000" dirty="0">
                <a:latin typeface="Arial" charset="0"/>
              </a:rPr>
              <a:t>Up-regulation of voltage-gated calcium channels. </a:t>
            </a:r>
          </a:p>
          <a:p>
            <a:pPr eaLnBrk="1" hangingPunct="1">
              <a:lnSpc>
                <a:spcPct val="80000"/>
              </a:lnSpc>
              <a:spcBef>
                <a:spcPct val="0"/>
              </a:spcBef>
              <a:defRPr/>
            </a:pPr>
            <a:endParaRPr lang="en-US" sz="1000" dirty="0">
              <a:latin typeface="Arial" charset="0"/>
            </a:endParaRPr>
          </a:p>
          <a:p>
            <a:pPr eaLnBrk="1" hangingPunct="1">
              <a:lnSpc>
                <a:spcPct val="80000"/>
              </a:lnSpc>
              <a:spcBef>
                <a:spcPct val="0"/>
              </a:spcBef>
              <a:defRPr/>
            </a:pPr>
            <a:r>
              <a:rPr lang="en-US" sz="1000" dirty="0">
                <a:latin typeface="Arial" charset="0"/>
              </a:rPr>
              <a:t>Take-home message = prenatal alcohol exposure may cause a cell to not respond the way its supposed to when it receives a certain signal.)</a:t>
            </a:r>
          </a:p>
          <a:p>
            <a:pPr eaLnBrk="1" hangingPunct="1">
              <a:lnSpc>
                <a:spcPct val="80000"/>
              </a:lnSpc>
              <a:spcBef>
                <a:spcPct val="0"/>
              </a:spcBef>
              <a:defRPr/>
            </a:pPr>
            <a:endParaRPr lang="en-US" sz="1000" dirty="0">
              <a:latin typeface="Arial" charset="0"/>
            </a:endParaRPr>
          </a:p>
          <a:p>
            <a:pPr eaLnBrk="1" hangingPunct="1">
              <a:lnSpc>
                <a:spcPct val="80000"/>
              </a:lnSpc>
              <a:spcBef>
                <a:spcPct val="0"/>
              </a:spcBef>
              <a:defRPr/>
            </a:pPr>
            <a:r>
              <a:rPr lang="en-US" sz="1000" dirty="0">
                <a:latin typeface="Arial" charset="0"/>
              </a:rPr>
              <a:t>Pharmacologically, ethanol is a ‘dirty’ drug. Although classified as a depressant, it might have a variety of molecular effects, rather than on specific effect. FAS might occur because of this variety of effects. That is, there might not be any one molecular </a:t>
            </a:r>
            <a:r>
              <a:rPr lang="en-US" sz="1000" dirty="0" err="1">
                <a:latin typeface="Arial" charset="0"/>
              </a:rPr>
              <a:t>rason</a:t>
            </a:r>
            <a:r>
              <a:rPr lang="en-US" sz="1000" dirty="0">
                <a:latin typeface="Arial" charset="0"/>
              </a:rPr>
              <a:t> that alcohol exposure during development results in FAS or an FASD. Rather, it is more likely that FAS or an FASD is a result of the additive or synergistic effects of alcohol on the developing system (i.e., it’s the combined effect of alcohol exposure to the fetus’ developing systems that result in FAS or an FASD).</a:t>
            </a:r>
          </a:p>
          <a:p>
            <a:pPr eaLnBrk="1" hangingPunct="1">
              <a:lnSpc>
                <a:spcPct val="80000"/>
              </a:lnSpc>
              <a:spcBef>
                <a:spcPct val="0"/>
              </a:spcBef>
              <a:defRPr/>
            </a:pPr>
            <a:endParaRPr lang="en-US" sz="1000" dirty="0">
              <a:latin typeface="Arial" charset="0"/>
            </a:endParaRPr>
          </a:p>
          <a:p>
            <a:pPr eaLnBrk="1" hangingPunct="1">
              <a:lnSpc>
                <a:spcPct val="80000"/>
              </a:lnSpc>
              <a:spcBef>
                <a:spcPct val="0"/>
              </a:spcBef>
              <a:defRPr/>
            </a:pPr>
            <a:r>
              <a:rPr lang="en-US" sz="1000" b="1" dirty="0">
                <a:latin typeface="Arial" charset="0"/>
              </a:rPr>
              <a:t>(Synergy = the coming together of a variety of things to make something happen)</a:t>
            </a:r>
          </a:p>
          <a:p>
            <a:pPr marL="180194" indent="-180194">
              <a:lnSpc>
                <a:spcPct val="80000"/>
              </a:lnSpc>
              <a:spcBef>
                <a:spcPct val="0"/>
              </a:spcBef>
              <a:defRPr/>
            </a:pPr>
            <a:endParaRPr lang="en-US" sz="1000" dirty="0">
              <a:latin typeface="Arial" charset="0"/>
            </a:endParaRPr>
          </a:p>
          <a:p>
            <a:pPr marL="180194" indent="-180194">
              <a:lnSpc>
                <a:spcPct val="80000"/>
              </a:lnSpc>
              <a:spcBef>
                <a:spcPct val="0"/>
              </a:spcBef>
              <a:defRPr/>
            </a:pPr>
            <a:endParaRPr lang="en-US" sz="1000" dirty="0">
              <a:latin typeface="Arial" charset="0"/>
            </a:endParaRPr>
          </a:p>
          <a:p>
            <a:pPr marL="180194" indent="-180194">
              <a:lnSpc>
                <a:spcPct val="80000"/>
              </a:lnSpc>
              <a:spcBef>
                <a:spcPct val="0"/>
              </a:spcBef>
              <a:defRPr/>
            </a:pPr>
            <a:endParaRPr lang="en-US" sz="1000" dirty="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200" b="1" dirty="0" err="1" smtClean="0">
                <a:latin typeface="Arial" charset="0"/>
              </a:rPr>
              <a:t>Neurobehavior</a:t>
            </a:r>
            <a:r>
              <a:rPr lang="en-US" altLang="en-US" sz="1200" b="1" dirty="0" smtClean="0">
                <a:latin typeface="Arial" charset="0"/>
              </a:rPr>
              <a:t> = how the brain affects emotion, behavior, and learning</a:t>
            </a:r>
          </a:p>
          <a:p>
            <a:pPr eaLnBrk="1" hangingPunct="1"/>
            <a:endParaRPr lang="en-US" altLang="en-US" sz="1200" b="1" dirty="0" smtClean="0">
              <a:latin typeface="Arial" charset="0"/>
            </a:endParaRPr>
          </a:p>
          <a:p>
            <a:pPr eaLnBrk="1" hangingPunct="1"/>
            <a:r>
              <a:rPr lang="en-US" altLang="en-US" sz="1200" b="1" dirty="0" smtClean="0">
                <a:latin typeface="Arial" charset="0"/>
              </a:rPr>
              <a:t>Prenatal alcohol exposure, because of the way it affects the development of not only the major structures of the brain, but also the individual neurons and other cells, and how those cells function and communicate, may result in problems with emotion (regulating, expressing), behavior (a person’s actions), and learning.</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27</a:t>
            </a:fld>
            <a:endParaRPr lang="en-US"/>
          </a:p>
        </p:txBody>
      </p:sp>
    </p:spTree>
    <p:extLst>
      <p:ext uri="{BB962C8B-B14F-4D97-AF65-F5344CB8AC3E}">
        <p14:creationId xmlns:p14="http://schemas.microsoft.com/office/powerpoint/2010/main" val="15046029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F24DF517-ECC0-4E13-924D-A5FDB4DB3A5B}" type="slidenum">
              <a:rPr lang="en-US" altLang="en-US" smtClean="0"/>
              <a:pPr eaLnBrk="1" hangingPunct="1"/>
              <a:t>28</a:t>
            </a:fld>
            <a:endParaRPr lang="en-US" altLang="en-US" smtClean="0"/>
          </a:p>
        </p:txBody>
      </p:sp>
      <p:sp>
        <p:nvSpPr>
          <p:cNvPr id="60419" name="Rectangle 2"/>
          <p:cNvSpPr>
            <a:spLocks noGrp="1" noRot="1" noChangeAspect="1" noChangeArrowheads="1" noTextEdit="1"/>
          </p:cNvSpPr>
          <p:nvPr>
            <p:ph type="sldImg"/>
          </p:nvPr>
        </p:nvSpPr>
        <p:spPr>
          <a:xfrm>
            <a:off x="5384800" y="184150"/>
            <a:ext cx="1206500" cy="904875"/>
          </a:xfrm>
          <a:ln/>
        </p:spPr>
      </p:sp>
      <p:sp>
        <p:nvSpPr>
          <p:cNvPr id="60420" name="Rectangle 3"/>
          <p:cNvSpPr>
            <a:spLocks noGrp="1" noChangeArrowheads="1"/>
          </p:cNvSpPr>
          <p:nvPr>
            <p:ph type="body" idx="1"/>
          </p:nvPr>
        </p:nvSpPr>
        <p:spPr>
          <a:xfrm>
            <a:off x="0" y="1161143"/>
            <a:ext cx="6858000" cy="79828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1000" dirty="0">
                <a:latin typeface="Arial" charset="0"/>
              </a:rPr>
              <a:t>As discussed in previous sections, alcohol exposure is associated with a variety of potential structural and functional changes to the developing nervous system. Any single change affects the ability of the cell to function appropriately and correctly communicate or process information essential to the nervous system. Reduced function or efficiency of nerve cells will result in alterations that might be expressed as changes in functions related to thinking, learning, and movement. </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However severe or subtle they might be, the effects of alcohol might contribute to intellectual disability or movement disorders as part of the organic (physical) disturbance to the formation and function of the brain and its cellular components. </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One study found that the average IQ of 178 individuals diagnosed with FAS was 79 (range 20–120), which is below the general population range of 85–115. Also associated with organic brain dysfunction (dysfunction or abnormal functioning related to the physical structure of the brain or nervous system) are various maladaptive behaviors and symptoms of people with FAS and other FASDs. </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Behavioral deficits might include attention deficits, memory problems, and hyperactivity. Less common are a lack of awareness of what is happening in one’s immediate surroundings, peculiar mannerisms or habits, preoccupations, or self-injurious behavior.</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Memory and learning impairments are common features of FAS and FASDs, although the specific deficits experienced by individuals with these conditions vary widely. Some investigators have linked these deficits to alterations in brain structure, at least for those impairments that might be ascribed to an area or areas of the brain related to that respective function (e.g., language).</a:t>
            </a:r>
          </a:p>
          <a:p>
            <a:pPr eaLnBrk="1" hangingPunct="1">
              <a:lnSpc>
                <a:spcPct val="80000"/>
              </a:lnSpc>
            </a:pPr>
            <a:endParaRPr lang="en-US" altLang="en-US" sz="1000" b="1" dirty="0">
              <a:latin typeface="Arial" charset="0"/>
            </a:endParaRPr>
          </a:p>
          <a:p>
            <a:pPr eaLnBrk="1" hangingPunct="1">
              <a:lnSpc>
                <a:spcPct val="80000"/>
              </a:lnSpc>
            </a:pPr>
            <a:r>
              <a:rPr lang="en-US" altLang="en-US" sz="1000" dirty="0">
                <a:latin typeface="Arial" charset="0"/>
              </a:rPr>
              <a:t>Verbal learning: Children exposed to alcohol prenatally exhibit a variety of problems with language and memory. Findings indicate that FAS-related learning problems occur during the initial stages of memory formation (i.e., encoding).</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Visual-spatial learning: Children with FAS perform poorly on tasks that involve learning spatial relationships among objects. </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Attention: Attention problems are a hallmark of prenatal alcohol exposure. </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Children exposed to alcohol prenatally are able to focus and maintain attention, but they display difficulty in shifting attention from one task to another (i.e., set shifting).</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Reaction time: How quickly the brain processes information is part of individual differences in intelligence measures. </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Exposure to alcohol during pregnancy has been associated with slower, less efficient information processing, as measured by longer reaction times in both school-age children and infants.</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Executive functions: Children exposed to alcohol prenatally respond poorly when asked to switch back and forth from identifying classes of objects (e.g., animals versus types of furniture).</a:t>
            </a:r>
          </a:p>
          <a:p>
            <a:pPr eaLnBrk="1" hangingPunct="1">
              <a:lnSpc>
                <a:spcPct val="80000"/>
              </a:lnSpc>
            </a:pPr>
            <a:endParaRPr lang="en-US" altLang="en-US" sz="1000" dirty="0">
              <a:latin typeface="Arial" charset="0"/>
            </a:endParaRPr>
          </a:p>
          <a:p>
            <a:pPr eaLnBrk="1" hangingPunct="1">
              <a:lnSpc>
                <a:spcPct val="80000"/>
              </a:lnSpc>
            </a:pPr>
            <a:r>
              <a:rPr lang="en-US" altLang="en-US" sz="1000" dirty="0">
                <a:latin typeface="Arial" charset="0"/>
              </a:rPr>
              <a:t>Children with FAS also have difficulty abandoning ineffective strategies when approaching problem-solving tasks. These behaviors might be expressed through secondary disabilities, six of which have been recognized and assessed: (a) mental health problems, (b) disrupted school experiences, (c) trouble with the law, (d) confinement and/or incarceration, (e) inappropriate sexual behavior, and (f) alcohol or other drug problems.</a:t>
            </a:r>
          </a:p>
          <a:p>
            <a:pPr eaLnBrk="1" hangingPunct="1">
              <a:lnSpc>
                <a:spcPct val="80000"/>
              </a:lnSpc>
            </a:pPr>
            <a:endParaRPr lang="en-US" altLang="en-US" sz="1000" dirty="0">
              <a:latin typeface="Arial" charset="0"/>
            </a:endParaRPr>
          </a:p>
          <a:p>
            <a:pPr eaLnBrk="1" hangingPunct="1">
              <a:lnSpc>
                <a:spcPct val="80000"/>
              </a:lnSpc>
            </a:pPr>
            <a:endParaRPr lang="en-US" altLang="en-US" sz="1000" dirty="0">
              <a:latin typeface="Arial" charset="0"/>
            </a:endParaRPr>
          </a:p>
          <a:p>
            <a:pPr eaLnBrk="1" hangingPunct="1">
              <a:lnSpc>
                <a:spcPct val="80000"/>
              </a:lnSpc>
              <a:spcBef>
                <a:spcPct val="0"/>
              </a:spcBef>
            </a:pPr>
            <a:endParaRPr lang="en-US" altLang="en-US" sz="1000" dirty="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DEAB1F9B-56E2-444B-A071-3FD801A6D20E}" type="slidenum">
              <a:rPr lang="en-US" altLang="en-US" smtClean="0"/>
              <a:pPr eaLnBrk="1" hangingPunct="1"/>
              <a:t>29</a:t>
            </a:fld>
            <a:endParaRPr lang="en-US" altLang="en-US" smtClean="0"/>
          </a:p>
        </p:txBody>
      </p:sp>
      <p:sp>
        <p:nvSpPr>
          <p:cNvPr id="61443" name="Rectangle 2"/>
          <p:cNvSpPr>
            <a:spLocks noGrp="1" noRot="1" noChangeAspect="1" noChangeArrowheads="1" noTextEdit="1"/>
          </p:cNvSpPr>
          <p:nvPr>
            <p:ph type="sldImg"/>
          </p:nvPr>
        </p:nvSpPr>
        <p:spPr>
          <a:xfrm>
            <a:off x="5348288" y="171450"/>
            <a:ext cx="1317625" cy="989013"/>
          </a:xfrm>
          <a:ln/>
        </p:spPr>
      </p:sp>
      <p:sp>
        <p:nvSpPr>
          <p:cNvPr id="61444" name="Rectangle 3"/>
          <p:cNvSpPr>
            <a:spLocks noGrp="1" noChangeArrowheads="1"/>
          </p:cNvSpPr>
          <p:nvPr>
            <p:ph type="body" idx="1"/>
          </p:nvPr>
        </p:nvSpPr>
        <p:spPr>
          <a:xfrm>
            <a:off x="0" y="1067405"/>
            <a:ext cx="6858000" cy="80765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r>
              <a:rPr lang="en-US" altLang="en-US" sz="1300" b="1" dirty="0">
                <a:latin typeface="Arial" charset="0"/>
              </a:rPr>
              <a:t>Review &amp; ask for additional questions &amp; comments.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a:t>
            </a:fld>
            <a:endParaRPr lang="en-US"/>
          </a:p>
        </p:txBody>
      </p:sp>
    </p:spTree>
    <p:extLst>
      <p:ext uri="{BB962C8B-B14F-4D97-AF65-F5344CB8AC3E}">
        <p14:creationId xmlns:p14="http://schemas.microsoft.com/office/powerpoint/2010/main" val="2456081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30</a:t>
            </a:fld>
            <a:endParaRPr lang="en-US"/>
          </a:p>
        </p:txBody>
      </p:sp>
    </p:spTree>
    <p:extLst>
      <p:ext uri="{BB962C8B-B14F-4D97-AF65-F5344CB8AC3E}">
        <p14:creationId xmlns:p14="http://schemas.microsoft.com/office/powerpoint/2010/main" val="3471474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F79FC33E-3F27-4083-8718-177ADFE00456}" type="slidenum">
              <a:rPr lang="en-US" altLang="en-US" smtClean="0"/>
              <a:pPr eaLnBrk="1" hangingPunct="1"/>
              <a:t>4</a:t>
            </a:fld>
            <a:endParaRPr lang="en-US" altLang="en-US" smtClean="0"/>
          </a:p>
        </p:txBody>
      </p:sp>
      <p:sp>
        <p:nvSpPr>
          <p:cNvPr id="35843" name="Rectangle 2"/>
          <p:cNvSpPr>
            <a:spLocks noGrp="1" noRot="1" noChangeAspect="1" noChangeArrowheads="1" noTextEdit="1"/>
          </p:cNvSpPr>
          <p:nvPr>
            <p:ph type="sldImg"/>
          </p:nvPr>
        </p:nvSpPr>
        <p:spPr>
          <a:xfrm>
            <a:off x="5346700" y="98425"/>
            <a:ext cx="1320800" cy="990600"/>
          </a:xfrm>
          <a:ln/>
        </p:spPr>
      </p:sp>
      <p:sp>
        <p:nvSpPr>
          <p:cNvPr id="35844" name="Rectangle 3"/>
          <p:cNvSpPr>
            <a:spLocks noGrp="1" noChangeArrowheads="1"/>
          </p:cNvSpPr>
          <p:nvPr>
            <p:ph type="body" idx="1"/>
          </p:nvPr>
        </p:nvSpPr>
        <p:spPr>
          <a:xfrm>
            <a:off x="0" y="1306286"/>
            <a:ext cx="6858000" cy="78377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rPr>
              <a:t>A clear understanding of the quantity of alcohol consumed is important in assessing risk. Determining the amount of alcohol exposure can be difficult, however, because of cultural and societal differences in what constitutes a ‘drink’. </a:t>
            </a:r>
          </a:p>
          <a:p>
            <a:pPr eaLnBrk="1" hangingPunct="1"/>
            <a:endParaRPr lang="en-US" altLang="en-US" dirty="0" smtClean="0">
              <a:latin typeface="Arial" charset="0"/>
            </a:endParaRPr>
          </a:p>
          <a:p>
            <a:pPr eaLnBrk="1" hangingPunct="1"/>
            <a:r>
              <a:rPr lang="en-US" altLang="en-US" dirty="0" smtClean="0">
                <a:latin typeface="Arial" charset="0"/>
              </a:rPr>
              <a:t>The molecular nature of alcohol (ethyl alcohol) is very easily soluble in water in various concentrations and volumes. This means responses to a general question about ‘drinks consumed’ might result in imprecise information about the total amount of alcohol consumed in a drinking session or by a person at risk of alcoholism. </a:t>
            </a:r>
          </a:p>
          <a:p>
            <a:pPr eaLnBrk="1" hangingPunct="1"/>
            <a:r>
              <a:rPr lang="en-US" altLang="en-US" b="1" dirty="0" smtClean="0">
                <a:latin typeface="Arial" charset="0"/>
              </a:rPr>
              <a:t>Volume</a:t>
            </a:r>
          </a:p>
          <a:p>
            <a:pPr eaLnBrk="1" hangingPunct="1"/>
            <a:r>
              <a:rPr lang="en-US" altLang="en-US" dirty="0" smtClean="0">
                <a:latin typeface="Arial" charset="0"/>
              </a:rPr>
              <a:t>Let’s start with a quick discussion about what a standard drink is.  </a:t>
            </a:r>
          </a:p>
          <a:p>
            <a:pPr eaLnBrk="1" hangingPunct="1"/>
            <a:r>
              <a:rPr lang="en-US" altLang="en-US" dirty="0" smtClean="0">
                <a:latin typeface="Arial" charset="0"/>
              </a:rPr>
              <a:t>To evaluate a rough equivalency of alcoholic beverages, it is important to consider the concentration of alcohol used in the beverage as well as the volume. </a:t>
            </a:r>
          </a:p>
          <a:p>
            <a:pPr eaLnBrk="1" hangingPunct="1"/>
            <a:endParaRPr lang="en-US" altLang="en-US" dirty="0" smtClean="0">
              <a:latin typeface="Arial" charset="0"/>
            </a:endParaRPr>
          </a:p>
          <a:p>
            <a:pPr eaLnBrk="1" hangingPunct="1"/>
            <a:r>
              <a:rPr lang="en-US" altLang="en-US" dirty="0" smtClean="0">
                <a:latin typeface="Arial" charset="0"/>
              </a:rPr>
              <a:t>For example, NIAAA guidelines (2005) use the following beverage types and volumes as rough equivalencies for standard drinks:</a:t>
            </a:r>
          </a:p>
          <a:p>
            <a:pPr lvl="1" eaLnBrk="1" hangingPunct="1">
              <a:buFontTx/>
              <a:buChar char="•"/>
            </a:pPr>
            <a:r>
              <a:rPr lang="en-US" altLang="en-US" dirty="0" smtClean="0">
                <a:latin typeface="Arial" charset="0"/>
              </a:rPr>
              <a:t>One 12-ounce (355 ml) can or bottle of beer</a:t>
            </a:r>
          </a:p>
          <a:p>
            <a:pPr lvl="1" eaLnBrk="1" hangingPunct="1">
              <a:buFontTx/>
              <a:buChar char="•"/>
            </a:pPr>
            <a:r>
              <a:rPr lang="en-US" altLang="en-US" dirty="0" smtClean="0">
                <a:latin typeface="Arial" charset="0"/>
              </a:rPr>
              <a:t>One 5-ounce glass of wine</a:t>
            </a:r>
          </a:p>
          <a:p>
            <a:pPr lvl="1" eaLnBrk="1" hangingPunct="1">
              <a:buFontTx/>
              <a:buChar char="•"/>
            </a:pPr>
            <a:r>
              <a:rPr lang="en-US" altLang="en-US" dirty="0" smtClean="0">
                <a:latin typeface="Arial" charset="0"/>
              </a:rPr>
              <a:t>One 12-ounce wine cooler</a:t>
            </a:r>
          </a:p>
          <a:p>
            <a:pPr lvl="1" eaLnBrk="1" hangingPunct="1">
              <a:buFontTx/>
              <a:buChar char="•"/>
            </a:pPr>
            <a:r>
              <a:rPr lang="en-US" altLang="en-US" dirty="0" smtClean="0">
                <a:latin typeface="Arial" charset="0"/>
              </a:rPr>
              <a:t>One 4-ounce glass of sherry, liqueur or aperitif</a:t>
            </a:r>
          </a:p>
          <a:p>
            <a:pPr lvl="1" eaLnBrk="1" hangingPunct="1">
              <a:buFontTx/>
              <a:buChar char="•"/>
            </a:pPr>
            <a:r>
              <a:rPr lang="en-US" altLang="en-US" dirty="0" smtClean="0">
                <a:latin typeface="Arial" charset="0"/>
              </a:rPr>
              <a:t>One “shot” of liquor (distilled </a:t>
            </a:r>
            <a:r>
              <a:rPr lang="en-US" altLang="en-US" dirty="0" err="1" smtClean="0">
                <a:latin typeface="Arial" charset="0"/>
              </a:rPr>
              <a:t>alcVoluohol</a:t>
            </a:r>
            <a:r>
              <a:rPr lang="en-US" altLang="en-US" dirty="0" smtClean="0">
                <a:latin typeface="Arial" charset="0"/>
              </a:rPr>
              <a:t>), 1.5 ounces</a:t>
            </a:r>
          </a:p>
          <a:p>
            <a:pPr eaLnBrk="1" hangingPunct="1"/>
            <a:r>
              <a:rPr lang="en-US" altLang="en-US" b="1" dirty="0" smtClean="0">
                <a:latin typeface="Arial" charset="0"/>
              </a:rPr>
              <a:t>Quantity of alcohol</a:t>
            </a:r>
          </a:p>
          <a:p>
            <a:pPr eaLnBrk="1" hangingPunct="1"/>
            <a:r>
              <a:rPr lang="en-US" altLang="en-US" dirty="0" smtClean="0">
                <a:latin typeface="Arial" charset="0"/>
              </a:rPr>
              <a:t>The quantity of alcohol in each of the drinks on this slide is approximately equal. This is easily determined by estimating the percent alcohol used in the drink (e.g., beer = 3%–5% by volume). </a:t>
            </a:r>
          </a:p>
          <a:p>
            <a:pPr eaLnBrk="1" hangingPunct="1"/>
            <a:endParaRPr lang="en-US" altLang="en-US" dirty="0" smtClean="0">
              <a:latin typeface="Arial" charset="0"/>
            </a:endParaRPr>
          </a:p>
          <a:p>
            <a:pPr eaLnBrk="1" hangingPunct="1"/>
            <a:r>
              <a:rPr lang="en-US" altLang="en-US" dirty="0" smtClean="0">
                <a:latin typeface="Arial" charset="0"/>
              </a:rPr>
              <a:t>Simple calculations indicate that one can of beer contains approximately 11 ml of alcohol (355 ml x 0.03), and within the 11 ml there is approximately 8.7 g of alcohol (11 ml x 0.789 g/ml). </a:t>
            </a:r>
          </a:p>
          <a:p>
            <a:pPr eaLnBrk="1" hangingPunct="1"/>
            <a:endParaRPr lang="en-US" altLang="en-US" dirty="0" smtClean="0">
              <a:latin typeface="Arial" charset="0"/>
            </a:endParaRPr>
          </a:p>
          <a:p>
            <a:pPr eaLnBrk="1" hangingPunct="1"/>
            <a:r>
              <a:rPr lang="en-US" altLang="en-US" dirty="0" smtClean="0">
                <a:latin typeface="Arial" charset="0"/>
              </a:rPr>
              <a:t>Each of the drinks on this slide contains 8–10 grams of alcohol (roughly).  The exception is the “shot” of spirits. While 1–1.5 ounces is commonly used in a “mixed drink,” the percent alcohol contained within the shot is variable with some spirits being 30% alcohol, and other spirits being 80% or more. </a:t>
            </a:r>
          </a:p>
          <a:p>
            <a:pPr eaLnBrk="1" hangingPunct="1"/>
            <a:endParaRPr lang="en-US" altLang="en-US" dirty="0" smtClean="0">
              <a:latin typeface="Arial" charset="0"/>
            </a:endParaRPr>
          </a:p>
          <a:p>
            <a:pPr eaLnBrk="1" hangingPunct="1"/>
            <a:r>
              <a:rPr lang="en-US" altLang="en-US" dirty="0" smtClean="0">
                <a:latin typeface="Arial" charset="0"/>
              </a:rPr>
              <a:t>Although the high end of 10 grams of alcohol in one mixed drink would be a reasonable estimate, one must be aware that it could be greater depending on the spirits used in the drink.</a:t>
            </a:r>
          </a:p>
          <a:p>
            <a:pPr eaLnBrk="1" hangingPunct="1"/>
            <a:endParaRPr lang="en-US" altLang="en-US" dirty="0" smtClean="0">
              <a:latin typeface="Arial" charset="0"/>
            </a:endParaRPr>
          </a:p>
          <a:p>
            <a:pPr eaLnBrk="1" hangingPunct="1"/>
            <a:endParaRPr lang="en-US" altLang="en-US" dirty="0"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C28748-325B-45E2-8F36-59C4423DD20E}" type="slidenum">
              <a:rPr lang="en-US" smtClean="0"/>
              <a:t>5</a:t>
            </a:fld>
            <a:endParaRPr lang="en-US"/>
          </a:p>
        </p:txBody>
      </p:sp>
    </p:spTree>
    <p:extLst>
      <p:ext uri="{BB962C8B-B14F-4D97-AF65-F5344CB8AC3E}">
        <p14:creationId xmlns:p14="http://schemas.microsoft.com/office/powerpoint/2010/main" val="2804057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FE640711-2B84-4C1A-8754-390D868443EE}" type="slidenum">
              <a:rPr lang="en-US" altLang="en-US" smtClean="0"/>
              <a:pPr eaLnBrk="1" hangingPunct="1"/>
              <a:t>6</a:t>
            </a:fld>
            <a:endParaRPr lang="en-US" altLang="en-US" smtClean="0"/>
          </a:p>
        </p:txBody>
      </p:sp>
      <p:sp>
        <p:nvSpPr>
          <p:cNvPr id="37891" name="Rectangle 2"/>
          <p:cNvSpPr>
            <a:spLocks noGrp="1" noRot="1" noChangeAspect="1" noChangeArrowheads="1" noTextEdit="1"/>
          </p:cNvSpPr>
          <p:nvPr>
            <p:ph type="sldImg"/>
          </p:nvPr>
        </p:nvSpPr>
        <p:spPr>
          <a:xfrm>
            <a:off x="5348288" y="171450"/>
            <a:ext cx="1317625" cy="989013"/>
          </a:xfrm>
          <a:ln/>
        </p:spPr>
      </p:sp>
      <p:sp>
        <p:nvSpPr>
          <p:cNvPr id="37892" name="Rectangle 3"/>
          <p:cNvSpPr>
            <a:spLocks noGrp="1" noChangeArrowheads="1"/>
          </p:cNvSpPr>
          <p:nvPr>
            <p:ph type="body" idx="1"/>
          </p:nvPr>
        </p:nvSpPr>
        <p:spPr>
          <a:xfrm>
            <a:off x="0" y="1233714"/>
            <a:ext cx="6858000" cy="79102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dirty="0" smtClean="0">
                <a:latin typeface="Arial" charset="0"/>
              </a:rPr>
              <a:t>Metabolism = the processing of a substance within the living body</a:t>
            </a:r>
          </a:p>
          <a:p>
            <a:pPr eaLnBrk="1" hangingPunct="1"/>
            <a:endParaRPr lang="en-US" altLang="en-US" b="1" dirty="0" smtClean="0">
              <a:latin typeface="Arial" charset="0"/>
            </a:endParaRPr>
          </a:p>
          <a:p>
            <a:pPr eaLnBrk="1" hangingPunct="1"/>
            <a:r>
              <a:rPr lang="en-US" altLang="en-US" b="1" dirty="0" smtClean="0">
                <a:latin typeface="Arial" charset="0"/>
              </a:rPr>
              <a:t>Pharmacology = the study of drugs and how the body reacts to them, and how they react to the body</a:t>
            </a:r>
          </a:p>
          <a:p>
            <a:pPr eaLnBrk="1" hangingPunct="1"/>
            <a:endParaRPr lang="en-US" altLang="en-US" dirty="0" smtClean="0">
              <a:latin typeface="Arial" charset="0"/>
            </a:endParaRPr>
          </a:p>
          <a:p>
            <a:pPr eaLnBrk="1" hangingPunct="1"/>
            <a:r>
              <a:rPr lang="en-US" altLang="en-US" dirty="0" smtClean="0">
                <a:latin typeface="Arial" charset="0"/>
              </a:rPr>
              <a:t>When a woman takes a drink, the ethanol in that drink is introduced into the stomach where absorption and metabolism of the molecule (C2H5OH) occurs rapidly. How quickly the alcohol is absorbed into the body might be influenced by other contents in the stomach. It is most rapidly absorbed from an empty stomach. </a:t>
            </a:r>
          </a:p>
          <a:p>
            <a:pPr eaLnBrk="1" hangingPunct="1"/>
            <a:endParaRPr lang="en-US" altLang="en-US" dirty="0" smtClean="0">
              <a:latin typeface="Arial" charset="0"/>
            </a:endParaRPr>
          </a:p>
          <a:p>
            <a:pPr eaLnBrk="1" hangingPunct="1"/>
            <a:r>
              <a:rPr lang="en-US" altLang="en-US" dirty="0" smtClean="0">
                <a:latin typeface="Arial" charset="0"/>
              </a:rPr>
              <a:t>Peak blood ethanol concentrations are attained approximately 1 hour after consumption of the beverage. But this might vary depending on a number of factors, including:</a:t>
            </a:r>
          </a:p>
          <a:p>
            <a:pPr lvl="1" eaLnBrk="1" hangingPunct="1">
              <a:buFontTx/>
              <a:buChar char="•"/>
            </a:pPr>
            <a:r>
              <a:rPr lang="en-US" altLang="en-US" dirty="0" smtClean="0">
                <a:latin typeface="Arial" charset="0"/>
              </a:rPr>
              <a:t>the rate at which the alcoholic beverage was consumed</a:t>
            </a:r>
          </a:p>
          <a:p>
            <a:pPr lvl="1" eaLnBrk="1" hangingPunct="1">
              <a:buFontTx/>
              <a:buChar char="•"/>
            </a:pPr>
            <a:r>
              <a:rPr lang="en-US" altLang="en-US" dirty="0" smtClean="0">
                <a:latin typeface="Arial" charset="0"/>
              </a:rPr>
              <a:t>whether or not it was consumed with other substances, such as food</a:t>
            </a:r>
          </a:p>
          <a:p>
            <a:pPr lvl="1" eaLnBrk="1" hangingPunct="1">
              <a:buFontTx/>
              <a:buChar char="•"/>
            </a:pPr>
            <a:r>
              <a:rPr lang="en-US" altLang="en-US" dirty="0" smtClean="0">
                <a:latin typeface="Arial" charset="0"/>
              </a:rPr>
              <a:t>and the individual’s rate of gastric emptying and body type (also known as body habitus, whether a person is underweight, normal weight, or overweight)</a:t>
            </a:r>
          </a:p>
          <a:p>
            <a:pPr eaLnBrk="1" hangingPunct="1"/>
            <a:endParaRPr lang="en-US" altLang="en-US" dirty="0" smtClean="0">
              <a:latin typeface="Arial" charset="0"/>
            </a:endParaRPr>
          </a:p>
          <a:p>
            <a:pPr eaLnBrk="1" hangingPunct="1"/>
            <a:r>
              <a:rPr lang="en-US" altLang="en-US" b="1" dirty="0" smtClean="0">
                <a:latin typeface="Arial" charset="0"/>
              </a:rPr>
              <a:t>Gastric emptying = speed at which food and drink leave the stomach</a:t>
            </a:r>
          </a:p>
          <a:p>
            <a:pPr eaLnBrk="1" hangingPunct="1"/>
            <a:endParaRPr lang="en-US" altLang="en-US" dirty="0" smtClean="0">
              <a:latin typeface="Arial" charset="0"/>
            </a:endParaRPr>
          </a:p>
          <a:p>
            <a:pPr eaLnBrk="1" hangingPunct="1"/>
            <a:r>
              <a:rPr lang="en-US" altLang="en-US" dirty="0" smtClean="0">
                <a:latin typeface="Arial" charset="0"/>
              </a:rPr>
              <a:t>It has been demonstrated that, given the same amount of alcohol under standardized conditions, women attain consistently greater blood ethanol concentrations than men following equivalent amounts of ethanol consumption. </a:t>
            </a:r>
          </a:p>
          <a:p>
            <a:pPr eaLnBrk="1" hangingPunct="1"/>
            <a:endParaRPr lang="en-US" altLang="en-US" dirty="0" smtClean="0">
              <a:latin typeface="Arial" charset="0"/>
            </a:endParaRPr>
          </a:p>
          <a:p>
            <a:pPr eaLnBrk="1" hangingPunct="1"/>
            <a:r>
              <a:rPr lang="en-US" altLang="en-US" dirty="0" smtClean="0">
                <a:latin typeface="Arial" charset="0"/>
              </a:rPr>
              <a:t>This fact is largely the result of two factors. </a:t>
            </a:r>
          </a:p>
          <a:p>
            <a:pPr eaLnBrk="1" hangingPunct="1"/>
            <a:endParaRPr lang="en-US" altLang="en-US" dirty="0" smtClean="0">
              <a:latin typeface="Arial" charset="0"/>
            </a:endParaRPr>
          </a:p>
          <a:p>
            <a:pPr eaLnBrk="1" hangingPunct="1"/>
            <a:r>
              <a:rPr lang="en-US" altLang="en-US" dirty="0" smtClean="0">
                <a:latin typeface="Arial" charset="0"/>
              </a:rPr>
              <a:t>1. Women’s body water (the compartment in which the ethanol distributes) is significantly smaller than that of men. </a:t>
            </a:r>
          </a:p>
          <a:p>
            <a:pPr eaLnBrk="1" hangingPunct="1"/>
            <a:r>
              <a:rPr lang="en-US" altLang="en-US" dirty="0" smtClean="0">
                <a:latin typeface="Arial" charset="0"/>
              </a:rPr>
              <a:t>2. Women have a higher rate of alcohol absorption from the stomach than do men. </a:t>
            </a:r>
          </a:p>
          <a:p>
            <a:pPr eaLnBrk="1" hangingPunct="1"/>
            <a:endParaRPr lang="en-US" altLang="en-US" dirty="0" smtClean="0">
              <a:latin typeface="Arial" charset="0"/>
            </a:endParaRPr>
          </a:p>
          <a:p>
            <a:pPr eaLnBrk="1" hangingPunct="1"/>
            <a:r>
              <a:rPr lang="en-US" altLang="en-US" dirty="0" smtClean="0">
                <a:latin typeface="Arial" charset="0"/>
              </a:rPr>
              <a:t>This fact is important given its significance to the embryo or fetus if the woman is pregnant.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F02B9710-914E-4689-BD7D-7E3CA191413C}" type="slidenum">
              <a:rPr lang="en-US" altLang="en-US" smtClean="0"/>
              <a:pPr eaLnBrk="1" hangingPunct="1"/>
              <a:t>7</a:t>
            </a:fld>
            <a:endParaRPr lang="en-US" altLang="en-US" smtClean="0"/>
          </a:p>
        </p:txBody>
      </p:sp>
      <p:sp>
        <p:nvSpPr>
          <p:cNvPr id="38915" name="Rectangle 2"/>
          <p:cNvSpPr>
            <a:spLocks noGrp="1" noRot="1" noChangeAspect="1" noChangeArrowheads="1" noTextEdit="1"/>
          </p:cNvSpPr>
          <p:nvPr>
            <p:ph type="sldImg"/>
          </p:nvPr>
        </p:nvSpPr>
        <p:spPr>
          <a:xfrm>
            <a:off x="5418138" y="98425"/>
            <a:ext cx="1320800" cy="990600"/>
          </a:xfrm>
          <a:ln/>
        </p:spPr>
      </p:sp>
      <p:sp>
        <p:nvSpPr>
          <p:cNvPr id="38916" name="Rectangle 3"/>
          <p:cNvSpPr>
            <a:spLocks noGrp="1" noChangeArrowheads="1"/>
          </p:cNvSpPr>
          <p:nvPr>
            <p:ph type="body" idx="1"/>
          </p:nvPr>
        </p:nvSpPr>
        <p:spPr>
          <a:xfrm>
            <a:off x="0" y="990299"/>
            <a:ext cx="6858000" cy="8153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smtClean="0">
                <a:latin typeface="Arial" charset="0"/>
              </a:rPr>
              <a:t>Compartmentalization</a:t>
            </a:r>
          </a:p>
          <a:p>
            <a:pPr eaLnBrk="1" hangingPunct="1"/>
            <a:r>
              <a:rPr lang="en-US" altLang="en-US" smtClean="0">
                <a:latin typeface="Arial" charset="0"/>
              </a:rPr>
              <a:t>Body mass might be thought of as either water or non-water compartments. </a:t>
            </a:r>
          </a:p>
          <a:p>
            <a:pPr eaLnBrk="1" hangingPunct="1"/>
            <a:endParaRPr lang="en-US" altLang="en-US" smtClean="0">
              <a:latin typeface="Arial" charset="0"/>
            </a:endParaRPr>
          </a:p>
          <a:p>
            <a:pPr eaLnBrk="1" hangingPunct="1"/>
            <a:r>
              <a:rPr lang="en-US" altLang="en-US" smtClean="0">
                <a:latin typeface="Arial" charset="0"/>
              </a:rPr>
              <a:t>The content of the cell is nearly 98% water; because of alcohol’s rapid solubility in water, it can easily cross cell membranes into the cell. </a:t>
            </a:r>
          </a:p>
          <a:p>
            <a:pPr eaLnBrk="1" hangingPunct="1"/>
            <a:endParaRPr lang="en-US" altLang="en-US" smtClean="0">
              <a:latin typeface="Arial" charset="0"/>
            </a:endParaRPr>
          </a:p>
          <a:p>
            <a:pPr eaLnBrk="1" hangingPunct="1"/>
            <a:r>
              <a:rPr lang="en-US" altLang="en-US" smtClean="0">
                <a:latin typeface="Arial" charset="0"/>
              </a:rPr>
              <a:t>Alcohol is less soluble into lipids (fats) and compartments with substantial lipids; these non-water compartments are less readily affected by alcohol.</a:t>
            </a:r>
          </a:p>
          <a:p>
            <a:pPr eaLnBrk="1" hangingPunct="1"/>
            <a:endParaRPr lang="en-US" altLang="en-US" smtClean="0">
              <a:latin typeface="Arial" charset="0"/>
            </a:endParaRPr>
          </a:p>
          <a:p>
            <a:pPr eaLnBrk="1" hangingPunct="1"/>
            <a:r>
              <a:rPr lang="en-US" altLang="en-US" smtClean="0">
                <a:latin typeface="Arial" charset="0"/>
              </a:rPr>
              <a:t>Absorption of alcohol from the stomach and gastrointestinal system into the blood vascular system occurs rapidly.</a:t>
            </a:r>
          </a:p>
          <a:p>
            <a:pPr eaLnBrk="1" hangingPunct="1"/>
            <a:endParaRPr lang="en-US" altLang="en-US" smtClean="0">
              <a:latin typeface="Arial" charset="0"/>
            </a:endParaRPr>
          </a:p>
          <a:p>
            <a:pPr eaLnBrk="1" hangingPunct="1"/>
            <a:r>
              <a:rPr lang="en-US" altLang="en-US" smtClean="0">
                <a:latin typeface="Arial" charset="0"/>
              </a:rPr>
              <a:t>Alcohol then moves readily through the compartments that have higher water content, such as the blood plasma, extracellular fluids, and intracellular fluids. </a:t>
            </a:r>
          </a:p>
          <a:p>
            <a:pPr eaLnBrk="1" hangingPunct="1"/>
            <a:endParaRPr lang="en-US" altLang="en-US" smtClean="0">
              <a:latin typeface="Arial" charset="0"/>
            </a:endParaRPr>
          </a:p>
          <a:p>
            <a:pPr eaLnBrk="1" hangingPunct="1"/>
            <a:r>
              <a:rPr lang="en-US" altLang="en-US" smtClean="0">
                <a:latin typeface="Arial" charset="0"/>
              </a:rPr>
              <a:t>It is distributed throughout most organs of the body, including the musculoskeletal system, liver, kidney, heart, breasts and, most apparent, the nervous system.</a:t>
            </a:r>
          </a:p>
          <a:p>
            <a:pPr eaLnBrk="1" hangingPunct="1"/>
            <a:endParaRPr lang="en-US" alt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F807DCF0-F0C8-495E-ADD0-03E1E08115E3}" type="slidenum">
              <a:rPr lang="en-US" altLang="en-US" smtClean="0"/>
              <a:pPr eaLnBrk="1" hangingPunct="1"/>
              <a:t>8</a:t>
            </a:fld>
            <a:endParaRPr lang="en-US" altLang="en-US" smtClean="0"/>
          </a:p>
        </p:txBody>
      </p:sp>
      <p:sp>
        <p:nvSpPr>
          <p:cNvPr id="39939" name="Rectangle 2"/>
          <p:cNvSpPr>
            <a:spLocks noGrp="1" noRot="1" noChangeAspect="1" noChangeArrowheads="1" noTextEdit="1"/>
          </p:cNvSpPr>
          <p:nvPr>
            <p:ph type="sldImg"/>
          </p:nvPr>
        </p:nvSpPr>
        <p:spPr>
          <a:xfrm>
            <a:off x="5203825" y="166688"/>
            <a:ext cx="1422400" cy="1066800"/>
          </a:xfrm>
          <a:ln/>
        </p:spPr>
      </p:sp>
      <p:sp>
        <p:nvSpPr>
          <p:cNvPr id="39940" name="Rectangle 3"/>
          <p:cNvSpPr>
            <a:spLocks noGrp="1" noChangeArrowheads="1"/>
          </p:cNvSpPr>
          <p:nvPr>
            <p:ph type="body" idx="1"/>
          </p:nvPr>
        </p:nvSpPr>
        <p:spPr>
          <a:xfrm>
            <a:off x="0" y="1306286"/>
            <a:ext cx="6858000" cy="78377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dirty="0" smtClean="0">
                <a:latin typeface="Arial" charset="0"/>
              </a:rPr>
              <a:t>Placental effects and fetal distribution </a:t>
            </a:r>
          </a:p>
          <a:p>
            <a:pPr eaLnBrk="1" hangingPunct="1"/>
            <a:r>
              <a:rPr lang="en-US" altLang="en-US" dirty="0" smtClean="0">
                <a:latin typeface="Arial" charset="0"/>
              </a:rPr>
              <a:t>Normally there is no mixing of maternal and fetal blood.</a:t>
            </a:r>
          </a:p>
          <a:p>
            <a:pPr eaLnBrk="1" hangingPunct="1"/>
            <a:endParaRPr lang="en-US" altLang="en-US" dirty="0" smtClean="0">
              <a:latin typeface="Arial" charset="0"/>
            </a:endParaRPr>
          </a:p>
          <a:p>
            <a:pPr eaLnBrk="1" hangingPunct="1"/>
            <a:r>
              <a:rPr lang="en-US" altLang="en-US" dirty="0" smtClean="0">
                <a:latin typeface="Arial" charset="0"/>
              </a:rPr>
              <a:t>However, the capillaries (very small blood vessels) containing the maternal blood and those containing the fetal blood are separated only by a minute barrier in the placenta.  This makes the exchange of oxygen and nutrients from the mother to the fetus and carbon dioxide and wastes from the fetus to the mother much easier.</a:t>
            </a:r>
          </a:p>
          <a:p>
            <a:pPr eaLnBrk="1" hangingPunct="1"/>
            <a:endParaRPr lang="en-US" altLang="en-US" dirty="0" smtClean="0">
              <a:latin typeface="Arial" charset="0"/>
            </a:endParaRPr>
          </a:p>
          <a:p>
            <a:pPr eaLnBrk="1" hangingPunct="1"/>
            <a:r>
              <a:rPr lang="en-US" altLang="en-US" dirty="0" smtClean="0">
                <a:latin typeface="Arial" charset="0"/>
              </a:rPr>
              <a:t>The placenta therefore, acts as a </a:t>
            </a:r>
            <a:r>
              <a:rPr lang="en-US" altLang="en-US" b="1" i="1" dirty="0" smtClean="0">
                <a:latin typeface="Arial" charset="0"/>
              </a:rPr>
              <a:t>selective</a:t>
            </a:r>
            <a:r>
              <a:rPr lang="en-US" altLang="en-US" dirty="0" smtClean="0">
                <a:latin typeface="Arial" charset="0"/>
              </a:rPr>
              <a:t> barrier. That is, it lets some things through, but keeps other things out. Unfortunately, the placenta does not discriminate among some substances, such as some drugs and viruses. </a:t>
            </a:r>
          </a:p>
          <a:p>
            <a:pPr eaLnBrk="1" hangingPunct="1"/>
            <a:endParaRPr lang="en-US" altLang="en-US" dirty="0" smtClean="0">
              <a:latin typeface="Arial" charset="0"/>
            </a:endParaRPr>
          </a:p>
          <a:p>
            <a:pPr eaLnBrk="1" hangingPunct="1"/>
            <a:r>
              <a:rPr lang="en-US" altLang="en-US" dirty="0" smtClean="0">
                <a:latin typeface="Arial" charset="0"/>
              </a:rPr>
              <a:t>Because of its physical properties, alcohol is easily passed by diffusion from the maternal blood into the fetal blood. Once the alcohol is absorbed into the fetal circulation, it is distributed by the fetal blood vascular system throughout the fetal tissues in much the same manner as it is distributed in the mother. </a:t>
            </a:r>
          </a:p>
          <a:p>
            <a:pPr eaLnBrk="1" hangingPunct="1"/>
            <a:endParaRPr lang="en-US" altLang="en-US" dirty="0" smtClean="0">
              <a:latin typeface="Arial" charset="0"/>
            </a:endParaRPr>
          </a:p>
          <a:p>
            <a:pPr eaLnBrk="1" hangingPunct="1"/>
            <a:r>
              <a:rPr lang="en-US" altLang="en-US" dirty="0" smtClean="0">
                <a:latin typeface="Arial" charset="0"/>
              </a:rPr>
              <a:t>The alcohol partitions among the compartments just like the mother with alcohol reaching concentrations in nearly all tissues similar to that of the mother.</a:t>
            </a:r>
          </a:p>
          <a:p>
            <a:pPr eaLnBrk="1" hangingPunct="1"/>
            <a:endParaRPr lang="en-US" altLang="en-US" dirty="0" smtClean="0">
              <a:latin typeface="Arial" charset="0"/>
            </a:endParaRPr>
          </a:p>
          <a:p>
            <a:pPr eaLnBrk="1" hangingPunct="1"/>
            <a:r>
              <a:rPr lang="en-US" altLang="en-US" dirty="0" smtClean="0">
                <a:latin typeface="Arial" charset="0"/>
              </a:rPr>
              <a:t>The embryo has limited ability to metabolize alcohol, mostly because of the status of the development of the liver and enzymes responsible for metabolism of ethanol. </a:t>
            </a:r>
          </a:p>
          <a:p>
            <a:pPr eaLnBrk="1" hangingPunct="1"/>
            <a:endParaRPr lang="en-US" altLang="en-US" dirty="0" smtClean="0">
              <a:latin typeface="Arial" charset="0"/>
            </a:endParaRPr>
          </a:p>
          <a:p>
            <a:pPr eaLnBrk="1" hangingPunct="1"/>
            <a:r>
              <a:rPr lang="en-US" altLang="en-US" dirty="0" smtClean="0">
                <a:latin typeface="Arial" charset="0"/>
              </a:rPr>
              <a:t>Much of the ethanol that is passed from the mother into the embryo is eliminated (removed) from the embryo by diffusion back into the mother for metabolism and elimination.</a:t>
            </a:r>
          </a:p>
          <a:p>
            <a:pPr eaLnBrk="1" hangingPunct="1">
              <a:spcBef>
                <a:spcPct val="0"/>
              </a:spcBef>
            </a:pPr>
            <a:endParaRPr lang="en-US" altLang="en-US" b="1" dirty="0"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EEF3A78E-53EE-40F4-9D9C-A907A4E2ACBD}" type="slidenum">
              <a:rPr lang="en-US" altLang="en-US" smtClean="0"/>
              <a:pPr eaLnBrk="1" hangingPunct="1"/>
              <a:t>9</a:t>
            </a:fld>
            <a:endParaRPr lang="en-US" altLang="en-US" smtClean="0"/>
          </a:p>
        </p:txBody>
      </p:sp>
      <p:sp>
        <p:nvSpPr>
          <p:cNvPr id="40963" name="Rectangle 2"/>
          <p:cNvSpPr>
            <a:spLocks noGrp="1" noRot="1" noChangeAspect="1" noChangeArrowheads="1" noTextEdit="1"/>
          </p:cNvSpPr>
          <p:nvPr>
            <p:ph type="sldImg"/>
          </p:nvPr>
        </p:nvSpPr>
        <p:spPr>
          <a:xfrm>
            <a:off x="5132388" y="163513"/>
            <a:ext cx="1522412" cy="1143000"/>
          </a:xfrm>
          <a:ln/>
        </p:spPr>
      </p:sp>
      <p:sp>
        <p:nvSpPr>
          <p:cNvPr id="40964" name="Rectangle 3"/>
          <p:cNvSpPr>
            <a:spLocks noGrp="1" noChangeArrowheads="1"/>
          </p:cNvSpPr>
          <p:nvPr>
            <p:ph type="body" idx="1"/>
          </p:nvPr>
        </p:nvSpPr>
        <p:spPr>
          <a:xfrm>
            <a:off x="0" y="1306286"/>
            <a:ext cx="6858000" cy="7837714"/>
          </a:xfrm>
          <a:ln/>
        </p:spPr>
        <p:txBody>
          <a:bodyPr/>
          <a:lstStyle/>
          <a:p>
            <a:pPr eaLnBrk="1" hangingPunct="1">
              <a:defRPr/>
            </a:pPr>
            <a:r>
              <a:rPr lang="en-US" sz="1000" b="1" dirty="0">
                <a:latin typeface="Arial" charset="0"/>
              </a:rPr>
              <a:t>Metabolism and elimination</a:t>
            </a:r>
            <a:endParaRPr lang="en-US" sz="1000" dirty="0">
              <a:latin typeface="Arial" charset="0"/>
            </a:endParaRPr>
          </a:p>
          <a:p>
            <a:pPr eaLnBrk="1" hangingPunct="1">
              <a:defRPr/>
            </a:pPr>
            <a:r>
              <a:rPr lang="en-US" sz="1000" dirty="0">
                <a:latin typeface="Arial" charset="0"/>
              </a:rPr>
              <a:t>Alcohol (ethanol) is metabolized by enzymes. Most of the ethanol is metabolized in the liver; less than 10% is eliminated in the urine or by the lungs. The liver cells (</a:t>
            </a:r>
            <a:r>
              <a:rPr lang="en-US" sz="1000" dirty="0" err="1">
                <a:latin typeface="Arial" charset="0"/>
              </a:rPr>
              <a:t>hepatocytes</a:t>
            </a:r>
            <a:r>
              <a:rPr lang="en-US" sz="1000" dirty="0">
                <a:latin typeface="Arial" charset="0"/>
              </a:rPr>
              <a:t>) contain three pathways for the metabolism of ethanol (three ways that alcohol is processed for removal from the body). We will only touch on these briefly. </a:t>
            </a:r>
          </a:p>
          <a:p>
            <a:pPr eaLnBrk="1" hangingPunct="1">
              <a:buFontTx/>
              <a:buAutoNum type="arabicPeriod"/>
              <a:defRPr/>
            </a:pPr>
            <a:r>
              <a:rPr lang="en-US" sz="1000" dirty="0">
                <a:latin typeface="Arial" charset="0"/>
              </a:rPr>
              <a:t>Alcohol dehydrogenase (ADH) pathway.</a:t>
            </a:r>
          </a:p>
          <a:p>
            <a:pPr eaLnBrk="1" hangingPunct="1">
              <a:buFontTx/>
              <a:buAutoNum type="arabicPeriod"/>
              <a:defRPr/>
            </a:pPr>
            <a:r>
              <a:rPr lang="en-US" sz="1000" dirty="0" err="1">
                <a:latin typeface="Arial" charset="0"/>
              </a:rPr>
              <a:t>Microsomal</a:t>
            </a:r>
            <a:r>
              <a:rPr lang="en-US" sz="1000" dirty="0">
                <a:latin typeface="Arial" charset="0"/>
              </a:rPr>
              <a:t> ethanol oxidizing system (MEOS) pathway. </a:t>
            </a:r>
          </a:p>
          <a:p>
            <a:pPr eaLnBrk="1" hangingPunct="1">
              <a:buFontTx/>
              <a:buAutoNum type="arabicPeriod"/>
              <a:defRPr/>
            </a:pPr>
            <a:r>
              <a:rPr lang="en-US" sz="1000" dirty="0" err="1">
                <a:latin typeface="Arial" charset="0"/>
              </a:rPr>
              <a:t>Catalase</a:t>
            </a:r>
            <a:r>
              <a:rPr lang="en-US" sz="1000" dirty="0">
                <a:latin typeface="Arial" charset="0"/>
              </a:rPr>
              <a:t> pathway</a:t>
            </a:r>
            <a:endParaRPr lang="en-US" sz="1000" b="1" dirty="0">
              <a:latin typeface="Arial" charset="0"/>
            </a:endParaRPr>
          </a:p>
          <a:p>
            <a:pPr eaLnBrk="1" hangingPunct="1">
              <a:defRPr/>
            </a:pPr>
            <a:r>
              <a:rPr lang="en-US" sz="1000" dirty="0">
                <a:latin typeface="Arial" charset="0"/>
              </a:rPr>
              <a:t>Metabolism of alcohol occurs mainly through the first pathway, the ADH pathway. However, chronic (ongoing) alcohol exposure may increase the use of the other pathways. </a:t>
            </a:r>
          </a:p>
          <a:p>
            <a:pPr eaLnBrk="1" hangingPunct="1">
              <a:defRPr/>
            </a:pPr>
            <a:r>
              <a:rPr lang="en-US" sz="1000" dirty="0">
                <a:latin typeface="Arial" charset="0"/>
              </a:rPr>
              <a:t>All pathways lead to the same product, acetaldehyde. The acetaldehyde is in turn processed by an enzyme called acetaldehyde </a:t>
            </a:r>
            <a:r>
              <a:rPr lang="en-US" sz="1000" dirty="0" err="1">
                <a:latin typeface="Arial" charset="0"/>
              </a:rPr>
              <a:t>dehydrogenase</a:t>
            </a:r>
            <a:r>
              <a:rPr lang="en-US" sz="1000" dirty="0">
                <a:latin typeface="Arial" charset="0"/>
              </a:rPr>
              <a:t> (ALDH). ALDH </a:t>
            </a:r>
            <a:r>
              <a:rPr lang="en-US" sz="1000" dirty="0" err="1">
                <a:latin typeface="Arial" charset="0"/>
              </a:rPr>
              <a:t>metabolises</a:t>
            </a:r>
            <a:r>
              <a:rPr lang="en-US" sz="1000" dirty="0">
                <a:latin typeface="Arial" charset="0"/>
              </a:rPr>
              <a:t> (processes) the acetaldehyde into acetate, which then can be metabolized into carbon dioxide and water. </a:t>
            </a:r>
          </a:p>
          <a:p>
            <a:pPr eaLnBrk="1" hangingPunct="1">
              <a:defRPr/>
            </a:pPr>
            <a:r>
              <a:rPr lang="en-US" sz="1000" dirty="0">
                <a:latin typeface="Arial" charset="0"/>
              </a:rPr>
              <a:t>Acetaldehyde and ALDH are significant to alcohol consumption since acetaldehyde has been shown to have systemic effects, such as general vasodilation (flushing) and general malaise (discomfort, uneasiness, feeling unwell). This means that one of characteristics of acetaldehyde is that affects the entire body. </a:t>
            </a:r>
          </a:p>
          <a:p>
            <a:pPr eaLnBrk="1" hangingPunct="1">
              <a:defRPr/>
            </a:pPr>
            <a:r>
              <a:rPr lang="en-US" sz="1000" b="1" dirty="0">
                <a:latin typeface="Arial" charset="0"/>
              </a:rPr>
              <a:t>Genetic variation</a:t>
            </a:r>
          </a:p>
          <a:p>
            <a:pPr eaLnBrk="1" hangingPunct="1">
              <a:defRPr/>
            </a:pPr>
            <a:r>
              <a:rPr lang="en-US" sz="1000" dirty="0">
                <a:latin typeface="Arial" charset="0"/>
              </a:rPr>
              <a:t>Genes can come in different variations (alleles). Variants of the ALDH gene might influence ethanol consumption in some populations. Individuals carrying the variant form of the gene (allele) have a markedly reduced capacity to metabolize acetaldehyde resulting in some individuals’ having a reduced propensity to consume alcohol.</a:t>
            </a:r>
          </a:p>
          <a:p>
            <a:pPr eaLnBrk="1" hangingPunct="1">
              <a:defRPr/>
            </a:pPr>
            <a:r>
              <a:rPr lang="en-US" sz="1000" dirty="0">
                <a:latin typeface="Arial" charset="0"/>
              </a:rPr>
              <a:t>So if you have a certain variation or allele of the gene that is responsible for creating the enzyme ALDH, you may not be able to process acetaldehyde (a reduce capacity for metabolizing alcohol) as well as other people. This would affect how much alcohol your body feels comfortable consuming. If you don’t feel good drinking alcohol, you may be less likely to consume it. </a:t>
            </a:r>
          </a:p>
          <a:p>
            <a:pPr eaLnBrk="1" hangingPunct="1">
              <a:defRPr/>
            </a:pPr>
            <a:r>
              <a:rPr lang="en-US" sz="1000" b="1" dirty="0">
                <a:latin typeface="Arial" charset="0"/>
              </a:rPr>
              <a:t>Fetal metabolism</a:t>
            </a:r>
          </a:p>
          <a:p>
            <a:pPr eaLnBrk="1" hangingPunct="1">
              <a:defRPr/>
            </a:pPr>
            <a:r>
              <a:rPr lang="en-US" sz="1000" dirty="0">
                <a:latin typeface="Arial" charset="0"/>
              </a:rPr>
              <a:t>Numerous scientific studies have been performed in animals and humans to attempt to determine the amount of alcohol metabolized by either the placenta or the fetus. Best estimates indicate the placenta does not metabolize ethanol well. These studies also suggest that the capacity for ethanol metabolism by the embryo or fetus increases with gestational age. (That is, as the organs develop, they gradually increase their ability to process alcohol.)</a:t>
            </a:r>
          </a:p>
          <a:p>
            <a:pPr eaLnBrk="1" hangingPunct="1">
              <a:defRPr/>
            </a:pPr>
            <a:r>
              <a:rPr lang="en-US" sz="1000" dirty="0">
                <a:latin typeface="Arial" charset="0"/>
              </a:rPr>
              <a:t>Because the liver cell (hepatocyte) performs most of the alcohol metabolism through the ADH pathway, these enzymes must be present and active for the fetus to be able to effectively metabolize alcohol. An embryo or early fetus lacks the enzymes for metabolism, so the mother must metabolize most of the alcohol. </a:t>
            </a:r>
          </a:p>
          <a:p>
            <a:pPr eaLnBrk="1" hangingPunct="1">
              <a:defRPr/>
            </a:pPr>
            <a:r>
              <a:rPr lang="en-US" sz="1000" dirty="0">
                <a:latin typeface="Arial" charset="0"/>
              </a:rPr>
              <a:t>The alcohol in the embryo or early fetus must diffuse back into the mother for oxidation and elimination. Because removal of the alcohol in the embryo occurs by simple diffusion to the mother, during the metabolism phase, embryonic alcohol levels might be higher than in the mother and be present for a more prolonged, but variable time. </a:t>
            </a:r>
          </a:p>
          <a:p>
            <a:pPr eaLnBrk="1" hangingPunct="1">
              <a:defRPr/>
            </a:pPr>
            <a:r>
              <a:rPr lang="en-US" sz="1000" dirty="0">
                <a:latin typeface="Arial" charset="0"/>
              </a:rPr>
              <a:t>The length of time that the fetus is exposed to alcohol (before it is fully diffused back to the mother) and the time that exposure might occur could be significant to the developing embryo or fetus.</a:t>
            </a:r>
          </a:p>
          <a:p>
            <a:pPr eaLnBrk="1" hangingPunct="1">
              <a:defRPr/>
            </a:pPr>
            <a:endParaRPr lang="en-US" sz="1000" b="1" dirty="0">
              <a:latin typeface="Arial" charset="0"/>
            </a:endParaRPr>
          </a:p>
          <a:p>
            <a:pPr eaLnBrk="1" hangingPunct="1">
              <a:defRPr/>
            </a:pPr>
            <a:r>
              <a:rPr lang="en-US" sz="1000" b="1" dirty="0">
                <a:latin typeface="Arial" charset="0"/>
              </a:rPr>
              <a:t>(Diffusion = process by which molecules spread from an area of high concentration to area low concentration)</a:t>
            </a:r>
          </a:p>
          <a:p>
            <a:pPr marL="216233" indent="-216233">
              <a:spcBef>
                <a:spcPct val="0"/>
              </a:spcBef>
              <a:defRPr/>
            </a:pPr>
            <a:endParaRPr lang="en-US" sz="1000"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91D845F-09C5-4069-A90F-384375AFF7D3}" type="slidenum">
              <a:rPr lang="en-US"/>
              <a:pPr>
                <a:defRPr/>
              </a:pPr>
              <a:t>‹#›</a:t>
            </a:fld>
            <a:endParaRPr lang="en-US"/>
          </a:p>
        </p:txBody>
      </p:sp>
    </p:spTree>
    <p:extLst>
      <p:ext uri="{BB962C8B-B14F-4D97-AF65-F5344CB8AC3E}">
        <p14:creationId xmlns:p14="http://schemas.microsoft.com/office/powerpoint/2010/main" val="4047603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50DBC85-BA2F-456D-89AE-B279D81D54A4}" type="slidenum">
              <a:rPr lang="en-US"/>
              <a:pPr>
                <a:defRPr/>
              </a:pPr>
              <a:t>‹#›</a:t>
            </a:fld>
            <a:endParaRPr lang="en-US"/>
          </a:p>
        </p:txBody>
      </p:sp>
    </p:spTree>
    <p:extLst>
      <p:ext uri="{BB962C8B-B14F-4D97-AF65-F5344CB8AC3E}">
        <p14:creationId xmlns:p14="http://schemas.microsoft.com/office/powerpoint/2010/main" val="13967627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8E7964-E474-48BA-9BDB-2608E7D267AD}" type="slidenum">
              <a:rPr lang="en-US"/>
              <a:pPr>
                <a:defRPr/>
              </a:pPr>
              <a:t>‹#›</a:t>
            </a:fld>
            <a:endParaRPr lang="en-US"/>
          </a:p>
        </p:txBody>
      </p:sp>
    </p:spTree>
    <p:extLst>
      <p:ext uri="{BB962C8B-B14F-4D97-AF65-F5344CB8AC3E}">
        <p14:creationId xmlns:p14="http://schemas.microsoft.com/office/powerpoint/2010/main" val="646429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7A83AA3-749D-4949-9183-505BA4D9756A}" type="slidenum">
              <a:rPr lang="en-US"/>
              <a:pPr>
                <a:defRPr/>
              </a:pPr>
              <a:t>‹#›</a:t>
            </a:fld>
            <a:endParaRPr lang="en-US"/>
          </a:p>
        </p:txBody>
      </p:sp>
    </p:spTree>
    <p:extLst>
      <p:ext uri="{BB962C8B-B14F-4D97-AF65-F5344CB8AC3E}">
        <p14:creationId xmlns:p14="http://schemas.microsoft.com/office/powerpoint/2010/main" val="216918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52477-4303-4A2A-B72A-8FD2E7C0714D}" type="datetimeFigureOut">
              <a:rPr lang="en-US" smtClean="0"/>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52477-4303-4A2A-B72A-8FD2E7C0714D}" type="datetimeFigureOut">
              <a:rPr lang="en-US" smtClean="0"/>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52477-4303-4A2A-B72A-8FD2E7C0714D}" type="datetimeFigureOut">
              <a:rPr lang="en-US" smtClean="0"/>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52477-4303-4A2A-B72A-8FD2E7C0714D}" type="datetimeFigureOut">
              <a:rPr lang="en-US" smtClean="0"/>
              <a:t>8/31/2015</a:t>
            </a:fld>
            <a:endParaRPr lang="en-US"/>
          </a:p>
        </p:txBody>
      </p:sp>
      <p:sp>
        <p:nvSpPr>
          <p:cNvPr id="9" name="Slide Number Placeholder 8"/>
          <p:cNvSpPr>
            <a:spLocks noGrp="1"/>
          </p:cNvSpPr>
          <p:nvPr>
            <p:ph type="sldNum" sz="quarter" idx="11"/>
          </p:nvPr>
        </p:nvSpPr>
        <p:spPr/>
        <p:txBody>
          <a:bodyPr/>
          <a:lstStyle/>
          <a:p>
            <a:fld id="{CCA0EDE4-8AB8-4E7E-A5A7-5B63991090F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CA0EDE4-8AB8-4E7E-A5A7-5B63991090F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52477-4303-4A2A-B72A-8FD2E7C0714D}" type="datetimeFigureOut">
              <a:rPr lang="en-US" smtClean="0"/>
              <a:t>8/31/2015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4" r:id="rId12"/>
    <p:sldLayoutId id="2147483675" r:id="rId13"/>
    <p:sldLayoutId id="2147483676" r:id="rId14"/>
    <p:sldLayoutId id="2147483677" r:id="rId15"/>
  </p:sldLayoutIdLst>
  <p:txStyles>
    <p:titleStyle>
      <a:lvl1pPr algn="l" defTabSz="914400" rtl="0" eaLnBrk="1" latinLnBrk="0" hangingPunct="1">
        <a:spcBef>
          <a:spcPct val="0"/>
        </a:spcBef>
        <a:buNone/>
        <a:defRPr sz="4600" b="0" i="0" u="none"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b="0" i="0" u="none"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 y="1295400"/>
            <a:ext cx="8099065" cy="2593975"/>
          </a:xfrm>
        </p:spPr>
        <p:txBody>
          <a:bodyPr/>
          <a:lstStyle/>
          <a:p>
            <a:pPr algn="ctr"/>
            <a:r>
              <a:rPr lang="en-US" sz="4800" dirty="0" smtClean="0"/>
              <a:t>Fetal alcohol spectrum disorders: Biological effects of </a:t>
            </a:r>
            <a:br>
              <a:rPr lang="en-US" sz="4800" dirty="0" smtClean="0"/>
            </a:br>
            <a:r>
              <a:rPr lang="en-US" sz="4800" dirty="0" smtClean="0"/>
              <a:t>alcohol on fetus</a:t>
            </a:r>
            <a:endParaRPr lang="en-US" sz="4800" dirty="0"/>
          </a:p>
        </p:txBody>
      </p:sp>
      <p:sp>
        <p:nvSpPr>
          <p:cNvPr id="3" name="Subtitle 2"/>
          <p:cNvSpPr>
            <a:spLocks noGrp="1"/>
          </p:cNvSpPr>
          <p:nvPr>
            <p:ph type="subTitle" idx="1"/>
          </p:nvPr>
        </p:nvSpPr>
        <p:spPr>
          <a:xfrm>
            <a:off x="990600" y="44196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
            </a:r>
            <a:br>
              <a:rPr lang="en-US" sz="2600" dirty="0" smtClean="0">
                <a:solidFill>
                  <a:schemeClr val="bg1">
                    <a:lumMod val="50000"/>
                  </a:schemeClr>
                </a:solidFill>
              </a:rPr>
            </a:b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8" name="Group 12"/>
          <p:cNvGrpSpPr>
            <a:grpSpLocks/>
          </p:cNvGrpSpPr>
          <p:nvPr/>
        </p:nvGrpSpPr>
        <p:grpSpPr bwMode="auto">
          <a:xfrm>
            <a:off x="6224587" y="5429250"/>
            <a:ext cx="2081213" cy="1352550"/>
            <a:chOff x="111506696" y="113510860"/>
            <a:chExt cx="2082452" cy="1352811"/>
          </a:xfrm>
        </p:grpSpPr>
        <p:sp>
          <p:nvSpPr>
            <p:cNvPr id="9" name="Text Box 13"/>
            <p:cNvSpPr txBox="1">
              <a:spLocks noChangeArrowheads="1"/>
            </p:cNvSpPr>
            <p:nvPr/>
          </p:nvSpPr>
          <p:spPr bwMode="auto">
            <a:xfrm>
              <a:off x="111506696" y="113510860"/>
              <a:ext cx="2082452" cy="1352811"/>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eaLnBrk="1" hangingPunct="1">
                <a:spcBef>
                  <a:spcPct val="0"/>
                </a:spcBef>
                <a:buFontTx/>
                <a:buNone/>
              </a:pPr>
              <a:endParaRPr lang="en-US" sz="1800"/>
            </a:p>
          </p:txBody>
        </p:sp>
        <p:pic>
          <p:nvPicPr>
            <p:cNvPr id="10" name="Picture 14" descr="UAA logo FINAL 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24415" y="113610983"/>
              <a:ext cx="1910366" cy="122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5923005"/>
            <a:ext cx="3733800" cy="706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3446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Neuromorphological</a:t>
            </a:r>
            <a:r>
              <a:rPr lang="en-US" dirty="0" smtClean="0"/>
              <a:t> Birth defects associated with alcohol use </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175755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6"/>
          <p:cNvSpPr>
            <a:spLocks noGrp="1" noChangeArrowheads="1"/>
          </p:cNvSpPr>
          <p:nvPr>
            <p:ph type="body" idx="1"/>
          </p:nvPr>
        </p:nvSpPr>
        <p:spPr>
          <a:xfrm>
            <a:off x="457200" y="1981200"/>
            <a:ext cx="7772400" cy="47244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3200" dirty="0"/>
              <a:t>All areas of the brain are susceptible to damage</a:t>
            </a:r>
          </a:p>
          <a:p>
            <a:pPr lvl="1"/>
            <a:r>
              <a:rPr lang="en-US" altLang="en-US" sz="2800" dirty="0"/>
              <a:t>E.g., cerebral cortex, cerebellum, cerebellar cortex, hippocampus</a:t>
            </a:r>
          </a:p>
          <a:p>
            <a:pPr>
              <a:lnSpc>
                <a:spcPct val="80000"/>
              </a:lnSpc>
              <a:buClr>
                <a:schemeClr val="bg2"/>
              </a:buClr>
            </a:pPr>
            <a:endParaRPr lang="en-US" altLang="en-US" sz="3200" dirty="0"/>
          </a:p>
          <a:p>
            <a:pPr>
              <a:lnSpc>
                <a:spcPct val="80000"/>
              </a:lnSpc>
              <a:buClr>
                <a:schemeClr val="bg2"/>
              </a:buClr>
            </a:pPr>
            <a:r>
              <a:rPr lang="en-US" altLang="en-US" sz="3200" dirty="0" smtClean="0"/>
              <a:t>Craniofacial </a:t>
            </a:r>
            <a:r>
              <a:rPr lang="en-US" altLang="en-US" sz="3200" dirty="0"/>
              <a:t>malformations</a:t>
            </a:r>
          </a:p>
          <a:p>
            <a:pPr lvl="1"/>
            <a:r>
              <a:rPr lang="en-US" altLang="en-US" sz="2800" dirty="0"/>
              <a:t>May be due to embryological changes in brain development</a:t>
            </a:r>
          </a:p>
          <a:p>
            <a:pPr>
              <a:lnSpc>
                <a:spcPct val="80000"/>
              </a:lnSpc>
              <a:buClr>
                <a:schemeClr val="bg2"/>
              </a:buClr>
            </a:pPr>
            <a:endParaRPr lang="en-US" altLang="en-US" sz="3200" dirty="0"/>
          </a:p>
          <a:p>
            <a:pPr>
              <a:lnSpc>
                <a:spcPct val="80000"/>
              </a:lnSpc>
              <a:buClr>
                <a:schemeClr val="bg2"/>
              </a:buClr>
            </a:pPr>
            <a:endParaRPr lang="en-US" altLang="en-US" sz="3200" dirty="0"/>
          </a:p>
          <a:p>
            <a:pPr>
              <a:lnSpc>
                <a:spcPct val="80000"/>
              </a:lnSpc>
              <a:buClr>
                <a:schemeClr val="bg2"/>
              </a:buClr>
            </a:pPr>
            <a:endParaRPr lang="en-US" altLang="en-US" sz="3200" dirty="0"/>
          </a:p>
          <a:p>
            <a:pPr>
              <a:lnSpc>
                <a:spcPct val="80000"/>
              </a:lnSpc>
              <a:buClr>
                <a:schemeClr val="bg2"/>
              </a:buClr>
            </a:pPr>
            <a:endParaRPr lang="en-US" altLang="en-US" sz="3200" dirty="0"/>
          </a:p>
          <a:p>
            <a:pPr>
              <a:lnSpc>
                <a:spcPct val="80000"/>
              </a:lnSpc>
              <a:buClr>
                <a:schemeClr val="bg2"/>
              </a:buClr>
            </a:pPr>
            <a:endParaRPr lang="en-US" altLang="en-US" sz="3200" dirty="0"/>
          </a:p>
          <a:p>
            <a:pPr>
              <a:lnSpc>
                <a:spcPct val="80000"/>
              </a:lnSpc>
              <a:buClr>
                <a:schemeClr val="bg2"/>
              </a:buClr>
            </a:pPr>
            <a:endParaRPr lang="en-US" altLang="en-US" sz="3200" dirty="0"/>
          </a:p>
          <a:p>
            <a:pPr>
              <a:lnSpc>
                <a:spcPct val="80000"/>
              </a:lnSpc>
              <a:buClr>
                <a:schemeClr val="bg2"/>
              </a:buClr>
            </a:pPr>
            <a:endParaRPr lang="en-US" altLang="en-US" sz="3200" dirty="0"/>
          </a:p>
          <a:p>
            <a:pPr>
              <a:lnSpc>
                <a:spcPct val="80000"/>
              </a:lnSpc>
              <a:buClr>
                <a:schemeClr val="bg2"/>
              </a:buClr>
            </a:pPr>
            <a:endParaRPr lang="en-US" altLang="en-US" sz="3200" dirty="0"/>
          </a:p>
        </p:txBody>
      </p:sp>
      <p:sp>
        <p:nvSpPr>
          <p:cNvPr id="2" name="Title 1"/>
          <p:cNvSpPr>
            <a:spLocks noGrp="1"/>
          </p:cNvSpPr>
          <p:nvPr>
            <p:ph type="title"/>
          </p:nvPr>
        </p:nvSpPr>
        <p:spPr/>
        <p:txBody>
          <a:bodyPr/>
          <a:lstStyle/>
          <a:p>
            <a:r>
              <a:rPr lang="en-US" dirty="0" smtClean="0"/>
              <a:t>Prenatal alcohol exposure &amp; the brain</a:t>
            </a:r>
            <a:endParaRPr lang="en-US" dirty="0"/>
          </a:p>
        </p:txBody>
      </p:sp>
    </p:spTree>
    <p:extLst>
      <p:ext uri="{BB962C8B-B14F-4D97-AF65-F5344CB8AC3E}">
        <p14:creationId xmlns:p14="http://schemas.microsoft.com/office/powerpoint/2010/main" val="315707917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19"/>
          <p:cNvSpPr>
            <a:spLocks noGrp="1" noChangeArrowheads="1"/>
          </p:cNvSpPr>
          <p:nvPr>
            <p:ph type="body" idx="1"/>
          </p:nvPr>
        </p:nvSpPr>
        <p:spPr>
          <a:xfrm>
            <a:off x="457200" y="1676400"/>
            <a:ext cx="7772400" cy="48768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2800" dirty="0"/>
              <a:t>Fetal </a:t>
            </a:r>
            <a:r>
              <a:rPr lang="en-US" altLang="en-US" sz="2800" dirty="0" smtClean="0"/>
              <a:t>alcohol spectrum disorders</a:t>
            </a:r>
            <a:endParaRPr lang="en-US" altLang="en-US" sz="2800" dirty="0"/>
          </a:p>
          <a:p>
            <a:pPr lvl="1"/>
            <a:r>
              <a:rPr lang="en-US" altLang="en-US" sz="2400" dirty="0" smtClean="0"/>
              <a:t>Encompasses all diagnoses related to prenatal alcohol exposure</a:t>
            </a:r>
          </a:p>
          <a:p>
            <a:pPr lvl="1"/>
            <a:r>
              <a:rPr lang="en-US" altLang="en-US" sz="2400" dirty="0" smtClean="0"/>
              <a:t>Includes fetal alcohol syndrome (FAS)</a:t>
            </a:r>
          </a:p>
          <a:p>
            <a:pPr lvl="1"/>
            <a:r>
              <a:rPr lang="en-US" altLang="en-US" sz="2400" dirty="0" smtClean="0"/>
              <a:t>More </a:t>
            </a:r>
            <a:r>
              <a:rPr lang="en-US" altLang="en-US" sz="2400" dirty="0"/>
              <a:t>than one of the features associated with FAS</a:t>
            </a:r>
          </a:p>
          <a:p>
            <a:pPr lvl="1"/>
            <a:r>
              <a:rPr lang="en-US" altLang="en-US" sz="2400" dirty="0" smtClean="0"/>
              <a:t>Not </a:t>
            </a:r>
            <a:r>
              <a:rPr lang="en-US" altLang="en-US" sz="2400" dirty="0"/>
              <a:t>sufficient features to make a diagnosis of FAS</a:t>
            </a:r>
          </a:p>
          <a:p>
            <a:pPr lvl="1">
              <a:lnSpc>
                <a:spcPct val="80000"/>
              </a:lnSpc>
              <a:buClr>
                <a:schemeClr val="bg2"/>
              </a:buClr>
            </a:pPr>
            <a:r>
              <a:rPr lang="en-US" altLang="en-US" sz="2400" dirty="0" smtClean="0"/>
              <a:t>Includes </a:t>
            </a:r>
            <a:r>
              <a:rPr lang="en-US" altLang="en-US" sz="2400" dirty="0"/>
              <a:t>alcohol-related neurodevelopmental disorder (ARND)</a:t>
            </a:r>
          </a:p>
          <a:p>
            <a:pPr>
              <a:lnSpc>
                <a:spcPct val="80000"/>
              </a:lnSpc>
              <a:buClr>
                <a:schemeClr val="bg2"/>
              </a:buClr>
            </a:pPr>
            <a:r>
              <a:rPr lang="en-US" altLang="en-US" sz="2800" dirty="0" smtClean="0"/>
              <a:t>Individuals </a:t>
            </a:r>
            <a:r>
              <a:rPr lang="en-US" altLang="en-US" sz="2800" dirty="0"/>
              <a:t>with FASDs have been exposed to alcohol in utero</a:t>
            </a:r>
          </a:p>
          <a:p>
            <a:pPr lvl="1"/>
            <a:r>
              <a:rPr lang="en-US" altLang="en-US" sz="2400" dirty="0" smtClean="0"/>
              <a:t>Secondary </a:t>
            </a:r>
            <a:r>
              <a:rPr lang="en-US" altLang="en-US" sz="2400" dirty="0"/>
              <a:t>behavioral and cognitive effects result</a:t>
            </a:r>
          </a:p>
          <a:p>
            <a:pPr>
              <a:lnSpc>
                <a:spcPct val="80000"/>
              </a:lnSpc>
              <a:buClr>
                <a:schemeClr val="bg2"/>
              </a:buClr>
            </a:pPr>
            <a:endParaRPr lang="en-US" altLang="en-US" sz="2800" dirty="0"/>
          </a:p>
        </p:txBody>
      </p:sp>
      <p:sp>
        <p:nvSpPr>
          <p:cNvPr id="2" name="Title 1"/>
          <p:cNvSpPr>
            <a:spLocks noGrp="1"/>
          </p:cNvSpPr>
          <p:nvPr>
            <p:ph type="title"/>
          </p:nvPr>
        </p:nvSpPr>
        <p:spPr/>
        <p:txBody>
          <a:bodyPr/>
          <a:lstStyle/>
          <a:p>
            <a:r>
              <a:rPr lang="en-US" dirty="0" smtClean="0"/>
              <a:t>Fetal alcohol spectrum disorders (FASD)</a:t>
            </a:r>
            <a:endParaRPr lang="en-US" dirty="0"/>
          </a:p>
        </p:txBody>
      </p:sp>
    </p:spTree>
    <p:extLst>
      <p:ext uri="{BB962C8B-B14F-4D97-AF65-F5344CB8AC3E}">
        <p14:creationId xmlns:p14="http://schemas.microsoft.com/office/powerpoint/2010/main" val="307432480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Alcohol-Induced Injuries on the Central Nervous System (CNS)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626670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11"/>
          <p:cNvSpPr>
            <a:spLocks noGrp="1" noChangeArrowheads="1"/>
          </p:cNvSpPr>
          <p:nvPr>
            <p:ph type="body" idx="1"/>
          </p:nvPr>
        </p:nvSpPr>
        <p:spPr/>
        <p:txBody>
          <a:bodyPr/>
          <a:lstStyle/>
          <a:p>
            <a:pPr eaLnBrk="1" hangingPunct="1"/>
            <a:endParaRPr lang="en-US" altLang="en-US" smtClean="0"/>
          </a:p>
        </p:txBody>
      </p:sp>
      <p:pic>
        <p:nvPicPr>
          <p:cNvPr id="15365"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00200"/>
            <a:ext cx="8001000" cy="4734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Sensitivity throughout gestation</a:t>
            </a:r>
            <a:endParaRPr lang="en-US" dirty="0"/>
          </a:p>
        </p:txBody>
      </p:sp>
    </p:spTree>
    <p:extLst>
      <p:ext uri="{BB962C8B-B14F-4D97-AF65-F5344CB8AC3E}">
        <p14:creationId xmlns:p14="http://schemas.microsoft.com/office/powerpoint/2010/main" val="106414646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16"/>
          <p:cNvPicPr>
            <a:picLocks noGrp="1" noChangeAspect="1" noChangeArrowheads="1"/>
          </p:cNvPicPr>
          <p:nvPr>
            <p:ph type="body" sz="half" idx="1"/>
          </p:nvPr>
        </p:nvPicPr>
        <p:blipFill>
          <a:blip r:embed="rId3">
            <a:extLst>
              <a:ext uri="{28A0092B-C50C-407E-A947-70E740481C1C}">
                <a14:useLocalDpi xmlns:a14="http://schemas.microsoft.com/office/drawing/2010/main" val="0"/>
              </a:ext>
            </a:extLst>
          </a:blip>
          <a:srcRect/>
          <a:stretch>
            <a:fillRect/>
          </a:stretch>
        </p:blipFill>
        <p:spPr>
          <a:xfrm>
            <a:off x="381000" y="1524000"/>
            <a:ext cx="7881583" cy="4800600"/>
          </a:xfrm>
          <a:noFill/>
        </p:spPr>
      </p:pic>
      <p:sp>
        <p:nvSpPr>
          <p:cNvPr id="2" name="Title 1"/>
          <p:cNvSpPr>
            <a:spLocks noGrp="1"/>
          </p:cNvSpPr>
          <p:nvPr>
            <p:ph type="title"/>
          </p:nvPr>
        </p:nvSpPr>
        <p:spPr/>
        <p:txBody>
          <a:bodyPr/>
          <a:lstStyle/>
          <a:p>
            <a:r>
              <a:rPr lang="en-US" dirty="0" smtClean="0"/>
              <a:t>Sensitivity throughout gestation</a:t>
            </a:r>
            <a:endParaRPr lang="en-US" dirty="0"/>
          </a:p>
        </p:txBody>
      </p:sp>
    </p:spTree>
    <p:extLst>
      <p:ext uri="{BB962C8B-B14F-4D97-AF65-F5344CB8AC3E}">
        <p14:creationId xmlns:p14="http://schemas.microsoft.com/office/powerpoint/2010/main" val="333344582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8"/>
          <p:cNvSpPr>
            <a:spLocks noGrp="1" noChangeArrowheads="1"/>
          </p:cNvSpPr>
          <p:nvPr>
            <p:ph type="body" sz="half" idx="1"/>
          </p:nvPr>
        </p:nvSpPr>
        <p:spPr>
          <a:xfrm>
            <a:off x="152400" y="1600200"/>
            <a:ext cx="8153400" cy="51054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3200" dirty="0"/>
              <a:t>Alcohol exposure during first year of life</a:t>
            </a:r>
          </a:p>
          <a:p>
            <a:pPr lvl="1"/>
            <a:r>
              <a:rPr lang="en-US" altLang="en-US" sz="2800" dirty="0"/>
              <a:t>Myelination and synapse formation continue through the first year of life </a:t>
            </a:r>
          </a:p>
          <a:p>
            <a:pPr lvl="1"/>
            <a:r>
              <a:rPr lang="en-US" altLang="en-US" sz="2800" dirty="0"/>
              <a:t>Alcohol exposure can interfere with myelination </a:t>
            </a:r>
          </a:p>
          <a:p>
            <a:pPr lvl="2"/>
            <a:r>
              <a:rPr lang="en-US" altLang="en-US" sz="2400" dirty="0"/>
              <a:t>Can result in alterations in gross motor </a:t>
            </a:r>
            <a:r>
              <a:rPr lang="en-US" altLang="en-US" sz="2400" dirty="0" smtClean="0"/>
              <a:t>movements</a:t>
            </a:r>
          </a:p>
          <a:p>
            <a:pPr lvl="2"/>
            <a:endParaRPr lang="en-US" altLang="en-US" sz="2800" dirty="0"/>
          </a:p>
          <a:p>
            <a:pPr>
              <a:lnSpc>
                <a:spcPct val="80000"/>
              </a:lnSpc>
              <a:buClr>
                <a:schemeClr val="bg2"/>
              </a:buClr>
            </a:pPr>
            <a:r>
              <a:rPr lang="en-US" altLang="en-US" sz="3200" dirty="0"/>
              <a:t>Alcohol exposure during the lactating period</a:t>
            </a:r>
          </a:p>
          <a:p>
            <a:pPr lvl="1"/>
            <a:r>
              <a:rPr lang="en-US" altLang="en-US" sz="2800" dirty="0"/>
              <a:t>Might be damaging to the nutritional intake of the infant</a:t>
            </a:r>
          </a:p>
          <a:p>
            <a:pPr>
              <a:lnSpc>
                <a:spcPct val="80000"/>
              </a:lnSpc>
              <a:buClr>
                <a:schemeClr val="bg2"/>
              </a:buClr>
            </a:pPr>
            <a:endParaRPr lang="en-US" altLang="en-US" sz="3200" dirty="0"/>
          </a:p>
        </p:txBody>
      </p:sp>
      <p:sp>
        <p:nvSpPr>
          <p:cNvPr id="2" name="Title 1"/>
          <p:cNvSpPr>
            <a:spLocks noGrp="1"/>
          </p:cNvSpPr>
          <p:nvPr>
            <p:ph type="title"/>
          </p:nvPr>
        </p:nvSpPr>
        <p:spPr/>
        <p:txBody>
          <a:bodyPr/>
          <a:lstStyle/>
          <a:p>
            <a:r>
              <a:rPr lang="en-US" dirty="0" smtClean="0"/>
              <a:t>Post-natal effects of alcohol use</a:t>
            </a:r>
            <a:endParaRPr lang="en-US" dirty="0"/>
          </a:p>
        </p:txBody>
      </p:sp>
    </p:spTree>
    <p:extLst>
      <p:ext uri="{BB962C8B-B14F-4D97-AF65-F5344CB8AC3E}">
        <p14:creationId xmlns:p14="http://schemas.microsoft.com/office/powerpoint/2010/main" val="140969983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Cellular Response to Alcohol Exposure</a:t>
            </a: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val="34846776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4"/>
          <p:cNvSpPr>
            <a:spLocks noGrp="1" noChangeArrowheads="1"/>
          </p:cNvSpPr>
          <p:nvPr>
            <p:ph type="body" sz="half" idx="2"/>
          </p:nvPr>
        </p:nvSpPr>
        <p:spPr>
          <a:xfrm>
            <a:off x="4267200" y="1295400"/>
            <a:ext cx="3962400" cy="53340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3200" dirty="0"/>
              <a:t>Neuron generation occurs rapidly in the developing embryo and fetus</a:t>
            </a:r>
          </a:p>
          <a:p>
            <a:pPr>
              <a:lnSpc>
                <a:spcPct val="80000"/>
              </a:lnSpc>
              <a:buClr>
                <a:schemeClr val="bg2"/>
              </a:buClr>
            </a:pPr>
            <a:endParaRPr lang="en-US" altLang="en-US" sz="3200" dirty="0"/>
          </a:p>
          <a:p>
            <a:pPr>
              <a:lnSpc>
                <a:spcPct val="80000"/>
              </a:lnSpc>
              <a:buClr>
                <a:schemeClr val="bg2"/>
              </a:buClr>
            </a:pPr>
            <a:r>
              <a:rPr lang="en-US" altLang="en-US" sz="3200" dirty="0"/>
              <a:t>Alcohol exposure during this process affects cell </a:t>
            </a:r>
            <a:r>
              <a:rPr lang="en-US" altLang="en-US" sz="3200" dirty="0" smtClean="0"/>
              <a:t>numbers</a:t>
            </a:r>
            <a:endParaRPr lang="en-US" altLang="en-US" sz="2800" dirty="0" smtClean="0"/>
          </a:p>
          <a:p>
            <a:pPr lvl="1"/>
            <a:r>
              <a:rPr lang="en-US" altLang="en-US" sz="2800" dirty="0" smtClean="0"/>
              <a:t>Can result in cognitive and behavioral deficits</a:t>
            </a:r>
          </a:p>
          <a:p>
            <a:pPr lvl="1"/>
            <a:endParaRPr lang="en-US" altLang="en-US" sz="2800" dirty="0"/>
          </a:p>
        </p:txBody>
      </p:sp>
      <p:pic>
        <p:nvPicPr>
          <p:cNvPr id="19461" name="Picture 9"/>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41036" y="1981200"/>
            <a:ext cx="3749964" cy="4419600"/>
          </a:xfrm>
        </p:spPr>
      </p:pic>
      <p:sp>
        <p:nvSpPr>
          <p:cNvPr id="2" name="Title 1"/>
          <p:cNvSpPr>
            <a:spLocks noGrp="1"/>
          </p:cNvSpPr>
          <p:nvPr>
            <p:ph type="title"/>
          </p:nvPr>
        </p:nvSpPr>
        <p:spPr/>
        <p:txBody>
          <a:bodyPr/>
          <a:lstStyle/>
          <a:p>
            <a:r>
              <a:rPr lang="en-US" dirty="0" smtClean="0"/>
              <a:t>Neurogenesis</a:t>
            </a:r>
            <a:endParaRPr lang="en-US" dirty="0"/>
          </a:p>
        </p:txBody>
      </p:sp>
    </p:spTree>
    <p:extLst>
      <p:ext uri="{BB962C8B-B14F-4D97-AF65-F5344CB8AC3E}">
        <p14:creationId xmlns:p14="http://schemas.microsoft.com/office/powerpoint/2010/main" val="41800875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3" name="Rectangle 4"/>
          <p:cNvSpPr>
            <a:spLocks noGrp="1" noChangeArrowheads="1"/>
          </p:cNvSpPr>
          <p:nvPr>
            <p:ph type="body" sz="half" idx="1"/>
          </p:nvPr>
        </p:nvSpPr>
        <p:spPr>
          <a:xfrm>
            <a:off x="228600" y="1600200"/>
            <a:ext cx="4038600" cy="50292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3200" dirty="0"/>
              <a:t>Newly formed neurons undergo maturation or differentiation</a:t>
            </a:r>
          </a:p>
          <a:p>
            <a:pPr>
              <a:lnSpc>
                <a:spcPct val="80000"/>
              </a:lnSpc>
              <a:buClr>
                <a:schemeClr val="bg2"/>
              </a:buClr>
            </a:pPr>
            <a:endParaRPr lang="en-US" altLang="en-US" sz="3200" dirty="0"/>
          </a:p>
          <a:p>
            <a:pPr>
              <a:lnSpc>
                <a:spcPct val="80000"/>
              </a:lnSpc>
              <a:buClr>
                <a:schemeClr val="bg2"/>
              </a:buClr>
            </a:pPr>
            <a:r>
              <a:rPr lang="en-US" altLang="en-US" sz="3200" dirty="0"/>
              <a:t>Each of these processes is vulnerable to the effects of ethanol exposure</a:t>
            </a:r>
          </a:p>
          <a:p>
            <a:pPr>
              <a:lnSpc>
                <a:spcPct val="80000"/>
              </a:lnSpc>
              <a:buClr>
                <a:schemeClr val="bg2"/>
              </a:buClr>
            </a:pPr>
            <a:endParaRPr lang="en-US" altLang="en-US" sz="3200" dirty="0"/>
          </a:p>
        </p:txBody>
      </p:sp>
      <p:pic>
        <p:nvPicPr>
          <p:cNvPr id="20484" name="Picture 26"/>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48201" y="1828800"/>
            <a:ext cx="3556000" cy="4191000"/>
          </a:xfrm>
          <a:noFill/>
          <a:ln>
            <a:noFill/>
            <a:miter lim="800000"/>
            <a:headEnd/>
            <a:tailEnd/>
          </a:ln>
        </p:spPr>
      </p:pic>
      <p:sp>
        <p:nvSpPr>
          <p:cNvPr id="2" name="Title 1"/>
          <p:cNvSpPr>
            <a:spLocks noGrp="1"/>
          </p:cNvSpPr>
          <p:nvPr>
            <p:ph type="title"/>
          </p:nvPr>
        </p:nvSpPr>
        <p:spPr/>
        <p:txBody>
          <a:bodyPr/>
          <a:lstStyle/>
          <a:p>
            <a:r>
              <a:rPr lang="en-US" dirty="0" smtClean="0"/>
              <a:t>Growth and differentiation</a:t>
            </a:r>
            <a:endParaRPr lang="en-US" dirty="0"/>
          </a:p>
        </p:txBody>
      </p:sp>
    </p:spTree>
    <p:extLst>
      <p:ext uri="{BB962C8B-B14F-4D97-AF65-F5344CB8AC3E}">
        <p14:creationId xmlns:p14="http://schemas.microsoft.com/office/powerpoint/2010/main" val="289175238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 map for presentation</a:t>
            </a:r>
            <a:endParaRPr lang="en-US" dirty="0"/>
          </a:p>
        </p:txBody>
      </p:sp>
      <p:sp>
        <p:nvSpPr>
          <p:cNvPr id="3" name="Content Placeholder 2"/>
          <p:cNvSpPr>
            <a:spLocks noGrp="1"/>
          </p:cNvSpPr>
          <p:nvPr>
            <p:ph idx="1"/>
          </p:nvPr>
        </p:nvSpPr>
        <p:spPr/>
        <p:txBody>
          <a:bodyPr>
            <a:normAutofit lnSpcReduction="10000"/>
          </a:bodyPr>
          <a:lstStyle/>
          <a:p>
            <a:pPr>
              <a:lnSpc>
                <a:spcPct val="80000"/>
              </a:lnSpc>
              <a:buClr>
                <a:schemeClr val="bg2"/>
              </a:buClr>
            </a:pPr>
            <a:r>
              <a:rPr lang="en-US" altLang="en-US" sz="2800" dirty="0"/>
              <a:t>Alcohol metabolism and pharmacology</a:t>
            </a:r>
          </a:p>
          <a:p>
            <a:pPr>
              <a:lnSpc>
                <a:spcPct val="80000"/>
              </a:lnSpc>
              <a:buClr>
                <a:schemeClr val="bg2"/>
              </a:buClr>
            </a:pPr>
            <a:endParaRPr lang="en-US" altLang="en-US" sz="2800" dirty="0"/>
          </a:p>
          <a:p>
            <a:pPr>
              <a:lnSpc>
                <a:spcPct val="80000"/>
              </a:lnSpc>
              <a:buClr>
                <a:schemeClr val="bg2"/>
              </a:buClr>
            </a:pPr>
            <a:r>
              <a:rPr lang="en-US" altLang="en-US" sz="2800" dirty="0"/>
              <a:t>Birth defects associated with alcohol use</a:t>
            </a:r>
          </a:p>
          <a:p>
            <a:pPr>
              <a:lnSpc>
                <a:spcPct val="80000"/>
              </a:lnSpc>
              <a:buClr>
                <a:schemeClr val="bg2"/>
              </a:buClr>
            </a:pPr>
            <a:endParaRPr lang="en-US" altLang="en-US" sz="2800" dirty="0"/>
          </a:p>
          <a:p>
            <a:pPr>
              <a:lnSpc>
                <a:spcPct val="80000"/>
              </a:lnSpc>
              <a:buClr>
                <a:schemeClr val="bg2"/>
              </a:buClr>
            </a:pPr>
            <a:r>
              <a:rPr lang="en-US" altLang="en-US" sz="2800" dirty="0"/>
              <a:t>Alcohol-induced injuries on developing nervous system</a:t>
            </a:r>
          </a:p>
          <a:p>
            <a:pPr>
              <a:lnSpc>
                <a:spcPct val="80000"/>
              </a:lnSpc>
              <a:buClr>
                <a:schemeClr val="bg2"/>
              </a:buClr>
            </a:pPr>
            <a:endParaRPr lang="en-US" altLang="en-US" sz="2800" dirty="0"/>
          </a:p>
          <a:p>
            <a:pPr>
              <a:lnSpc>
                <a:spcPct val="80000"/>
              </a:lnSpc>
              <a:buClr>
                <a:schemeClr val="bg2"/>
              </a:buClr>
            </a:pPr>
            <a:r>
              <a:rPr lang="en-US" altLang="en-US" sz="2800" dirty="0"/>
              <a:t>Cellular response to alcohol exposure</a:t>
            </a:r>
          </a:p>
          <a:p>
            <a:pPr>
              <a:lnSpc>
                <a:spcPct val="80000"/>
              </a:lnSpc>
              <a:buClr>
                <a:schemeClr val="bg2"/>
              </a:buClr>
            </a:pPr>
            <a:endParaRPr lang="en-US" altLang="en-US" sz="2800" dirty="0"/>
          </a:p>
          <a:p>
            <a:pPr>
              <a:lnSpc>
                <a:spcPct val="80000"/>
              </a:lnSpc>
              <a:buClr>
                <a:schemeClr val="bg2"/>
              </a:buClr>
            </a:pPr>
            <a:r>
              <a:rPr lang="en-US" altLang="en-US" sz="2800" dirty="0"/>
              <a:t>Biomedical mechanisms</a:t>
            </a:r>
          </a:p>
          <a:p>
            <a:pPr>
              <a:lnSpc>
                <a:spcPct val="80000"/>
              </a:lnSpc>
              <a:buClr>
                <a:schemeClr val="bg2"/>
              </a:buClr>
            </a:pPr>
            <a:endParaRPr lang="en-US" altLang="en-US" sz="2800" dirty="0"/>
          </a:p>
          <a:p>
            <a:pPr>
              <a:lnSpc>
                <a:spcPct val="80000"/>
              </a:lnSpc>
              <a:buClr>
                <a:schemeClr val="bg2"/>
              </a:buClr>
            </a:pPr>
            <a:r>
              <a:rPr lang="en-US" altLang="en-US" sz="2800" dirty="0"/>
              <a:t>Neurobehavioral effects</a:t>
            </a:r>
          </a:p>
          <a:p>
            <a:endParaRPr lang="en-US" dirty="0"/>
          </a:p>
        </p:txBody>
      </p:sp>
    </p:spTree>
    <p:extLst>
      <p:ext uri="{BB962C8B-B14F-4D97-AF65-F5344CB8AC3E}">
        <p14:creationId xmlns:p14="http://schemas.microsoft.com/office/powerpoint/2010/main" val="2702499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14"/>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28600" y="2514600"/>
            <a:ext cx="3733800" cy="2400300"/>
          </a:xfrm>
          <a:noFill/>
          <a:ln>
            <a:noFill/>
            <a:miter lim="800000"/>
            <a:headEnd/>
            <a:tailEnd/>
          </a:ln>
        </p:spPr>
      </p:pic>
      <p:sp>
        <p:nvSpPr>
          <p:cNvPr id="21508" name="Rectangle 15"/>
          <p:cNvSpPr>
            <a:spLocks noGrp="1" noChangeArrowheads="1"/>
          </p:cNvSpPr>
          <p:nvPr>
            <p:ph type="body" sz="half" idx="2"/>
          </p:nvPr>
        </p:nvSpPr>
        <p:spPr>
          <a:xfrm>
            <a:off x="4191000" y="1295400"/>
            <a:ext cx="4038600" cy="53340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3200" dirty="0"/>
              <a:t>Cellular migration and migration of the cell</a:t>
            </a:r>
          </a:p>
          <a:p>
            <a:pPr>
              <a:lnSpc>
                <a:spcPct val="80000"/>
              </a:lnSpc>
              <a:buClr>
                <a:schemeClr val="bg2"/>
              </a:buClr>
            </a:pPr>
            <a:endParaRPr lang="en-US" altLang="en-US" sz="3200" dirty="0"/>
          </a:p>
          <a:p>
            <a:pPr>
              <a:lnSpc>
                <a:spcPct val="80000"/>
              </a:lnSpc>
              <a:buClr>
                <a:schemeClr val="bg2"/>
              </a:buClr>
            </a:pPr>
            <a:r>
              <a:rPr lang="en-US" altLang="en-US" sz="3200" dirty="0"/>
              <a:t>Nerve growth factors</a:t>
            </a:r>
          </a:p>
          <a:p>
            <a:pPr>
              <a:lnSpc>
                <a:spcPct val="80000"/>
              </a:lnSpc>
              <a:buClr>
                <a:schemeClr val="bg2"/>
              </a:buClr>
            </a:pPr>
            <a:endParaRPr lang="en-US" altLang="en-US" sz="3200" dirty="0"/>
          </a:p>
          <a:p>
            <a:pPr>
              <a:lnSpc>
                <a:spcPct val="80000"/>
              </a:lnSpc>
              <a:buClr>
                <a:schemeClr val="bg2"/>
              </a:buClr>
            </a:pPr>
            <a:r>
              <a:rPr lang="en-US" altLang="en-US" sz="3200" dirty="0" err="1"/>
              <a:t>Neurites</a:t>
            </a:r>
            <a:r>
              <a:rPr lang="en-US" altLang="en-US" sz="3200" dirty="0"/>
              <a:t> are guided to their destinations following chemical substrates</a:t>
            </a:r>
          </a:p>
          <a:p>
            <a:pPr>
              <a:lnSpc>
                <a:spcPct val="80000"/>
              </a:lnSpc>
              <a:buClr>
                <a:schemeClr val="bg2"/>
              </a:buClr>
            </a:pPr>
            <a:endParaRPr lang="en-US" altLang="en-US" sz="3200" dirty="0"/>
          </a:p>
        </p:txBody>
      </p:sp>
      <p:sp>
        <p:nvSpPr>
          <p:cNvPr id="2" name="Title 1"/>
          <p:cNvSpPr>
            <a:spLocks noGrp="1"/>
          </p:cNvSpPr>
          <p:nvPr>
            <p:ph type="title"/>
          </p:nvPr>
        </p:nvSpPr>
        <p:spPr/>
        <p:txBody>
          <a:bodyPr/>
          <a:lstStyle/>
          <a:p>
            <a:r>
              <a:rPr lang="en-US" dirty="0" smtClean="0"/>
              <a:t>Migration</a:t>
            </a:r>
            <a:endParaRPr lang="en-US" dirty="0"/>
          </a:p>
        </p:txBody>
      </p:sp>
    </p:spTree>
    <p:extLst>
      <p:ext uri="{BB962C8B-B14F-4D97-AF65-F5344CB8AC3E}">
        <p14:creationId xmlns:p14="http://schemas.microsoft.com/office/powerpoint/2010/main" val="240484365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16"/>
          <p:cNvSpPr>
            <a:spLocks noGrp="1" noChangeArrowheads="1"/>
          </p:cNvSpPr>
          <p:nvPr>
            <p:ph type="body" sz="half" idx="1"/>
          </p:nvPr>
        </p:nvSpPr>
        <p:spPr>
          <a:xfrm>
            <a:off x="228600" y="1524000"/>
            <a:ext cx="4267200" cy="51816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3200" dirty="0"/>
              <a:t>Once at its destination, the </a:t>
            </a:r>
            <a:r>
              <a:rPr lang="en-US" altLang="en-US" sz="3200" dirty="0" err="1"/>
              <a:t>neurite</a:t>
            </a:r>
            <a:r>
              <a:rPr lang="en-US" altLang="en-US" sz="3200" dirty="0"/>
              <a:t> must form a synapse</a:t>
            </a:r>
          </a:p>
          <a:p>
            <a:pPr>
              <a:lnSpc>
                <a:spcPct val="80000"/>
              </a:lnSpc>
              <a:buClr>
                <a:schemeClr val="bg2"/>
              </a:buClr>
            </a:pPr>
            <a:r>
              <a:rPr lang="en-US" altLang="en-US" sz="3200" dirty="0" smtClean="0"/>
              <a:t>The </a:t>
            </a:r>
            <a:r>
              <a:rPr lang="en-US" altLang="en-US" sz="3200" dirty="0"/>
              <a:t>connection between two nerves allows communication between the nerves </a:t>
            </a:r>
          </a:p>
          <a:p>
            <a:pPr>
              <a:lnSpc>
                <a:spcPct val="80000"/>
              </a:lnSpc>
              <a:buClr>
                <a:schemeClr val="bg2"/>
              </a:buClr>
            </a:pPr>
            <a:r>
              <a:rPr lang="en-US" altLang="en-US" sz="3200" dirty="0" smtClean="0"/>
              <a:t>Alcohol </a:t>
            </a:r>
            <a:r>
              <a:rPr lang="en-US" altLang="en-US" sz="3200" dirty="0"/>
              <a:t>exposure during this period may disturb this process</a:t>
            </a:r>
          </a:p>
        </p:txBody>
      </p:sp>
      <p:sp>
        <p:nvSpPr>
          <p:cNvPr id="22533" name="Rectangle 18"/>
          <p:cNvSpPr>
            <a:spLocks noChangeArrowheads="1"/>
          </p:cNvSpPr>
          <p:nvPr/>
        </p:nvSpPr>
        <p:spPr bwMode="auto">
          <a:xfrm>
            <a:off x="4572000" y="6553200"/>
            <a:ext cx="554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t>Togashi, Miyoshi, Sakisaka, Takai, &amp;Takeichi, 2006</a:t>
            </a:r>
          </a:p>
        </p:txBody>
      </p:sp>
      <p:pic>
        <p:nvPicPr>
          <p:cNvPr id="22534" name="Picture 2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81539" y="1600200"/>
            <a:ext cx="3530600" cy="4267200"/>
          </a:xfrm>
        </p:spPr>
      </p:pic>
      <p:sp>
        <p:nvSpPr>
          <p:cNvPr id="2" name="Title 1"/>
          <p:cNvSpPr>
            <a:spLocks noGrp="1"/>
          </p:cNvSpPr>
          <p:nvPr>
            <p:ph type="title"/>
          </p:nvPr>
        </p:nvSpPr>
        <p:spPr/>
        <p:txBody>
          <a:bodyPr/>
          <a:lstStyle/>
          <a:p>
            <a:r>
              <a:rPr lang="en-US" dirty="0" smtClean="0"/>
              <a:t>Synaptogenesis</a:t>
            </a:r>
            <a:endParaRPr lang="en-US" dirty="0"/>
          </a:p>
        </p:txBody>
      </p:sp>
    </p:spTree>
    <p:extLst>
      <p:ext uri="{BB962C8B-B14F-4D97-AF65-F5344CB8AC3E}">
        <p14:creationId xmlns:p14="http://schemas.microsoft.com/office/powerpoint/2010/main" val="166533404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7"/>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04800" y="2438401"/>
            <a:ext cx="3589866" cy="2438400"/>
          </a:xfrm>
        </p:spPr>
      </p:pic>
      <p:sp>
        <p:nvSpPr>
          <p:cNvPr id="23556" name="Rectangle 4"/>
          <p:cNvSpPr>
            <a:spLocks noGrp="1" noChangeArrowheads="1"/>
          </p:cNvSpPr>
          <p:nvPr>
            <p:ph type="body" sz="half" idx="2"/>
          </p:nvPr>
        </p:nvSpPr>
        <p:spPr>
          <a:xfrm>
            <a:off x="3962400" y="1600200"/>
            <a:ext cx="4267200" cy="50292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3200" dirty="0"/>
              <a:t>Programmed cell death</a:t>
            </a:r>
          </a:p>
          <a:p>
            <a:pPr>
              <a:lnSpc>
                <a:spcPct val="80000"/>
              </a:lnSpc>
              <a:buClr>
                <a:schemeClr val="bg2"/>
              </a:buClr>
            </a:pPr>
            <a:endParaRPr lang="en-US" altLang="en-US" sz="3200" dirty="0"/>
          </a:p>
          <a:p>
            <a:pPr>
              <a:lnSpc>
                <a:spcPct val="80000"/>
              </a:lnSpc>
              <a:buClr>
                <a:schemeClr val="bg2"/>
              </a:buClr>
            </a:pPr>
            <a:r>
              <a:rPr lang="en-US" altLang="en-US" sz="3200" dirty="0"/>
              <a:t>Alcohol exposure may enhance apoptosis</a:t>
            </a:r>
          </a:p>
          <a:p>
            <a:pPr>
              <a:lnSpc>
                <a:spcPct val="80000"/>
              </a:lnSpc>
              <a:buClr>
                <a:schemeClr val="bg2"/>
              </a:buClr>
            </a:pPr>
            <a:endParaRPr lang="en-US" altLang="en-US" sz="3200" dirty="0"/>
          </a:p>
        </p:txBody>
      </p:sp>
      <p:sp>
        <p:nvSpPr>
          <p:cNvPr id="2" name="Title 1"/>
          <p:cNvSpPr>
            <a:spLocks noGrp="1"/>
          </p:cNvSpPr>
          <p:nvPr>
            <p:ph type="title"/>
          </p:nvPr>
        </p:nvSpPr>
        <p:spPr/>
        <p:txBody>
          <a:bodyPr/>
          <a:lstStyle/>
          <a:p>
            <a:r>
              <a:rPr lang="en-US" dirty="0" smtClean="0"/>
              <a:t>Apoptosis</a:t>
            </a:r>
            <a:endParaRPr lang="en-US" dirty="0"/>
          </a:p>
        </p:txBody>
      </p:sp>
    </p:spTree>
    <p:extLst>
      <p:ext uri="{BB962C8B-B14F-4D97-AF65-F5344CB8AC3E}">
        <p14:creationId xmlns:p14="http://schemas.microsoft.com/office/powerpoint/2010/main" val="225313694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8"/>
          <p:cNvSpPr>
            <a:spLocks noGrp="1" noChangeArrowheads="1"/>
          </p:cNvSpPr>
          <p:nvPr>
            <p:ph type="body" sz="half" idx="1"/>
          </p:nvPr>
        </p:nvSpPr>
        <p:spPr>
          <a:xfrm>
            <a:off x="152400" y="1600200"/>
            <a:ext cx="4343400" cy="50292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dirty="0"/>
              <a:t>A nerve cell’s ability to grow back and re-establish meaningful connections after it is </a:t>
            </a:r>
            <a:r>
              <a:rPr lang="en-US" altLang="en-US" dirty="0" smtClean="0"/>
              <a:t>damaged</a:t>
            </a:r>
          </a:p>
          <a:p>
            <a:pPr>
              <a:lnSpc>
                <a:spcPct val="80000"/>
              </a:lnSpc>
              <a:buClr>
                <a:schemeClr val="bg2"/>
              </a:buClr>
            </a:pPr>
            <a:endParaRPr lang="en-US" altLang="en-US" dirty="0"/>
          </a:p>
          <a:p>
            <a:pPr>
              <a:lnSpc>
                <a:spcPct val="80000"/>
              </a:lnSpc>
              <a:buClr>
                <a:schemeClr val="bg2"/>
              </a:buClr>
            </a:pPr>
            <a:r>
              <a:rPr lang="en-US" altLang="en-US" dirty="0" smtClean="0"/>
              <a:t>Mature </a:t>
            </a:r>
            <a:r>
              <a:rPr lang="en-US" altLang="en-US" dirty="0"/>
              <a:t>neurons are less able to regenerate their </a:t>
            </a:r>
            <a:r>
              <a:rPr lang="en-US" altLang="en-US" dirty="0" smtClean="0"/>
              <a:t>function</a:t>
            </a:r>
          </a:p>
          <a:p>
            <a:pPr>
              <a:lnSpc>
                <a:spcPct val="80000"/>
              </a:lnSpc>
              <a:buClr>
                <a:schemeClr val="bg2"/>
              </a:buClr>
            </a:pPr>
            <a:endParaRPr lang="en-US" altLang="en-US" dirty="0"/>
          </a:p>
          <a:p>
            <a:pPr>
              <a:lnSpc>
                <a:spcPct val="80000"/>
              </a:lnSpc>
              <a:buClr>
                <a:schemeClr val="bg2"/>
              </a:buClr>
            </a:pPr>
            <a:r>
              <a:rPr lang="en-US" altLang="en-US" dirty="0" smtClean="0"/>
              <a:t>Prenatal </a:t>
            </a:r>
            <a:r>
              <a:rPr lang="en-US" altLang="en-US" dirty="0"/>
              <a:t>alcohol exposure seems to decrease plasticity</a:t>
            </a:r>
          </a:p>
        </p:txBody>
      </p:sp>
      <p:sp>
        <p:nvSpPr>
          <p:cNvPr id="24581" name="Rectangle 9"/>
          <p:cNvSpPr>
            <a:spLocks noChangeArrowheads="1"/>
          </p:cNvSpPr>
          <p:nvPr/>
        </p:nvSpPr>
        <p:spPr bwMode="auto">
          <a:xfrm>
            <a:off x="6927850" y="4795009"/>
            <a:ext cx="1301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t>Getty Images</a:t>
            </a:r>
            <a:r>
              <a:rPr lang="en-US" altLang="en-US"/>
              <a:t> </a:t>
            </a:r>
          </a:p>
        </p:txBody>
      </p:sp>
      <p:pic>
        <p:nvPicPr>
          <p:cNvPr id="2458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057401"/>
            <a:ext cx="3581400" cy="2737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Plasticity</a:t>
            </a:r>
            <a:endParaRPr lang="en-US" dirty="0"/>
          </a:p>
        </p:txBody>
      </p:sp>
    </p:spTree>
    <p:extLst>
      <p:ext uri="{BB962C8B-B14F-4D97-AF65-F5344CB8AC3E}">
        <p14:creationId xmlns:p14="http://schemas.microsoft.com/office/powerpoint/2010/main" val="3899671462"/>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Biomedical Mechanisms</a:t>
            </a: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val="6454953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body" sz="half" idx="1"/>
          </p:nvPr>
        </p:nvSpPr>
        <p:spPr>
          <a:xfrm>
            <a:off x="228600" y="1828800"/>
            <a:ext cx="8001000" cy="48006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dirty="0"/>
              <a:t>Research has shown that alcohol can affect:</a:t>
            </a:r>
          </a:p>
          <a:p>
            <a:pPr lvl="1"/>
            <a:r>
              <a:rPr lang="en-US" altLang="en-US" dirty="0"/>
              <a:t>Cell development</a:t>
            </a:r>
          </a:p>
          <a:p>
            <a:pPr lvl="1"/>
            <a:r>
              <a:rPr lang="en-US" altLang="en-US" dirty="0"/>
              <a:t>Cell migration</a:t>
            </a:r>
          </a:p>
          <a:p>
            <a:pPr lvl="1"/>
            <a:r>
              <a:rPr lang="en-US" altLang="en-US" dirty="0"/>
              <a:t>Cell </a:t>
            </a:r>
            <a:r>
              <a:rPr lang="en-US" altLang="en-US" dirty="0" smtClean="0"/>
              <a:t>processes</a:t>
            </a:r>
          </a:p>
          <a:p>
            <a:pPr lvl="1"/>
            <a:endParaRPr lang="en-US" altLang="en-US" dirty="0"/>
          </a:p>
          <a:p>
            <a:pPr>
              <a:lnSpc>
                <a:spcPct val="80000"/>
              </a:lnSpc>
              <a:buClr>
                <a:schemeClr val="bg2"/>
              </a:buClr>
            </a:pPr>
            <a:r>
              <a:rPr lang="en-US" altLang="en-US" dirty="0"/>
              <a:t>Examples:</a:t>
            </a:r>
          </a:p>
          <a:p>
            <a:pPr lvl="1"/>
            <a:r>
              <a:rPr lang="en-US" altLang="en-US" dirty="0"/>
              <a:t>Increases cell death</a:t>
            </a:r>
          </a:p>
          <a:p>
            <a:pPr lvl="1"/>
            <a:r>
              <a:rPr lang="en-US" altLang="en-US" dirty="0"/>
              <a:t>Alters the growth of dendrites, affecting how the cell functions and communicates</a:t>
            </a:r>
          </a:p>
          <a:p>
            <a:pPr lvl="1"/>
            <a:r>
              <a:rPr lang="en-US" altLang="en-US" dirty="0"/>
              <a:t>Disrupts neurogenesis and migration of neurons</a:t>
            </a:r>
          </a:p>
        </p:txBody>
      </p:sp>
      <p:sp>
        <p:nvSpPr>
          <p:cNvPr id="2" name="Title 1"/>
          <p:cNvSpPr>
            <a:spLocks noGrp="1"/>
          </p:cNvSpPr>
          <p:nvPr>
            <p:ph type="title"/>
          </p:nvPr>
        </p:nvSpPr>
        <p:spPr/>
        <p:txBody>
          <a:bodyPr/>
          <a:lstStyle/>
          <a:p>
            <a:r>
              <a:rPr lang="en-US" dirty="0" err="1" smtClean="0"/>
              <a:t>Neuromorphological</a:t>
            </a:r>
            <a:r>
              <a:rPr lang="en-US" dirty="0"/>
              <a:t> </a:t>
            </a:r>
            <a:r>
              <a:rPr lang="en-US" dirty="0" smtClean="0"/>
              <a:t>and neurotropic effects</a:t>
            </a:r>
            <a:endParaRPr lang="en-US" dirty="0"/>
          </a:p>
        </p:txBody>
      </p:sp>
    </p:spTree>
    <p:extLst>
      <p:ext uri="{BB962C8B-B14F-4D97-AF65-F5344CB8AC3E}">
        <p14:creationId xmlns:p14="http://schemas.microsoft.com/office/powerpoint/2010/main" val="155537048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sz="half" idx="1"/>
          </p:nvPr>
        </p:nvSpPr>
        <p:spPr>
          <a:xfrm>
            <a:off x="228600" y="1524000"/>
            <a:ext cx="4648200" cy="51054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dirty="0"/>
              <a:t>Prenatal alcohol exposure can affect the development of neurotransmitter receptors</a:t>
            </a:r>
          </a:p>
          <a:p>
            <a:pPr lvl="1"/>
            <a:r>
              <a:rPr lang="en-US" altLang="en-US" dirty="0"/>
              <a:t>Affects the ability of nerves to function &amp; communicate</a:t>
            </a:r>
          </a:p>
          <a:p>
            <a:pPr>
              <a:lnSpc>
                <a:spcPct val="80000"/>
              </a:lnSpc>
              <a:buClr>
                <a:schemeClr val="bg2"/>
              </a:buClr>
            </a:pPr>
            <a:endParaRPr lang="en-US" altLang="en-US" sz="3200" dirty="0"/>
          </a:p>
          <a:p>
            <a:pPr>
              <a:lnSpc>
                <a:spcPct val="80000"/>
              </a:lnSpc>
              <a:buClr>
                <a:schemeClr val="bg2"/>
              </a:buClr>
            </a:pPr>
            <a:r>
              <a:rPr lang="en-US" altLang="en-US" dirty="0"/>
              <a:t>Prenatal alcohol exposure may affect the way a cell responds to received signals</a:t>
            </a:r>
          </a:p>
        </p:txBody>
      </p:sp>
      <p:pic>
        <p:nvPicPr>
          <p:cNvPr id="27653" name="Picture 5" descr="neurotransmit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1703388"/>
            <a:ext cx="3051175"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Text Box 7"/>
          <p:cNvSpPr txBox="1">
            <a:spLocks noChangeArrowheads="1"/>
          </p:cNvSpPr>
          <p:nvPr/>
        </p:nvSpPr>
        <p:spPr bwMode="auto">
          <a:xfrm>
            <a:off x="4343400" y="6324600"/>
            <a:ext cx="3886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1200" dirty="0"/>
              <a:t>Catherine E. Myers. 2006 </a:t>
            </a:r>
            <a:r>
              <a:rPr lang="en-US" altLang="en-US" sz="1200" i="1" dirty="0"/>
              <a:t>Memory Loss and the Brain</a:t>
            </a:r>
            <a:endParaRPr lang="en-US" altLang="en-US" sz="1200" dirty="0"/>
          </a:p>
        </p:txBody>
      </p:sp>
      <p:sp>
        <p:nvSpPr>
          <p:cNvPr id="2" name="Title 1"/>
          <p:cNvSpPr>
            <a:spLocks noGrp="1"/>
          </p:cNvSpPr>
          <p:nvPr>
            <p:ph type="title"/>
          </p:nvPr>
        </p:nvSpPr>
        <p:spPr/>
        <p:txBody>
          <a:bodyPr/>
          <a:lstStyle/>
          <a:p>
            <a:r>
              <a:rPr lang="en-US" dirty="0" smtClean="0"/>
              <a:t>Other biomedical mechanisms</a:t>
            </a:r>
            <a:endParaRPr lang="en-US" dirty="0"/>
          </a:p>
        </p:txBody>
      </p:sp>
    </p:spTree>
    <p:extLst>
      <p:ext uri="{BB962C8B-B14F-4D97-AF65-F5344CB8AC3E}">
        <p14:creationId xmlns:p14="http://schemas.microsoft.com/office/powerpoint/2010/main" val="298049708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Effects on </a:t>
            </a:r>
            <a:r>
              <a:rPr lang="en-US" dirty="0" err="1" smtClean="0"/>
              <a:t>Neurobehavior</a:t>
            </a: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val="38864621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6"/>
          <p:cNvSpPr>
            <a:spLocks noGrp="1" noChangeArrowheads="1"/>
          </p:cNvSpPr>
          <p:nvPr>
            <p:ph type="body" sz="half" idx="1"/>
          </p:nvPr>
        </p:nvSpPr>
        <p:spPr>
          <a:xfrm>
            <a:off x="228600" y="1524000"/>
            <a:ext cx="8001000" cy="51054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2400" dirty="0"/>
              <a:t>Individuals with FAS may have low IQ</a:t>
            </a:r>
          </a:p>
          <a:p>
            <a:pPr>
              <a:lnSpc>
                <a:spcPct val="80000"/>
              </a:lnSpc>
              <a:buClr>
                <a:schemeClr val="bg2"/>
              </a:buClr>
            </a:pPr>
            <a:r>
              <a:rPr lang="en-US" altLang="en-US" sz="2400" dirty="0" smtClean="0"/>
              <a:t>Attention</a:t>
            </a:r>
            <a:r>
              <a:rPr lang="en-US" altLang="en-US" sz="2400" dirty="0"/>
              <a:t>, memory, hyperactivity</a:t>
            </a:r>
          </a:p>
          <a:p>
            <a:pPr>
              <a:lnSpc>
                <a:spcPct val="80000"/>
              </a:lnSpc>
              <a:buClr>
                <a:schemeClr val="bg2"/>
              </a:buClr>
            </a:pPr>
            <a:r>
              <a:rPr lang="en-US" altLang="en-US" sz="2400" dirty="0" smtClean="0"/>
              <a:t>Learning </a:t>
            </a:r>
            <a:r>
              <a:rPr lang="en-US" altLang="en-US" sz="2400" dirty="0"/>
              <a:t>impairments</a:t>
            </a:r>
          </a:p>
          <a:p>
            <a:pPr lvl="1"/>
            <a:r>
              <a:rPr lang="en-US" altLang="en-US" sz="2200" dirty="0"/>
              <a:t>Not just related to academics, also language, visual-spatial skills</a:t>
            </a:r>
          </a:p>
          <a:p>
            <a:pPr>
              <a:lnSpc>
                <a:spcPct val="80000"/>
              </a:lnSpc>
              <a:buClr>
                <a:schemeClr val="bg2"/>
              </a:buClr>
            </a:pPr>
            <a:r>
              <a:rPr lang="en-US" altLang="en-US" sz="2400" dirty="0" smtClean="0"/>
              <a:t>Secondary </a:t>
            </a:r>
            <a:r>
              <a:rPr lang="en-US" altLang="en-US" sz="2400" dirty="0"/>
              <a:t>conditions</a:t>
            </a:r>
          </a:p>
          <a:p>
            <a:pPr lvl="1"/>
            <a:r>
              <a:rPr lang="en-US" altLang="en-US" sz="2200" dirty="0"/>
              <a:t>Mental health problems</a:t>
            </a:r>
          </a:p>
          <a:p>
            <a:pPr lvl="1"/>
            <a:r>
              <a:rPr lang="en-US" altLang="en-US" sz="2200" dirty="0"/>
              <a:t>Disrupted school experiences</a:t>
            </a:r>
          </a:p>
          <a:p>
            <a:pPr lvl="1"/>
            <a:r>
              <a:rPr lang="en-US" altLang="en-US" sz="2200" dirty="0"/>
              <a:t>Trouble with the law</a:t>
            </a:r>
          </a:p>
          <a:p>
            <a:pPr lvl="1"/>
            <a:r>
              <a:rPr lang="en-US" altLang="en-US" sz="2200" dirty="0"/>
              <a:t>Confinement and/or incarceration</a:t>
            </a:r>
          </a:p>
          <a:p>
            <a:pPr lvl="1"/>
            <a:r>
              <a:rPr lang="en-US" altLang="en-US" sz="2200" smtClean="0"/>
              <a:t>Inappropriate </a:t>
            </a:r>
            <a:r>
              <a:rPr lang="en-US" altLang="en-US" sz="2200" dirty="0"/>
              <a:t>sexual behavior</a:t>
            </a:r>
          </a:p>
          <a:p>
            <a:pPr lvl="1"/>
            <a:r>
              <a:rPr lang="en-US" altLang="en-US" sz="2200" dirty="0"/>
              <a:t>Alcohol or other drug problems</a:t>
            </a:r>
          </a:p>
        </p:txBody>
      </p:sp>
      <p:sp>
        <p:nvSpPr>
          <p:cNvPr id="2" name="Title 1"/>
          <p:cNvSpPr>
            <a:spLocks noGrp="1"/>
          </p:cNvSpPr>
          <p:nvPr>
            <p:ph type="title"/>
          </p:nvPr>
        </p:nvSpPr>
        <p:spPr/>
        <p:txBody>
          <a:bodyPr/>
          <a:lstStyle/>
          <a:p>
            <a:r>
              <a:rPr lang="en-US" dirty="0" smtClean="0"/>
              <a:t>Cognitive and behavioral deficits</a:t>
            </a:r>
            <a:endParaRPr lang="en-US" dirty="0"/>
          </a:p>
        </p:txBody>
      </p:sp>
    </p:spTree>
    <p:extLst>
      <p:ext uri="{BB962C8B-B14F-4D97-AF65-F5344CB8AC3E}">
        <p14:creationId xmlns:p14="http://schemas.microsoft.com/office/powerpoint/2010/main" val="179431942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Wingdings" pitchFamily="2" charset="2"/>
              <a:buChar char="v"/>
            </a:pPr>
            <a:endParaRPr lang="en-US" altLang="en-US" sz="3200">
              <a:latin typeface="Times New Roman" pitchFamily="18" charset="0"/>
            </a:endParaRPr>
          </a:p>
        </p:txBody>
      </p:sp>
      <p:sp>
        <p:nvSpPr>
          <p:cNvPr id="30725" name="Rectangle 8"/>
          <p:cNvSpPr>
            <a:spLocks noGrp="1" noChangeArrowheads="1"/>
          </p:cNvSpPr>
          <p:nvPr>
            <p:ph type="body" sz="half" idx="1"/>
          </p:nvPr>
        </p:nvSpPr>
        <p:spPr>
          <a:xfrm>
            <a:off x="152400" y="1524000"/>
            <a:ext cx="4267200" cy="51054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dirty="0"/>
              <a:t>Alcohol metabolism and pharmacology</a:t>
            </a:r>
          </a:p>
          <a:p>
            <a:pPr>
              <a:lnSpc>
                <a:spcPct val="80000"/>
              </a:lnSpc>
              <a:buClr>
                <a:schemeClr val="bg2"/>
              </a:buClr>
            </a:pPr>
            <a:r>
              <a:rPr lang="en-US" altLang="en-US" dirty="0" smtClean="0"/>
              <a:t>Birth </a:t>
            </a:r>
            <a:r>
              <a:rPr lang="en-US" altLang="en-US" dirty="0"/>
              <a:t>defects associated with alcohol use</a:t>
            </a:r>
          </a:p>
          <a:p>
            <a:pPr>
              <a:lnSpc>
                <a:spcPct val="80000"/>
              </a:lnSpc>
              <a:buClr>
                <a:schemeClr val="bg2"/>
              </a:buClr>
            </a:pPr>
            <a:r>
              <a:rPr lang="en-US" altLang="en-US" dirty="0" smtClean="0"/>
              <a:t>Alcohol-induced </a:t>
            </a:r>
            <a:r>
              <a:rPr lang="en-US" altLang="en-US" dirty="0"/>
              <a:t>injuries on developing nervous system</a:t>
            </a:r>
          </a:p>
          <a:p>
            <a:pPr>
              <a:lnSpc>
                <a:spcPct val="80000"/>
              </a:lnSpc>
              <a:buClr>
                <a:schemeClr val="bg2"/>
              </a:buClr>
            </a:pPr>
            <a:r>
              <a:rPr lang="en-US" altLang="en-US" dirty="0" smtClean="0"/>
              <a:t>Cellular </a:t>
            </a:r>
            <a:r>
              <a:rPr lang="en-US" altLang="en-US" dirty="0"/>
              <a:t>response to alcohol exposure</a:t>
            </a:r>
          </a:p>
          <a:p>
            <a:pPr>
              <a:lnSpc>
                <a:spcPct val="80000"/>
              </a:lnSpc>
              <a:buClr>
                <a:schemeClr val="bg2"/>
              </a:buClr>
            </a:pPr>
            <a:r>
              <a:rPr lang="en-US" altLang="en-US" dirty="0" smtClean="0"/>
              <a:t>Neurobehavioral </a:t>
            </a:r>
            <a:r>
              <a:rPr lang="en-US" altLang="en-US" dirty="0"/>
              <a:t>effects</a:t>
            </a:r>
          </a:p>
        </p:txBody>
      </p:sp>
      <p:pic>
        <p:nvPicPr>
          <p:cNvPr id="30727"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524000"/>
            <a:ext cx="3759958"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a:spLocks noGrp="1"/>
          </p:cNvSpPr>
          <p:nvPr>
            <p:ph type="title"/>
          </p:nvPr>
        </p:nvSpPr>
        <p:spPr>
          <a:xfrm>
            <a:off x="457200" y="274638"/>
            <a:ext cx="7620000" cy="1143000"/>
          </a:xfrm>
        </p:spPr>
        <p:txBody>
          <a:bodyPr/>
          <a:lstStyle/>
          <a:p>
            <a:r>
              <a:rPr lang="en-US" dirty="0" smtClean="0"/>
              <a:t>Review</a:t>
            </a:r>
            <a:endParaRPr lang="en-US" dirty="0"/>
          </a:p>
        </p:txBody>
      </p:sp>
    </p:spTree>
    <p:extLst>
      <p:ext uri="{BB962C8B-B14F-4D97-AF65-F5344CB8AC3E}">
        <p14:creationId xmlns:p14="http://schemas.microsoft.com/office/powerpoint/2010/main" val="123943423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Amount of alcohol in a drink</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365471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7010400" cy="2593975"/>
          </a:xfrm>
        </p:spPr>
        <p:txBody>
          <a:bodyPr anchor="ctr" anchorCtr="1"/>
          <a:lstStyle/>
          <a:p>
            <a:pPr algn="ctr"/>
            <a:r>
              <a:rPr lang="en-US" sz="3200" dirty="0" smtClean="0"/>
              <a:t>Arctic FASD Regional Training Center</a:t>
            </a:r>
            <a:r>
              <a:rPr lang="en-US" sz="3200" dirty="0"/>
              <a:t/>
            </a:r>
            <a:br>
              <a:rPr lang="en-US" sz="3200" dirty="0"/>
            </a:br>
            <a:r>
              <a:rPr lang="en-US" sz="3200" dirty="0" smtClean="0"/>
              <a:t>www.uaa.alaska.edu/arcticfasdrtc</a:t>
            </a:r>
            <a:br>
              <a:rPr lang="en-US" sz="3200" dirty="0" smtClean="0"/>
            </a:br>
            <a:r>
              <a:rPr lang="en-US" sz="3200" dirty="0" smtClean="0"/>
              <a:t>arcticfasdrtc@uaa.alaska.edu</a:t>
            </a:r>
            <a:br>
              <a:rPr lang="en-US" sz="3200" dirty="0" smtClean="0"/>
            </a:br>
            <a:r>
              <a:rPr lang="en-US" sz="3200" dirty="0" smtClean="0"/>
              <a:t>907.786.6381</a:t>
            </a:r>
            <a:br>
              <a:rPr lang="en-US" sz="3200" dirty="0" smtClean="0"/>
            </a:br>
            <a:endParaRPr lang="en-US" sz="3200" dirty="0"/>
          </a:p>
        </p:txBody>
      </p:sp>
      <p:sp>
        <p:nvSpPr>
          <p:cNvPr id="3" name="Subtitle 2"/>
          <p:cNvSpPr>
            <a:spLocks noGrp="1"/>
          </p:cNvSpPr>
          <p:nvPr>
            <p:ph type="subTitle" idx="1"/>
          </p:nvPr>
        </p:nvSpPr>
        <p:spPr>
          <a:xfrm>
            <a:off x="990600" y="57912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4" name="Group 3"/>
          <p:cNvGrpSpPr>
            <a:grpSpLocks/>
          </p:cNvGrpSpPr>
          <p:nvPr/>
        </p:nvGrpSpPr>
        <p:grpSpPr bwMode="auto">
          <a:xfrm>
            <a:off x="1371600" y="3906837"/>
            <a:ext cx="1893888" cy="1503363"/>
            <a:chOff x="106756200" y="113385600"/>
            <a:chExt cx="1894562" cy="1503123"/>
          </a:xfrm>
        </p:grpSpPr>
        <p:sp>
          <p:nvSpPr>
            <p:cNvPr id="5" name="Text Box 16"/>
            <p:cNvSpPr txBox="1">
              <a:spLocks noChangeArrowheads="1"/>
            </p:cNvSpPr>
            <p:nvPr/>
          </p:nvSpPr>
          <p:spPr bwMode="auto">
            <a:xfrm>
              <a:off x="106756200" y="113385600"/>
              <a:ext cx="1894562" cy="1503123"/>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defPPr>
                <a:defRPr lang="en-US"/>
              </a:defPPr>
              <a:lvl1pPr algn="l" rtl="0" fontAlgn="base">
                <a:spcBef>
                  <a:spcPct val="20000"/>
                </a:spcBef>
                <a:spcAft>
                  <a:spcPct val="0"/>
                </a:spcAft>
                <a:buChar char="•"/>
                <a:defRPr sz="3200" kern="1200">
                  <a:solidFill>
                    <a:schemeClr val="tx1"/>
                  </a:solidFill>
                  <a:latin typeface="Arial" charset="0"/>
                  <a:ea typeface="+mn-ea"/>
                  <a:cs typeface="+mn-cs"/>
                </a:defRPr>
              </a:lvl1pPr>
              <a:lvl2pPr marL="457200" algn="l" rtl="0" fontAlgn="base">
                <a:spcBef>
                  <a:spcPct val="20000"/>
                </a:spcBef>
                <a:spcAft>
                  <a:spcPct val="0"/>
                </a:spcAft>
                <a:buChar char="•"/>
                <a:defRPr sz="3200" kern="1200">
                  <a:solidFill>
                    <a:schemeClr val="tx1"/>
                  </a:solidFill>
                  <a:latin typeface="Arial" charset="0"/>
                  <a:ea typeface="+mn-ea"/>
                  <a:cs typeface="+mn-cs"/>
                </a:defRPr>
              </a:lvl2pPr>
              <a:lvl3pPr marL="914400" algn="l" rtl="0" fontAlgn="base">
                <a:spcBef>
                  <a:spcPct val="20000"/>
                </a:spcBef>
                <a:spcAft>
                  <a:spcPct val="0"/>
                </a:spcAft>
                <a:buChar char="•"/>
                <a:defRPr sz="3200" kern="1200">
                  <a:solidFill>
                    <a:schemeClr val="tx1"/>
                  </a:solidFill>
                  <a:latin typeface="Arial" charset="0"/>
                  <a:ea typeface="+mn-ea"/>
                  <a:cs typeface="+mn-cs"/>
                </a:defRPr>
              </a:lvl3pPr>
              <a:lvl4pPr marL="1371600" algn="l" rtl="0" fontAlgn="base">
                <a:spcBef>
                  <a:spcPct val="20000"/>
                </a:spcBef>
                <a:spcAft>
                  <a:spcPct val="0"/>
                </a:spcAft>
                <a:buChar char="•"/>
                <a:defRPr sz="3200" kern="1200">
                  <a:solidFill>
                    <a:schemeClr val="tx1"/>
                  </a:solidFill>
                  <a:latin typeface="Arial" charset="0"/>
                  <a:ea typeface="+mn-ea"/>
                  <a:cs typeface="+mn-cs"/>
                </a:defRPr>
              </a:lvl4pPr>
              <a:lvl5pPr marL="1828800" algn="l" rtl="0" fontAlgn="base">
                <a:spcBef>
                  <a:spcPct val="20000"/>
                </a:spcBef>
                <a:spcAft>
                  <a:spcPct val="0"/>
                </a:spcAft>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pPr eaLnBrk="1" hangingPunct="1">
                <a:spcBef>
                  <a:spcPct val="0"/>
                </a:spcBef>
                <a:buFontTx/>
                <a:buNone/>
              </a:pPr>
              <a:endParaRPr lang="en-US" sz="1800"/>
            </a:p>
          </p:txBody>
        </p:sp>
        <p:pic>
          <p:nvPicPr>
            <p:cNvPr id="6" name="Picture 5" descr="CBHRS fi_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33473" y="113430337"/>
              <a:ext cx="1742944" cy="139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6872" y="4178236"/>
            <a:ext cx="2472351" cy="100336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5288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21" descr="Photo illustrating sizes of standard drinks: beer (12 ounces), malt liquor (8-9 ounces), table wine (5 ounces), liqueur (2-9 ounces), brandy (1.5 ounces), spirits (1.5 ounces). See page 24 of the Clinician's Guide."/>
          <p:cNvPicPr>
            <a:picLocks noGrp="1" noChangeAspect="1" noChangeArrowheads="1"/>
          </p:cNvPicPr>
          <p:nvPr>
            <p:ph type="body" sz="half" idx="1"/>
          </p:nvPr>
        </p:nvPicPr>
        <p:blipFill>
          <a:blip r:embed="rId3">
            <a:extLst>
              <a:ext uri="{28A0092B-C50C-407E-A947-70E740481C1C}">
                <a14:useLocalDpi xmlns:a14="http://schemas.microsoft.com/office/drawing/2010/main" val="0"/>
              </a:ext>
            </a:extLst>
          </a:blip>
          <a:srcRect r="6020"/>
          <a:stretch>
            <a:fillRect/>
          </a:stretch>
        </p:blipFill>
        <p:spPr>
          <a:xfrm>
            <a:off x="457200" y="1600200"/>
            <a:ext cx="7772400" cy="4846320"/>
          </a:xfrm>
          <a:noFill/>
          <a:ln w="57150">
            <a:solidFill>
              <a:srgbClr val="33CC33"/>
            </a:solidFill>
            <a:miter lim="800000"/>
            <a:headEnd/>
            <a:tailEnd/>
          </a:ln>
        </p:spPr>
      </p:pic>
      <p:sp>
        <p:nvSpPr>
          <p:cNvPr id="2" name="Title 1"/>
          <p:cNvSpPr>
            <a:spLocks noGrp="1"/>
          </p:cNvSpPr>
          <p:nvPr>
            <p:ph type="title"/>
          </p:nvPr>
        </p:nvSpPr>
        <p:spPr/>
        <p:txBody>
          <a:bodyPr/>
          <a:lstStyle/>
          <a:p>
            <a:r>
              <a:rPr lang="en-US" dirty="0" smtClean="0"/>
              <a:t>A standard drink</a:t>
            </a:r>
            <a:endParaRPr lang="en-US" dirty="0"/>
          </a:p>
        </p:txBody>
      </p:sp>
    </p:spTree>
    <p:extLst>
      <p:ext uri="{BB962C8B-B14F-4D97-AF65-F5344CB8AC3E}">
        <p14:creationId xmlns:p14="http://schemas.microsoft.com/office/powerpoint/2010/main" val="3290650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Alcohol metabolism and pharmacology</a:t>
            </a: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val="1691251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5"/>
          <p:cNvSpPr>
            <a:spLocks noGrp="1" noChangeArrowheads="1"/>
          </p:cNvSpPr>
          <p:nvPr>
            <p:ph type="body" sz="half" idx="2"/>
          </p:nvPr>
        </p:nvSpPr>
        <p:spPr>
          <a:xfrm>
            <a:off x="228600" y="3886200"/>
            <a:ext cx="8001000" cy="2743200"/>
          </a:xfrm>
          <a:noFill/>
          <a:ln>
            <a:noFill/>
            <a:miter lim="800000"/>
            <a:headEnd/>
            <a:tailEnd/>
          </a:ln>
        </p:spPr>
        <p:txBody>
          <a:bodyPr>
            <a:noAutofit/>
          </a:bodyPr>
          <a:lstStyle/>
          <a:p>
            <a:pPr>
              <a:lnSpc>
                <a:spcPct val="80000"/>
              </a:lnSpc>
              <a:buClr>
                <a:schemeClr val="bg2"/>
              </a:buClr>
            </a:pPr>
            <a:r>
              <a:rPr lang="en-US" altLang="en-US" sz="2800" dirty="0"/>
              <a:t>Peak blood alcohol level about 1 hour after </a:t>
            </a:r>
            <a:r>
              <a:rPr lang="en-US" altLang="en-US" sz="2800" dirty="0" smtClean="0"/>
              <a:t>consumption</a:t>
            </a:r>
            <a:endParaRPr lang="en-US" altLang="en-US" sz="2800" dirty="0"/>
          </a:p>
          <a:p>
            <a:pPr>
              <a:lnSpc>
                <a:spcPct val="80000"/>
              </a:lnSpc>
              <a:buClr>
                <a:schemeClr val="bg2"/>
              </a:buClr>
            </a:pPr>
            <a:r>
              <a:rPr lang="en-US" altLang="en-US" sz="2800" dirty="0"/>
              <a:t>Absorption depends on several factors</a:t>
            </a:r>
          </a:p>
          <a:p>
            <a:pPr marL="708660" lvl="2">
              <a:lnSpc>
                <a:spcPct val="80000"/>
              </a:lnSpc>
              <a:buClr>
                <a:schemeClr val="accent2"/>
              </a:buClr>
            </a:pPr>
            <a:r>
              <a:rPr lang="en-US" altLang="en-US" sz="2600" dirty="0"/>
              <a:t>E.g., food consumption, body </a:t>
            </a:r>
            <a:r>
              <a:rPr lang="en-US" altLang="en-US" sz="2600" dirty="0" smtClean="0"/>
              <a:t>mass</a:t>
            </a:r>
            <a:endParaRPr lang="en-US" altLang="en-US" sz="2600" dirty="0"/>
          </a:p>
          <a:p>
            <a:pPr>
              <a:lnSpc>
                <a:spcPct val="80000"/>
              </a:lnSpc>
              <a:buClr>
                <a:schemeClr val="bg2"/>
              </a:buClr>
            </a:pPr>
            <a:r>
              <a:rPr lang="en-US" altLang="en-US" sz="2800" dirty="0"/>
              <a:t>Gender differences: women attain greater blood ethanol concentrations than men</a:t>
            </a:r>
          </a:p>
        </p:txBody>
      </p:sp>
      <p:sp>
        <p:nvSpPr>
          <p:cNvPr id="7173" name="Rectangle 26"/>
          <p:cNvSpPr>
            <a:spLocks noChangeArrowheads="1"/>
          </p:cNvSpPr>
          <p:nvPr/>
        </p:nvSpPr>
        <p:spPr bwMode="auto">
          <a:xfrm>
            <a:off x="457200" y="1676400"/>
            <a:ext cx="2159000" cy="1905000"/>
          </a:xfrm>
          <a:prstGeom prst="rect">
            <a:avLst/>
          </a:prstGeom>
          <a:solidFill>
            <a:srgbClr val="993300"/>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b="1" dirty="0"/>
              <a:t>Woman takes a </a:t>
            </a:r>
          </a:p>
          <a:p>
            <a:pPr algn="ctr" eaLnBrk="1" hangingPunct="1"/>
            <a:r>
              <a:rPr lang="en-US" altLang="en-US" b="1" dirty="0"/>
              <a:t>drink of alcohol</a:t>
            </a:r>
          </a:p>
        </p:txBody>
      </p:sp>
      <p:sp>
        <p:nvSpPr>
          <p:cNvPr id="7174" name="Rectangle 27"/>
          <p:cNvSpPr>
            <a:spLocks noChangeArrowheads="1"/>
          </p:cNvSpPr>
          <p:nvPr/>
        </p:nvSpPr>
        <p:spPr bwMode="auto">
          <a:xfrm>
            <a:off x="3407833" y="1676400"/>
            <a:ext cx="2087033" cy="1905000"/>
          </a:xfrm>
          <a:prstGeom prst="rect">
            <a:avLst/>
          </a:prstGeom>
          <a:solidFill>
            <a:srgbClr val="FF6600"/>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b="1" dirty="0"/>
              <a:t>Alcohol </a:t>
            </a:r>
            <a:endParaRPr lang="en-US" altLang="en-US" b="1" dirty="0" smtClean="0"/>
          </a:p>
          <a:p>
            <a:pPr algn="ctr" eaLnBrk="1" hangingPunct="1"/>
            <a:r>
              <a:rPr lang="en-US" altLang="en-US" b="1" dirty="0" smtClean="0"/>
              <a:t>introduced</a:t>
            </a:r>
            <a:endParaRPr lang="en-US" altLang="en-US" b="1" dirty="0"/>
          </a:p>
          <a:p>
            <a:pPr algn="ctr" eaLnBrk="1" hangingPunct="1"/>
            <a:r>
              <a:rPr lang="en-US" altLang="en-US" b="1" dirty="0"/>
              <a:t> to stomach</a:t>
            </a:r>
          </a:p>
        </p:txBody>
      </p:sp>
      <p:sp>
        <p:nvSpPr>
          <p:cNvPr id="7175" name="Rectangle 28"/>
          <p:cNvSpPr>
            <a:spLocks noChangeArrowheads="1"/>
          </p:cNvSpPr>
          <p:nvPr/>
        </p:nvSpPr>
        <p:spPr bwMode="auto">
          <a:xfrm>
            <a:off x="6214533" y="1676400"/>
            <a:ext cx="2015067" cy="1905000"/>
          </a:xfrm>
          <a:prstGeom prst="rect">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b="1" dirty="0"/>
              <a:t>Absorption </a:t>
            </a:r>
            <a:endParaRPr lang="en-US" altLang="en-US" b="1" dirty="0" smtClean="0"/>
          </a:p>
          <a:p>
            <a:pPr algn="ctr" eaLnBrk="1" hangingPunct="1"/>
            <a:r>
              <a:rPr lang="en-US" altLang="en-US" b="1" dirty="0" smtClean="0"/>
              <a:t>occurs </a:t>
            </a:r>
            <a:endParaRPr lang="en-US" altLang="en-US" b="1" dirty="0"/>
          </a:p>
          <a:p>
            <a:pPr algn="ctr" eaLnBrk="1" hangingPunct="1"/>
            <a:r>
              <a:rPr lang="en-US" altLang="en-US" b="1" dirty="0"/>
              <a:t>rapidly</a:t>
            </a:r>
          </a:p>
        </p:txBody>
      </p:sp>
      <p:sp>
        <p:nvSpPr>
          <p:cNvPr id="7176" name="AutoShape 29"/>
          <p:cNvSpPr>
            <a:spLocks noChangeArrowheads="1"/>
          </p:cNvSpPr>
          <p:nvPr/>
        </p:nvSpPr>
        <p:spPr bwMode="auto">
          <a:xfrm>
            <a:off x="2616200" y="2438400"/>
            <a:ext cx="791633" cy="4857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000000"/>
          </a:solidFill>
          <a:ln w="9525">
            <a:solidFill>
              <a:schemeClr val="tx1"/>
            </a:solidFill>
            <a:miter lim="800000"/>
            <a:headEnd/>
            <a:tailEnd/>
          </a:ln>
        </p:spPr>
        <p:txBody>
          <a:bodyPr wrap="none" anchor="ctr"/>
          <a:lstStyle/>
          <a:p>
            <a:endParaRPr lang="en-US"/>
          </a:p>
        </p:txBody>
      </p:sp>
      <p:sp>
        <p:nvSpPr>
          <p:cNvPr id="7177" name="AutoShape 30"/>
          <p:cNvSpPr>
            <a:spLocks noChangeArrowheads="1"/>
          </p:cNvSpPr>
          <p:nvPr/>
        </p:nvSpPr>
        <p:spPr bwMode="auto">
          <a:xfrm>
            <a:off x="5494867" y="2438400"/>
            <a:ext cx="719667" cy="4857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000000"/>
          </a:solidFill>
          <a:ln w="9525">
            <a:solidFill>
              <a:schemeClr val="tx1"/>
            </a:solidFill>
            <a:miter lim="800000"/>
            <a:headEnd/>
            <a:tailEnd/>
          </a:ln>
        </p:spPr>
        <p:txBody>
          <a:bodyPr wrap="none" anchor="ctr"/>
          <a:lstStyle/>
          <a:p>
            <a:endParaRPr lang="en-US"/>
          </a:p>
        </p:txBody>
      </p:sp>
      <p:sp>
        <p:nvSpPr>
          <p:cNvPr id="2" name="Title 1"/>
          <p:cNvSpPr>
            <a:spLocks noGrp="1"/>
          </p:cNvSpPr>
          <p:nvPr>
            <p:ph type="title"/>
          </p:nvPr>
        </p:nvSpPr>
        <p:spPr/>
        <p:txBody>
          <a:bodyPr/>
          <a:lstStyle/>
          <a:p>
            <a:r>
              <a:rPr lang="en-US" dirty="0" smtClean="0"/>
              <a:t>Alcohol metabolism</a:t>
            </a:r>
            <a:endParaRPr lang="en-US" dirty="0"/>
          </a:p>
        </p:txBody>
      </p:sp>
    </p:spTree>
    <p:extLst>
      <p:ext uri="{BB962C8B-B14F-4D97-AF65-F5344CB8AC3E}">
        <p14:creationId xmlns:p14="http://schemas.microsoft.com/office/powerpoint/2010/main" val="309632979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0"/>
          <p:cNvSpPr>
            <a:spLocks noGrp="1" noChangeArrowheads="1"/>
          </p:cNvSpPr>
          <p:nvPr>
            <p:ph type="body" sz="half" idx="1"/>
          </p:nvPr>
        </p:nvSpPr>
        <p:spPr>
          <a:xfrm>
            <a:off x="152400" y="1905000"/>
            <a:ext cx="4114800" cy="45720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2800" dirty="0"/>
              <a:t>Compartmentalization</a:t>
            </a:r>
          </a:p>
          <a:p>
            <a:pPr>
              <a:lnSpc>
                <a:spcPct val="80000"/>
              </a:lnSpc>
              <a:buClr>
                <a:schemeClr val="bg2"/>
              </a:buClr>
            </a:pPr>
            <a:endParaRPr lang="en-US" altLang="en-US" sz="2800" dirty="0"/>
          </a:p>
          <a:p>
            <a:pPr>
              <a:lnSpc>
                <a:spcPct val="80000"/>
              </a:lnSpc>
              <a:buClr>
                <a:schemeClr val="bg2"/>
              </a:buClr>
            </a:pPr>
            <a:r>
              <a:rPr lang="en-US" altLang="en-US" sz="2800" dirty="0"/>
              <a:t>Alcohol soluble in water</a:t>
            </a:r>
          </a:p>
          <a:p>
            <a:pPr>
              <a:lnSpc>
                <a:spcPct val="80000"/>
              </a:lnSpc>
              <a:buClr>
                <a:schemeClr val="bg2"/>
              </a:buClr>
            </a:pPr>
            <a:endParaRPr lang="en-US" altLang="en-US" sz="2800" dirty="0"/>
          </a:p>
          <a:p>
            <a:pPr>
              <a:lnSpc>
                <a:spcPct val="80000"/>
              </a:lnSpc>
              <a:buClr>
                <a:schemeClr val="bg2"/>
              </a:buClr>
            </a:pPr>
            <a:r>
              <a:rPr lang="en-US" altLang="en-US" sz="2800" dirty="0"/>
              <a:t>Cell </a:t>
            </a:r>
            <a:r>
              <a:rPr lang="en-US" altLang="en-US" sz="2800" dirty="0" smtClean="0"/>
              <a:t>is 98</a:t>
            </a:r>
            <a:r>
              <a:rPr lang="en-US" altLang="en-US" sz="2800" dirty="0"/>
              <a:t>% water</a:t>
            </a:r>
          </a:p>
          <a:p>
            <a:pPr>
              <a:lnSpc>
                <a:spcPct val="80000"/>
              </a:lnSpc>
              <a:buClr>
                <a:schemeClr val="bg2"/>
              </a:buClr>
            </a:pPr>
            <a:endParaRPr lang="en-US" altLang="en-US" sz="2800" dirty="0"/>
          </a:p>
          <a:p>
            <a:pPr>
              <a:lnSpc>
                <a:spcPct val="80000"/>
              </a:lnSpc>
              <a:buClr>
                <a:schemeClr val="bg2"/>
              </a:buClr>
            </a:pPr>
            <a:r>
              <a:rPr lang="en-US" altLang="en-US" sz="2800" dirty="0"/>
              <a:t>Alcohol easily crosses cell membranes</a:t>
            </a:r>
          </a:p>
          <a:p>
            <a:pPr>
              <a:lnSpc>
                <a:spcPct val="80000"/>
              </a:lnSpc>
              <a:buClr>
                <a:schemeClr val="bg2"/>
              </a:buClr>
            </a:pPr>
            <a:endParaRPr lang="en-US" altLang="en-US" sz="2800" dirty="0"/>
          </a:p>
          <a:p>
            <a:pPr>
              <a:lnSpc>
                <a:spcPct val="80000"/>
              </a:lnSpc>
              <a:buClr>
                <a:schemeClr val="bg2"/>
              </a:buClr>
            </a:pPr>
            <a:endParaRPr lang="en-US" altLang="en-US" sz="2800" dirty="0"/>
          </a:p>
          <a:p>
            <a:pPr>
              <a:lnSpc>
                <a:spcPct val="80000"/>
              </a:lnSpc>
              <a:buClr>
                <a:schemeClr val="bg2"/>
              </a:buClr>
            </a:pPr>
            <a:endParaRPr lang="en-US" altLang="en-US" sz="2800" dirty="0"/>
          </a:p>
          <a:p>
            <a:pPr>
              <a:lnSpc>
                <a:spcPct val="80000"/>
              </a:lnSpc>
              <a:buClr>
                <a:schemeClr val="bg2"/>
              </a:buClr>
            </a:pPr>
            <a:endParaRPr lang="en-US" altLang="en-US" sz="2800" dirty="0"/>
          </a:p>
          <a:p>
            <a:pPr>
              <a:lnSpc>
                <a:spcPct val="80000"/>
              </a:lnSpc>
              <a:buClr>
                <a:schemeClr val="bg2"/>
              </a:buClr>
            </a:pPr>
            <a:endParaRPr lang="en-US" altLang="en-US" sz="2800" dirty="0"/>
          </a:p>
        </p:txBody>
      </p:sp>
      <p:pic>
        <p:nvPicPr>
          <p:cNvPr id="8197" name="Picture 26"/>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648200" y="2082801"/>
            <a:ext cx="3601069" cy="3175000"/>
          </a:xfrm>
        </p:spPr>
      </p:pic>
      <p:sp>
        <p:nvSpPr>
          <p:cNvPr id="3" name="Title 2"/>
          <p:cNvSpPr>
            <a:spLocks noGrp="1"/>
          </p:cNvSpPr>
          <p:nvPr>
            <p:ph type="title"/>
          </p:nvPr>
        </p:nvSpPr>
        <p:spPr/>
        <p:txBody>
          <a:bodyPr/>
          <a:lstStyle/>
          <a:p>
            <a:r>
              <a:rPr lang="en-US" dirty="0" smtClean="0"/>
              <a:t>Distribution of alcohol</a:t>
            </a:r>
            <a:endParaRPr lang="en-US" dirty="0"/>
          </a:p>
        </p:txBody>
      </p:sp>
    </p:spTree>
    <p:extLst>
      <p:ext uri="{BB962C8B-B14F-4D97-AF65-F5344CB8AC3E}">
        <p14:creationId xmlns:p14="http://schemas.microsoft.com/office/powerpoint/2010/main" val="341469522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8"/>
          <p:cNvSpPr>
            <a:spLocks noGrp="1" noChangeArrowheads="1"/>
          </p:cNvSpPr>
          <p:nvPr>
            <p:ph type="body" sz="half" idx="2"/>
          </p:nvPr>
        </p:nvSpPr>
        <p:spPr>
          <a:xfrm>
            <a:off x="5181600" y="1600200"/>
            <a:ext cx="3048000" cy="49530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2800" dirty="0"/>
              <a:t>Placenta acts as selective barrier</a:t>
            </a:r>
          </a:p>
          <a:p>
            <a:pPr>
              <a:lnSpc>
                <a:spcPct val="80000"/>
              </a:lnSpc>
              <a:buClr>
                <a:schemeClr val="bg2"/>
              </a:buClr>
            </a:pPr>
            <a:endParaRPr lang="en-US" altLang="en-US" sz="2800" dirty="0"/>
          </a:p>
          <a:p>
            <a:pPr>
              <a:lnSpc>
                <a:spcPct val="80000"/>
              </a:lnSpc>
              <a:buClr>
                <a:schemeClr val="bg2"/>
              </a:buClr>
            </a:pPr>
            <a:r>
              <a:rPr lang="en-US" altLang="en-US" sz="2800" dirty="0"/>
              <a:t>Alcohol passed from maternal to fetal blood</a:t>
            </a:r>
          </a:p>
        </p:txBody>
      </p:sp>
      <p:pic>
        <p:nvPicPr>
          <p:cNvPr id="9222" name="Picture 29" descr="FAS"/>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28600" y="1600200"/>
            <a:ext cx="4876800" cy="4953000"/>
          </a:xfrm>
          <a:noFill/>
          <a:ln>
            <a:solidFill>
              <a:srgbClr val="FFE885"/>
            </a:solidFill>
            <a:miter lim="800000"/>
            <a:headEnd/>
            <a:tailEnd/>
          </a:ln>
        </p:spPr>
      </p:pic>
      <p:sp>
        <p:nvSpPr>
          <p:cNvPr id="2" name="Title 1"/>
          <p:cNvSpPr>
            <a:spLocks noGrp="1"/>
          </p:cNvSpPr>
          <p:nvPr>
            <p:ph type="title"/>
          </p:nvPr>
        </p:nvSpPr>
        <p:spPr/>
        <p:txBody>
          <a:bodyPr/>
          <a:lstStyle/>
          <a:p>
            <a:r>
              <a:rPr lang="en-US" dirty="0" smtClean="0"/>
              <a:t>Placental effects</a:t>
            </a:r>
            <a:endParaRPr lang="en-US" dirty="0"/>
          </a:p>
        </p:txBody>
      </p:sp>
    </p:spTree>
    <p:extLst>
      <p:ext uri="{BB962C8B-B14F-4D97-AF65-F5344CB8AC3E}">
        <p14:creationId xmlns:p14="http://schemas.microsoft.com/office/powerpoint/2010/main" val="247249544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5"/>
          <p:cNvSpPr>
            <a:spLocks noGrp="1" noChangeArrowheads="1"/>
          </p:cNvSpPr>
          <p:nvPr>
            <p:ph type="body" idx="1"/>
          </p:nvPr>
        </p:nvSpPr>
        <p:spPr>
          <a:xfrm>
            <a:off x="457200" y="1600200"/>
            <a:ext cx="7772400" cy="5029200"/>
          </a:xfrm>
          <a:noFill/>
          <a:ln>
            <a:noFill/>
            <a:miter lim="800000"/>
            <a:headEnd/>
            <a:tailEnd/>
          </a:ln>
        </p:spPr>
        <p:txBody>
          <a:bodyPr vert="horz" lIns="91440" tIns="45720" rIns="91440" bIns="45720" rtlCol="0">
            <a:noAutofit/>
          </a:bodyPr>
          <a:lstStyle/>
          <a:p>
            <a:pPr>
              <a:lnSpc>
                <a:spcPct val="80000"/>
              </a:lnSpc>
              <a:buClr>
                <a:schemeClr val="bg2"/>
              </a:buClr>
            </a:pPr>
            <a:r>
              <a:rPr lang="en-US" altLang="en-US" sz="3200" dirty="0"/>
              <a:t>Genetic variation </a:t>
            </a:r>
          </a:p>
          <a:p>
            <a:pPr lvl="1"/>
            <a:r>
              <a:rPr lang="en-US" altLang="en-US" sz="2800" dirty="0"/>
              <a:t>May influence alcohol consumption</a:t>
            </a:r>
          </a:p>
          <a:p>
            <a:pPr>
              <a:lnSpc>
                <a:spcPct val="80000"/>
              </a:lnSpc>
              <a:buClr>
                <a:schemeClr val="bg2"/>
              </a:buClr>
            </a:pPr>
            <a:endParaRPr lang="en-US" altLang="en-US" sz="3200" dirty="0"/>
          </a:p>
          <a:p>
            <a:pPr>
              <a:lnSpc>
                <a:spcPct val="80000"/>
              </a:lnSpc>
              <a:buClr>
                <a:schemeClr val="bg2"/>
              </a:buClr>
            </a:pPr>
            <a:r>
              <a:rPr lang="en-US" altLang="en-US" sz="3200" dirty="0"/>
              <a:t>Fetal metabolism</a:t>
            </a:r>
          </a:p>
          <a:p>
            <a:pPr lvl="1"/>
            <a:r>
              <a:rPr lang="en-US" altLang="en-US" sz="2800" dirty="0"/>
              <a:t>Placenta does not metabolize ethanol well</a:t>
            </a:r>
          </a:p>
          <a:p>
            <a:pPr lvl="1"/>
            <a:r>
              <a:rPr lang="en-US" altLang="en-US" sz="2800" dirty="0"/>
              <a:t>Early stages of development very susceptible to damage</a:t>
            </a:r>
          </a:p>
          <a:p>
            <a:pPr>
              <a:lnSpc>
                <a:spcPct val="80000"/>
              </a:lnSpc>
              <a:buClr>
                <a:schemeClr val="bg2"/>
              </a:buClr>
            </a:pPr>
            <a:endParaRPr lang="en-US" altLang="en-US" sz="3200" dirty="0"/>
          </a:p>
          <a:p>
            <a:pPr>
              <a:lnSpc>
                <a:spcPct val="80000"/>
              </a:lnSpc>
              <a:buClr>
                <a:schemeClr val="bg2"/>
              </a:buClr>
            </a:pPr>
            <a:endParaRPr lang="en-US" altLang="en-US" sz="3200" dirty="0"/>
          </a:p>
        </p:txBody>
      </p:sp>
      <p:sp>
        <p:nvSpPr>
          <p:cNvPr id="2" name="Title 1"/>
          <p:cNvSpPr>
            <a:spLocks noGrp="1"/>
          </p:cNvSpPr>
          <p:nvPr>
            <p:ph type="title"/>
          </p:nvPr>
        </p:nvSpPr>
        <p:spPr/>
        <p:txBody>
          <a:bodyPr/>
          <a:lstStyle/>
          <a:p>
            <a:r>
              <a:rPr lang="en-US" dirty="0" smtClean="0"/>
              <a:t>Metabolism and elimination</a:t>
            </a:r>
            <a:endParaRPr lang="en-US" dirty="0"/>
          </a:p>
        </p:txBody>
      </p:sp>
    </p:spTree>
    <p:extLst>
      <p:ext uri="{BB962C8B-B14F-4D97-AF65-F5344CB8AC3E}">
        <p14:creationId xmlns:p14="http://schemas.microsoft.com/office/powerpoint/2010/main" val="3953592761"/>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Fetal alcohol spectrum disorders: Biological effects of  alcohol on fetus&amp;quot;&quot;/&gt;&lt;property id=&quot;20307&quot; value=&quot;256&quot;/&gt;&lt;/object&gt;&lt;object type=&quot;3&quot; unique_id=&quot;10004&quot;&gt;&lt;property id=&quot;20148&quot; value=&quot;5&quot;/&gt;&lt;property id=&quot;20300&quot; value=&quot;Slide 2 - &amp;quot;Road map for presentation&amp;quot;&quot;/&gt;&lt;property id=&quot;20307&quot; value=&quot;493&quot;/&gt;&lt;/object&gt;&lt;object type=&quot;3&quot; unique_id=&quot;10005&quot;&gt;&lt;property id=&quot;20148&quot; value=&quot;5&quot;/&gt;&lt;property id=&quot;20300&quot; value=&quot;Slide 3 - &amp;quot;Amount of alcohol in a drink&amp;quot;&quot;/&gt;&lt;property id=&quot;20307&quot; value=&quot;494&quot;/&gt;&lt;/object&gt;&lt;object type=&quot;3&quot; unique_id=&quot;10006&quot;&gt;&lt;property id=&quot;20148&quot; value=&quot;5&quot;/&gt;&lt;property id=&quot;20300&quot; value=&quot;Slide 4 - &amp;quot;A standard drink&amp;quot;&quot;/&gt;&lt;property id=&quot;20307&quot; value=&quot;467&quot;/&gt;&lt;/object&gt;&lt;object type=&quot;3&quot; unique_id=&quot;10007&quot;&gt;&lt;property id=&quot;20148&quot; value=&quot;5&quot;/&gt;&lt;property id=&quot;20300&quot; value=&quot;Slide 5 - &amp;quot;Alcohol metabolism and pharmacology&amp;quot;&quot;/&gt;&lt;property id=&quot;20307&quot; value=&quot;495&quot;/&gt;&lt;/object&gt;&lt;object type=&quot;3&quot; unique_id=&quot;10008&quot;&gt;&lt;property id=&quot;20148&quot; value=&quot;5&quot;/&gt;&lt;property id=&quot;20300&quot; value=&quot;Slide 6 - &amp;quot;Alcohol metabolism&amp;quot;&quot;/&gt;&lt;property id=&quot;20307&quot; value=&quot;496&quot;/&gt;&lt;/object&gt;&lt;object type=&quot;3&quot; unique_id=&quot;10009&quot;&gt;&lt;property id=&quot;20148&quot; value=&quot;5&quot;/&gt;&lt;property id=&quot;20300&quot; value=&quot;Slide 7 - &amp;quot;Distribution of alcohol&amp;quot;&quot;/&gt;&lt;property id=&quot;20307&quot; value=&quot;497&quot;/&gt;&lt;/object&gt;&lt;object type=&quot;3&quot; unique_id=&quot;10010&quot;&gt;&lt;property id=&quot;20148&quot; value=&quot;5&quot;/&gt;&lt;property id=&quot;20300&quot; value=&quot;Slide 8 - &amp;quot;Placental effects&amp;quot;&quot;/&gt;&lt;property id=&quot;20307&quot; value=&quot;498&quot;/&gt;&lt;/object&gt;&lt;object type=&quot;3&quot; unique_id=&quot;10011&quot;&gt;&lt;property id=&quot;20148&quot; value=&quot;5&quot;/&gt;&lt;property id=&quot;20300&quot; value=&quot;Slide 9 - &amp;quot;Metabolism and elimination&amp;quot;&quot;/&gt;&lt;property id=&quot;20307&quot; value=&quot;499&quot;/&gt;&lt;/object&gt;&lt;object type=&quot;3&quot; unique_id=&quot;10012&quot;&gt;&lt;property id=&quot;20148&quot; value=&quot;5&quot;/&gt;&lt;property id=&quot;20300&quot; value=&quot;Slide 10 - &amp;quot;Neuromorphological Birth defects associated with alcohol use &amp;quot;&quot;/&gt;&lt;property id=&quot;20307&quot; value=&quot;500&quot;/&gt;&lt;/object&gt;&lt;object type=&quot;3&quot; unique_id=&quot;10013&quot;&gt;&lt;property id=&quot;20148&quot; value=&quot;5&quot;/&gt;&lt;property id=&quot;20300&quot; value=&quot;Slide 11 - &amp;quot;Prenatal alcohol exposure &amp;amp; the brain&amp;quot;&quot;/&gt;&lt;property id=&quot;20307&quot; value=&quot;474&quot;/&gt;&lt;/object&gt;&lt;object type=&quot;3&quot; unique_id=&quot;10014&quot;&gt;&lt;property id=&quot;20148&quot; value=&quot;5&quot;/&gt;&lt;property id=&quot;20300&quot; value=&quot;Slide 12 - &amp;quot;Fetal alcohol spectrum disorders (FASD)&amp;quot;&quot;/&gt;&lt;property id=&quot;20307&quot; value=&quot;475&quot;/&gt;&lt;/object&gt;&lt;object type=&quot;3&quot; unique_id=&quot;10015&quot;&gt;&lt;property id=&quot;20148&quot; value=&quot;5&quot;/&gt;&lt;property id=&quot;20300&quot; value=&quot;Slide 13 - &amp;quot;Alcohol-Induced Injuries on the Central Nervous System (CNS)&amp;quot;&quot;/&gt;&lt;property id=&quot;20307&quot; value=&quot;501&quot;/&gt;&lt;/object&gt;&lt;object type=&quot;3&quot; unique_id=&quot;10016&quot;&gt;&lt;property id=&quot;20148&quot; value=&quot;5&quot;/&gt;&lt;property id=&quot;20300&quot; value=&quot;Slide 14 - &amp;quot;Sensitivity throughout gestation&amp;quot;&quot;/&gt;&lt;property id=&quot;20307&quot; value=&quot;477&quot;/&gt;&lt;/object&gt;&lt;object type=&quot;3&quot; unique_id=&quot;10017&quot;&gt;&lt;property id=&quot;20148&quot; value=&quot;5&quot;/&gt;&lt;property id=&quot;20300&quot; value=&quot;Slide 15 - &amp;quot;Sensitivity throughout gestation&amp;quot;&quot;/&gt;&lt;property id=&quot;20307&quot; value=&quot;478&quot;/&gt;&lt;/object&gt;&lt;object type=&quot;3&quot; unique_id=&quot;10018&quot;&gt;&lt;property id=&quot;20148&quot; value=&quot;5&quot;/&gt;&lt;property id=&quot;20300&quot; value=&quot;Slide 16 - &amp;quot;Post-natal effects of alcohol use&amp;quot;&quot;/&gt;&lt;property id=&quot;20307&quot; value=&quot;479&quot;/&gt;&lt;/object&gt;&lt;object type=&quot;3&quot; unique_id=&quot;10019&quot;&gt;&lt;property id=&quot;20148&quot; value=&quot;5&quot;/&gt;&lt;property id=&quot;20300&quot; value=&quot;Slide 17 - &amp;quot;Cellular Response to Alcohol Exposure&amp;quot;&quot;/&gt;&lt;property id=&quot;20307&quot; value=&quot;502&quot;/&gt;&lt;/object&gt;&lt;object type=&quot;3&quot; unique_id=&quot;10020&quot;&gt;&lt;property id=&quot;20148&quot; value=&quot;5&quot;/&gt;&lt;property id=&quot;20300&quot; value=&quot;Slide 18 - &amp;quot;Neurogenesis&amp;quot;&quot;/&gt;&lt;property id=&quot;20307&quot; value=&quot;481&quot;/&gt;&lt;/object&gt;&lt;object type=&quot;3&quot; unique_id=&quot;10021&quot;&gt;&lt;property id=&quot;20148&quot; value=&quot;5&quot;/&gt;&lt;property id=&quot;20300&quot; value=&quot;Slide 19 - &amp;quot;Growth and differentiation&amp;quot;&quot;/&gt;&lt;property id=&quot;20307&quot; value=&quot;482&quot;/&gt;&lt;/object&gt;&lt;object type=&quot;3&quot; unique_id=&quot;10022&quot;&gt;&lt;property id=&quot;20148&quot; value=&quot;5&quot;/&gt;&lt;property id=&quot;20300&quot; value=&quot;Slide 20 - &amp;quot;Migration&amp;quot;&quot;/&gt;&lt;property id=&quot;20307&quot; value=&quot;483&quot;/&gt;&lt;/object&gt;&lt;object type=&quot;3&quot; unique_id=&quot;10023&quot;&gt;&lt;property id=&quot;20148&quot; value=&quot;5&quot;/&gt;&lt;property id=&quot;20300&quot; value=&quot;Slide 21 - &amp;quot;Synaptogenesis&amp;quot;&quot;/&gt;&lt;property id=&quot;20307&quot; value=&quot;484&quot;/&gt;&lt;/object&gt;&lt;object type=&quot;3&quot; unique_id=&quot;10024&quot;&gt;&lt;property id=&quot;20148&quot; value=&quot;5&quot;/&gt;&lt;property id=&quot;20300&quot; value=&quot;Slide 22 - &amp;quot;Apoptosis&amp;quot;&quot;/&gt;&lt;property id=&quot;20307&quot; value=&quot;485&quot;/&gt;&lt;/object&gt;&lt;object type=&quot;3&quot; unique_id=&quot;10025&quot;&gt;&lt;property id=&quot;20148&quot; value=&quot;5&quot;/&gt;&lt;property id=&quot;20300&quot; value=&quot;Slide 23 - &amp;quot;Plasticity&amp;quot;&quot;/&gt;&lt;property id=&quot;20307&quot; value=&quot;486&quot;/&gt;&lt;/object&gt;&lt;object type=&quot;3&quot; unique_id=&quot;10026&quot;&gt;&lt;property id=&quot;20148&quot; value=&quot;5&quot;/&gt;&lt;property id=&quot;20300&quot; value=&quot;Slide 24 - &amp;quot;Biomedical Mechanisms&amp;quot;&quot;/&gt;&lt;property id=&quot;20307&quot; value=&quot;503&quot;/&gt;&lt;/object&gt;&lt;object type=&quot;3&quot; unique_id=&quot;10027&quot;&gt;&lt;property id=&quot;20148&quot; value=&quot;5&quot;/&gt;&lt;property id=&quot;20300&quot; value=&quot;Slide 25 - &amp;quot;Neuromorphological and neurotropic effects&amp;quot;&quot;/&gt;&lt;property id=&quot;20307&quot; value=&quot;488&quot;/&gt;&lt;/object&gt;&lt;object type=&quot;3&quot; unique_id=&quot;10028&quot;&gt;&lt;property id=&quot;20148&quot; value=&quot;5&quot;/&gt;&lt;property id=&quot;20300&quot; value=&quot;Slide 26 - &amp;quot;Other biomedical mechanisms&amp;quot;&quot;/&gt;&lt;property id=&quot;20307&quot; value=&quot;489&quot;/&gt;&lt;/object&gt;&lt;object type=&quot;3&quot; unique_id=&quot;10029&quot;&gt;&lt;property id=&quot;20148&quot; value=&quot;5&quot;/&gt;&lt;property id=&quot;20300&quot; value=&quot;Slide 27 - &amp;quot;Effects on Neurobehavior&amp;quot;&quot;/&gt;&lt;property id=&quot;20307&quot; value=&quot;504&quot;/&gt;&lt;/object&gt;&lt;object type=&quot;3&quot; unique_id=&quot;10030&quot;&gt;&lt;property id=&quot;20148&quot; value=&quot;5&quot;/&gt;&lt;property id=&quot;20300&quot; value=&quot;Slide 28 - &amp;quot;Cognitive and behavioral deficits&amp;quot;&quot;/&gt;&lt;property id=&quot;20307&quot; value=&quot;491&quot;/&gt;&lt;/object&gt;&lt;object type=&quot;3&quot; unique_id=&quot;10031&quot;&gt;&lt;property id=&quot;20148&quot; value=&quot;5&quot;/&gt;&lt;property id=&quot;20300&quot; value=&quot;Slide 29 - &amp;quot;Review&amp;quot;&quot;/&gt;&lt;property id=&quot;20307&quot; value=&quot;492&quot;/&gt;&lt;/object&gt;&lt;object type=&quot;3&quot; unique_id=&quot;10032&quot;&gt;&lt;property id=&quot;20148&quot; value=&quot;5&quot;/&gt;&lt;property id=&quot;20300&quot; value=&quot;Slide 30 - &amp;quot;Arctic FASD Regional Training Center www.uaa.alaska.edu/arcticfasdrtc arcticfasdrtc@uaa.alaska.edu 907.786.6381 &amp;quot;&quot;/&gt;&lt;property id=&quot;20307&quot; value=&quot;296&quot;/&gt;&lt;/object&gt;&lt;/object&gt;&lt;object type=&quot;8&quot; unique_id=&quot;10064&quot;&gt;&lt;/object&gt;&lt;/object&gt;&lt;/database&gt;"/>
  <p:tag name="MMPROD_NEXTUNIQUEID" val="10009"/>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2">
      <a:dk1>
        <a:srgbClr val="2F2B20"/>
      </a:dk1>
      <a:lt1>
        <a:srgbClr val="FFFFFF"/>
      </a:lt1>
      <a:dk2>
        <a:srgbClr val="4466AF"/>
      </a:dk2>
      <a:lt2>
        <a:srgbClr val="88BC64"/>
      </a:lt2>
      <a:accent1>
        <a:srgbClr val="88BC64"/>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1449</TotalTime>
  <Words>6508</Words>
  <Application>Microsoft Office PowerPoint</Application>
  <PresentationFormat>On-screen Show (4:3)</PresentationFormat>
  <Paragraphs>500</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Adjacency</vt:lpstr>
      <vt:lpstr>Fetal alcohol spectrum disorders: Biological effects of  alcohol on fetus</vt:lpstr>
      <vt:lpstr>Road map for presentation</vt:lpstr>
      <vt:lpstr>Amount of alcohol in a drink</vt:lpstr>
      <vt:lpstr>A standard drink</vt:lpstr>
      <vt:lpstr>Alcohol metabolism and pharmacology</vt:lpstr>
      <vt:lpstr>Alcohol metabolism</vt:lpstr>
      <vt:lpstr>Distribution of alcohol</vt:lpstr>
      <vt:lpstr>Placental effects</vt:lpstr>
      <vt:lpstr>Metabolism and elimination</vt:lpstr>
      <vt:lpstr>Neuromorphological Birth defects associated with alcohol use </vt:lpstr>
      <vt:lpstr>Prenatal alcohol exposure &amp; the brain</vt:lpstr>
      <vt:lpstr>Fetal alcohol spectrum disorders (FASD)</vt:lpstr>
      <vt:lpstr>Alcohol-Induced Injuries on the Central Nervous System (CNS)</vt:lpstr>
      <vt:lpstr>Sensitivity throughout gestation</vt:lpstr>
      <vt:lpstr>Sensitivity throughout gestation</vt:lpstr>
      <vt:lpstr>Post-natal effects of alcohol use</vt:lpstr>
      <vt:lpstr>Cellular Response to Alcohol Exposure</vt:lpstr>
      <vt:lpstr>Neurogenesis</vt:lpstr>
      <vt:lpstr>Growth and differentiation</vt:lpstr>
      <vt:lpstr>Migration</vt:lpstr>
      <vt:lpstr>Synaptogenesis</vt:lpstr>
      <vt:lpstr>Apoptosis</vt:lpstr>
      <vt:lpstr>Plasticity</vt:lpstr>
      <vt:lpstr>Biomedical Mechanisms</vt:lpstr>
      <vt:lpstr>Neuromorphological and neurotropic effects</vt:lpstr>
      <vt:lpstr>Other biomedical mechanisms</vt:lpstr>
      <vt:lpstr>Effects on Neurobehavior</vt:lpstr>
      <vt:lpstr>Cognitive and behavioral deficits</vt:lpstr>
      <vt:lpstr>Review</vt:lpstr>
      <vt:lpstr>Arctic FASD Regional Training Center www.uaa.alaska.edu/arcticfasdrtc arcticfasdrtc@uaa.alaska.edu 907.786.6381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Fetal Alcohol Spectrum Disorders</dc:title>
  <dc:creator>cbhrs</dc:creator>
  <cp:lastModifiedBy>cbhrsae</cp:lastModifiedBy>
  <cp:revision>75</cp:revision>
  <dcterms:created xsi:type="dcterms:W3CDTF">2013-07-18T17:22:51Z</dcterms:created>
  <dcterms:modified xsi:type="dcterms:W3CDTF">2015-08-31T23:53:50Z</dcterms:modified>
</cp:coreProperties>
</file>