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7" r:id="rId3"/>
    <p:sldId id="294" r:id="rId4"/>
    <p:sldId id="301" r:id="rId5"/>
    <p:sldId id="260" r:id="rId6"/>
    <p:sldId id="261" r:id="rId7"/>
    <p:sldId id="262" r:id="rId8"/>
    <p:sldId id="295" r:id="rId9"/>
    <p:sldId id="264" r:id="rId10"/>
    <p:sldId id="265" r:id="rId11"/>
    <p:sldId id="266" r:id="rId12"/>
    <p:sldId id="267" r:id="rId13"/>
    <p:sldId id="296" r:id="rId14"/>
    <p:sldId id="269" r:id="rId15"/>
    <p:sldId id="270" r:id="rId16"/>
    <p:sldId id="271" r:id="rId17"/>
    <p:sldId id="272" r:id="rId18"/>
    <p:sldId id="273" r:id="rId19"/>
    <p:sldId id="274" r:id="rId20"/>
    <p:sldId id="275" r:id="rId21"/>
    <p:sldId id="276" r:id="rId22"/>
    <p:sldId id="277" r:id="rId23"/>
    <p:sldId id="278" r:id="rId24"/>
    <p:sldId id="279" r:id="rId25"/>
    <p:sldId id="299" r:id="rId26"/>
    <p:sldId id="281" r:id="rId27"/>
    <p:sldId id="282" r:id="rId28"/>
    <p:sldId id="283" r:id="rId29"/>
    <p:sldId id="298" r:id="rId30"/>
    <p:sldId id="285" r:id="rId31"/>
    <p:sldId id="286" r:id="rId32"/>
    <p:sldId id="297" r:id="rId33"/>
    <p:sldId id="288" r:id="rId34"/>
    <p:sldId id="289" r:id="rId35"/>
    <p:sldId id="290" r:id="rId36"/>
    <p:sldId id="291" r:id="rId37"/>
    <p:sldId id="292" r:id="rId38"/>
    <p:sldId id="300" r:id="rId39"/>
  </p:sldIdLst>
  <p:sldSz cx="9144000" cy="6858000" type="screen4x3"/>
  <p:notesSz cx="6858000" cy="9144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65" d="100"/>
          <a:sy n="65" d="100"/>
        </p:scale>
        <p:origin x="-2040" y="-336"/>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80" d="100"/>
          <a:sy n="80" d="100"/>
        </p:scale>
        <p:origin x="-197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a:t>
            </a:r>
            <a:r>
              <a:rPr lang="en-US" altLang="en-US" baseline="0" smtClean="0">
                <a:latin typeface="Arial" charset="0"/>
              </a:rPr>
              <a:t>FASD </a:t>
            </a:r>
            <a:r>
              <a:rPr lang="en-US" altLang="en-US" smtClean="0">
                <a:latin typeface="Arial" charset="0"/>
              </a:rPr>
              <a:t>Regional </a:t>
            </a:r>
            <a:r>
              <a:rPr lang="en-US" altLang="en-US" dirty="0" smtClean="0">
                <a:latin typeface="Arial" charset="0"/>
              </a:rPr>
              <a:t>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five, screening, assessment,</a:t>
            </a:r>
            <a:r>
              <a:rPr lang="en-US" altLang="en-US" baseline="0" dirty="0" smtClean="0">
                <a:latin typeface="Arial" charset="0"/>
              </a:rPr>
              <a:t> and diagnosis</a:t>
            </a:r>
            <a:endParaRPr lang="en-US" altLang="en-US"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59E44B66-7E83-4ACC-91E9-E231C5C037E6}" type="slidenum">
              <a:rPr lang="en-US" smtClean="0"/>
              <a:pPr eaLnBrk="1" hangingPunct="1"/>
              <a:t>10</a:t>
            </a:fld>
            <a:endParaRPr lang="en-US" smtClean="0"/>
          </a:p>
        </p:txBody>
      </p:sp>
      <p:sp>
        <p:nvSpPr>
          <p:cNvPr id="50179" name="Rectangle 2"/>
          <p:cNvSpPr>
            <a:spLocks noGrp="1" noRot="1" noChangeAspect="1" noChangeArrowheads="1" noTextEdit="1"/>
          </p:cNvSpPr>
          <p:nvPr>
            <p:ph type="sldImg"/>
          </p:nvPr>
        </p:nvSpPr>
        <p:spPr>
          <a:xfrm>
            <a:off x="5095875" y="171450"/>
            <a:ext cx="1608138" cy="1208088"/>
          </a:xfrm>
          <a:ln/>
        </p:spPr>
      </p:sp>
      <p:sp>
        <p:nvSpPr>
          <p:cNvPr id="50180" name="Rectangle 3"/>
          <p:cNvSpPr>
            <a:spLocks noGrp="1" noChangeArrowheads="1"/>
          </p:cNvSpPr>
          <p:nvPr>
            <p:ph type="body" idx="1"/>
          </p:nvPr>
        </p:nvSpPr>
        <p:spPr>
          <a:xfrm>
            <a:off x="0" y="1524000"/>
            <a:ext cx="6858000"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Initial recognition that a child or older individual has a potential problem can come from many sources. </a:t>
            </a:r>
          </a:p>
          <a:p>
            <a:pPr eaLnBrk="1" hangingPunct="1"/>
            <a:endParaRPr lang="en-US" dirty="0" smtClean="0"/>
          </a:p>
          <a:p>
            <a:pPr eaLnBrk="1" hangingPunct="1"/>
            <a:r>
              <a:rPr lang="en-US" dirty="0" smtClean="0"/>
              <a:t>Often, parents notice differences between a child and his or her siblings. </a:t>
            </a:r>
          </a:p>
          <a:p>
            <a:pPr eaLnBrk="1" hangingPunct="1"/>
            <a:endParaRPr lang="en-US" dirty="0" smtClean="0"/>
          </a:p>
          <a:p>
            <a:pPr eaLnBrk="1" hangingPunct="1"/>
            <a:r>
              <a:rPr lang="en-US" dirty="0" smtClean="0"/>
              <a:t>School systems, including Head Start and daycare staff, interact with a large number of children and often recognize when someone is having difficulty. </a:t>
            </a:r>
          </a:p>
          <a:p>
            <a:pPr eaLnBrk="1" hangingPunct="1"/>
            <a:endParaRPr lang="en-US" dirty="0" smtClean="0"/>
          </a:p>
          <a:p>
            <a:pPr eaLnBrk="1" hangingPunct="1"/>
            <a:r>
              <a:rPr lang="en-US" dirty="0" smtClean="0"/>
              <a:t>Social service professionals, such as Women, Infants, and Children (WIC) clinic staff, social workers, and foster care agencies, frequently recognize children and individuals having difficulty and needing evaluation. </a:t>
            </a:r>
          </a:p>
          <a:p>
            <a:pPr eaLnBrk="1" hangingPunct="1"/>
            <a:endParaRPr lang="en-US" dirty="0" smtClean="0"/>
          </a:p>
          <a:p>
            <a:pPr eaLnBrk="1" hangingPunct="1"/>
            <a:r>
              <a:rPr lang="en-US" dirty="0" smtClean="0"/>
              <a:t>And finally, health care providers (particularly pediatricians) often are the first to screen for and detect problems; or obstetricians, who might be aware of a maternal substance abuse problem, might refer a newborn. </a:t>
            </a:r>
          </a:p>
          <a:p>
            <a:pPr eaLnBrk="1" hangingPunct="1"/>
            <a:endParaRPr lang="en-US" dirty="0" smtClean="0"/>
          </a:p>
          <a:p>
            <a:pPr eaLnBrk="1" hangingPunct="1"/>
            <a:r>
              <a:rPr lang="en-US" dirty="0" smtClean="0"/>
              <a:t>Recognition of many of the problems associated with an FASD is exactly the type of condition the “well child” visits to the doctor’s office are meant to identify. </a:t>
            </a:r>
          </a:p>
          <a:p>
            <a:pPr eaLnBrk="1" hangingPunct="1"/>
            <a:endParaRPr lang="en-US" dirty="0" smtClean="0"/>
          </a:p>
          <a:p>
            <a:pPr eaLnBrk="1" hangingPunct="1"/>
            <a:r>
              <a:rPr lang="en-US" dirty="0" smtClean="0"/>
              <a:t>It is assumed that triggers, such as facial abnormalities, growth delay, developmental problems, or maternal alcohol use, will emerge from the contact. </a:t>
            </a:r>
          </a:p>
          <a:p>
            <a:pPr eaLnBrk="1" hangingPunct="1"/>
            <a:endParaRPr lang="en-US" dirty="0" smtClean="0"/>
          </a:p>
          <a:p>
            <a:pPr eaLnBrk="1" hangingPunct="1"/>
            <a:r>
              <a:rPr lang="en-US" dirty="0" smtClean="0"/>
              <a:t>It is important that health and allied health care providers are trained and are comfortable asking the questions that can lead to the identification of triggers.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6F5CE36F-8D23-4F64-A5DB-7D107CBE18DB}" type="slidenum">
              <a:rPr lang="en-US" smtClean="0"/>
              <a:pPr eaLnBrk="1" hangingPunct="1"/>
              <a:t>11</a:t>
            </a:fld>
            <a:endParaRPr lang="en-US" smtClean="0"/>
          </a:p>
        </p:txBody>
      </p:sp>
      <p:sp>
        <p:nvSpPr>
          <p:cNvPr id="51203" name="Rectangle 2"/>
          <p:cNvSpPr>
            <a:spLocks noGrp="1" noRot="1" noChangeAspect="1" noChangeArrowheads="1" noTextEdit="1"/>
          </p:cNvSpPr>
          <p:nvPr>
            <p:ph type="sldImg"/>
          </p:nvPr>
        </p:nvSpPr>
        <p:spPr>
          <a:xfrm>
            <a:off x="5024438" y="98425"/>
            <a:ext cx="1609725" cy="1208088"/>
          </a:xfrm>
          <a:ln/>
        </p:spPr>
      </p:sp>
      <p:sp>
        <p:nvSpPr>
          <p:cNvPr id="51204"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The referral process is initiated at the point a health care provider starts to suspect an alcohol-related disorder for a child. </a:t>
            </a:r>
          </a:p>
          <a:p>
            <a:pPr eaLnBrk="1" hangingPunct="1"/>
            <a:r>
              <a:rPr lang="en-US" smtClean="0">
                <a:cs typeface="Arial" pitchFamily="34" charset="0"/>
              </a:rPr>
              <a:t>(Note that in some communities, the referral for a diagnostic assessment can come from an individual other than a healthcare provider.)</a:t>
            </a:r>
          </a:p>
          <a:p>
            <a:pPr eaLnBrk="1" hangingPunct="1"/>
            <a:endParaRPr lang="en-US" smtClean="0">
              <a:cs typeface="Arial" pitchFamily="34" charset="0"/>
            </a:endParaRPr>
          </a:p>
          <a:p>
            <a:pPr eaLnBrk="1" hangingPunct="1"/>
            <a:r>
              <a:rPr lang="en-US" smtClean="0">
                <a:cs typeface="Arial" pitchFamily="34" charset="0"/>
              </a:rPr>
              <a:t>In making a referral for a complete diagnostic evaluation, it is helpful for the referring provider to gather and document specific data related to the diagnostic criteria:</a:t>
            </a:r>
          </a:p>
          <a:p>
            <a:pPr eaLnBrk="1" hangingPunct="1"/>
            <a:endParaRPr lang="en-US" smtClean="0">
              <a:cs typeface="Arial" pitchFamily="34" charset="0"/>
            </a:endParaRPr>
          </a:p>
          <a:p>
            <a:pPr eaLnBrk="1" hangingPunct="1">
              <a:buFontTx/>
              <a:buAutoNum type="arabicPeriod"/>
            </a:pPr>
            <a:r>
              <a:rPr lang="en-US" smtClean="0">
                <a:cs typeface="Arial" pitchFamily="34" charset="0"/>
              </a:rPr>
              <a:t>The facial characteristics discussed previously.</a:t>
            </a:r>
          </a:p>
          <a:p>
            <a:pPr eaLnBrk="1" hangingPunct="1">
              <a:buFontTx/>
              <a:buAutoNum type="arabicPeriod"/>
            </a:pPr>
            <a:r>
              <a:rPr lang="en-US" smtClean="0">
                <a:cs typeface="Arial" pitchFamily="34" charset="0"/>
              </a:rPr>
              <a:t>Growth restrictions/delays.</a:t>
            </a:r>
          </a:p>
          <a:p>
            <a:pPr eaLnBrk="1" hangingPunct="1">
              <a:buFontTx/>
              <a:buAutoNum type="arabicPeriod"/>
            </a:pPr>
            <a:r>
              <a:rPr lang="en-US" smtClean="0">
                <a:cs typeface="Arial" pitchFamily="34" charset="0"/>
              </a:rPr>
              <a:t>Central nervous system dysfunction – problems with cognition, executive functioning, motor skills, social skills, hyperactivity or attention problems.</a:t>
            </a:r>
          </a:p>
          <a:p>
            <a:pPr eaLnBrk="1" hangingPunct="1"/>
            <a:endParaRPr lang="en-US" b="1" smtClean="0">
              <a:cs typeface="Arial" pitchFamily="34" charset="0"/>
            </a:endParaRPr>
          </a:p>
          <a:p>
            <a:pPr eaLnBrk="1" hangingPunct="1"/>
            <a:r>
              <a:rPr lang="en-US" smtClean="0">
                <a:cs typeface="Arial" pitchFamily="34" charset="0"/>
              </a:rPr>
              <a:t>These data will assist the provider in making the decision to diagnose the child or to refer the child to a multidisciplinary evaluation team for a confirmed diagnosis. </a:t>
            </a:r>
          </a:p>
          <a:p>
            <a:pPr eaLnBrk="1" hangingPunct="1"/>
            <a:endParaRPr lang="en-US" smtClean="0">
              <a:cs typeface="Arial" pitchFamily="34" charset="0"/>
            </a:endParaRPr>
          </a:p>
          <a:p>
            <a:pPr eaLnBrk="1" hangingPunct="1"/>
            <a:r>
              <a:rPr lang="en-US" smtClean="0">
                <a:cs typeface="Arial" pitchFamily="34" charset="0"/>
              </a:rPr>
              <a:t>In addition, these data could be forwarded to the multidisciplinary evaluation team to guide the diagnostic process. </a:t>
            </a:r>
          </a:p>
          <a:p>
            <a:pPr eaLnBrk="1" hangingPunct="1"/>
            <a:endParaRPr lang="en-US" smtClean="0">
              <a:cs typeface="Arial" pitchFamily="34" charset="0"/>
            </a:endParaRPr>
          </a:p>
          <a:p>
            <a:pPr eaLnBrk="1" hangingPunct="1"/>
            <a:r>
              <a:rPr lang="en-US" b="1" smtClean="0">
                <a:cs typeface="Arial" pitchFamily="34" charset="0"/>
              </a:rPr>
              <a:t>Cognitive deficits (cognitive = thinking, reasoning, memory, imagination, learning)</a:t>
            </a:r>
          </a:p>
          <a:p>
            <a:pPr eaLnBrk="1" hangingPunct="1"/>
            <a:r>
              <a:rPr lang="en-US" b="1" smtClean="0">
                <a:cs typeface="Arial" pitchFamily="34" charset="0"/>
              </a:rPr>
              <a:t>Executive functioning deficits</a:t>
            </a:r>
            <a:r>
              <a:rPr lang="en-US" smtClean="0">
                <a:cs typeface="Arial" pitchFamily="34" charset="0"/>
              </a:rPr>
              <a:t> </a:t>
            </a:r>
            <a:r>
              <a:rPr lang="en-US" b="1" smtClean="0">
                <a:cs typeface="Arial" pitchFamily="34" charset="0"/>
              </a:rPr>
              <a:t>(executive functioning = brain processes that are responsible for planning, abstract thinking, rule acquisition, initiating appropriate actions, inhibiting inappropriate actions, sorting sensory information)</a:t>
            </a:r>
          </a:p>
          <a:p>
            <a:pPr eaLnBrk="1" hangingPunct="1"/>
            <a:r>
              <a:rPr lang="en-US" b="1" smtClean="0">
                <a:cs typeface="Arial" pitchFamily="34" charset="0"/>
              </a:rPr>
              <a:t>Motor functioning delays or deficits (motor function = how the parts of the body move together)</a:t>
            </a:r>
            <a:endParaRPr lang="en-US" smtClean="0">
              <a:cs typeface="Arial" pitchFamily="34" charset="0"/>
            </a:endParaRPr>
          </a:p>
          <a:p>
            <a:pPr eaLnBrk="1" hangingPunct="1"/>
            <a:endParaRPr lang="en-US" smtClean="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927DF03D-1BBE-4791-BD5A-330C81DE9CBB}" type="slidenum">
              <a:rPr lang="en-US" smtClean="0"/>
              <a:pPr eaLnBrk="1" hangingPunct="1"/>
              <a:t>12</a:t>
            </a:fld>
            <a:endParaRPr lang="en-US" smtClean="0"/>
          </a:p>
        </p:txBody>
      </p:sp>
      <p:sp>
        <p:nvSpPr>
          <p:cNvPr id="52227" name="Rectangle 2"/>
          <p:cNvSpPr>
            <a:spLocks noGrp="1" noRot="1" noChangeAspect="1" noChangeArrowheads="1" noTextEdit="1"/>
          </p:cNvSpPr>
          <p:nvPr>
            <p:ph type="sldImg"/>
          </p:nvPr>
        </p:nvSpPr>
        <p:spPr>
          <a:xfrm>
            <a:off x="5216525" y="98425"/>
            <a:ext cx="1511300" cy="1135063"/>
          </a:xfrm>
          <a:ln/>
        </p:spPr>
      </p:sp>
      <p:sp>
        <p:nvSpPr>
          <p:cNvPr id="52228"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Typically, a multidisciplinary team thoroughly assesses the child using diagnostic procedures to evaluate </a:t>
            </a:r>
            <a:r>
              <a:rPr lang="en-US" dirty="0" err="1" smtClean="0"/>
              <a:t>dysmorphia</a:t>
            </a:r>
            <a:r>
              <a:rPr lang="en-US" dirty="0" smtClean="0"/>
              <a:t> (abnormality of shape or form) and growth parameters and to obtain appropriate neurodevelopmental evaluation data. </a:t>
            </a:r>
          </a:p>
          <a:p>
            <a:pPr eaLnBrk="1" hangingPunct="1"/>
            <a:endParaRPr lang="en-US" dirty="0" smtClean="0"/>
          </a:p>
          <a:p>
            <a:pPr eaLnBrk="1" hangingPunct="1"/>
            <a:r>
              <a:rPr lang="en-US" dirty="0" smtClean="0"/>
              <a:t>In many rural and less populous regions, these clinicians must make the diagnosis for many types of birth defects and developmental disabilities. </a:t>
            </a:r>
          </a:p>
          <a:p>
            <a:pPr eaLnBrk="1" hangingPunct="1"/>
            <a:endParaRPr lang="en-US" dirty="0" smtClean="0"/>
          </a:p>
          <a:p>
            <a:pPr eaLnBrk="1" hangingPunct="1"/>
            <a:r>
              <a:rPr lang="en-US" dirty="0" smtClean="0"/>
              <a:t>Many of these evaluation services are available within the community; for example, school systems can often provide neurocognitive assessments. </a:t>
            </a:r>
            <a:br>
              <a:rPr lang="en-US" dirty="0" smtClean="0"/>
            </a:br>
            <a:endParaRPr lang="en-US" dirty="0" smtClean="0"/>
          </a:p>
          <a:p>
            <a:pPr eaLnBrk="1" hangingPunct="1"/>
            <a:r>
              <a:rPr lang="en-US" dirty="0" smtClean="0"/>
              <a:t>In areas where there is not an established diagnostic team, it is possible to have separate assessments by various specialists, such as speech &amp; language pathologists, occupational or physical therapists, psychologists, or mental health clinicians, in coordination with a physician who can make a diagnosis once all the information from the specialists is provided.</a:t>
            </a:r>
          </a:p>
          <a:p>
            <a:pPr eaLnBrk="1" hangingPunct="1"/>
            <a:endParaRPr lang="en-US" dirty="0" smtClean="0"/>
          </a:p>
          <a:p>
            <a:pPr eaLnBrk="1" hangingPunct="1"/>
            <a:r>
              <a:rPr lang="en-US" dirty="0" smtClean="0"/>
              <a:t>Other clinicians, such as pediatricians and family practitioners, also might make the FAS diagnosis, with appropriate training in the use of the CDC’s diagnostic guidelines. </a:t>
            </a:r>
            <a:r>
              <a:rPr lang="en-US" b="1" dirty="0" smtClean="0"/>
              <a:t>(Refer to the CDC’s diagnostic guidelines booklet. Also note that the University of Washington has an online course in how to use their 4-digit diagnostic code system.)</a:t>
            </a:r>
            <a:endParaRPr lang="en-US" dirty="0" smtClean="0"/>
          </a:p>
          <a:p>
            <a:pPr eaLnBrk="1" hangingPunct="1"/>
            <a:endParaRPr lang="en-US" dirty="0" smtClean="0"/>
          </a:p>
          <a:p>
            <a:pPr eaLnBrk="1" hangingPunct="1"/>
            <a:r>
              <a:rPr lang="en-US" dirty="0" smtClean="0"/>
              <a:t>Once a diagnosis is made, an intervention plan can be developed using a multidisciplinary team approach. </a:t>
            </a:r>
          </a:p>
          <a:p>
            <a:pPr eaLnBrk="1" hangingPunct="1"/>
            <a:endParaRPr lang="en-US" dirty="0" smtClean="0"/>
          </a:p>
          <a:p>
            <a:pPr eaLnBrk="1" hangingPunct="1"/>
            <a:r>
              <a:rPr lang="en-US" dirty="0" smtClean="0"/>
              <a:t>A variety of specialists could contribute to the multidisciplinary team, including </a:t>
            </a:r>
            <a:r>
              <a:rPr lang="en-US" dirty="0" err="1" smtClean="0"/>
              <a:t>dysmorphologists</a:t>
            </a:r>
            <a:r>
              <a:rPr lang="en-US" dirty="0" smtClean="0"/>
              <a:t>, developmental pediatricians, psychiatrists, psychologists, physical therapists, occupational therapists, mental health clinicians, speech &amp; language pathologists, social workers, and educational specialists.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smtClean="0"/>
              <a:t>We’ll now review the diagnostic criteria that have been established specifically for the diagnosis of FAS.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13</a:t>
            </a:fld>
            <a:endParaRPr lang="en-US"/>
          </a:p>
        </p:txBody>
      </p:sp>
    </p:spTree>
    <p:extLst>
      <p:ext uri="{BB962C8B-B14F-4D97-AF65-F5344CB8AC3E}">
        <p14:creationId xmlns:p14="http://schemas.microsoft.com/office/powerpoint/2010/main" val="1333825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C93889CC-E4B8-4A0B-BF8A-59370B833FD4}" type="slidenum">
              <a:rPr lang="en-US" smtClean="0"/>
              <a:pPr eaLnBrk="1" hangingPunct="1"/>
              <a:t>14</a:t>
            </a:fld>
            <a:endParaRPr lang="en-US" smtClean="0"/>
          </a:p>
        </p:txBody>
      </p:sp>
      <p:sp>
        <p:nvSpPr>
          <p:cNvPr id="54275" name="Rectangle 2"/>
          <p:cNvSpPr>
            <a:spLocks noGrp="1" noRot="1" noChangeAspect="1" noChangeArrowheads="1" noTextEdit="1"/>
          </p:cNvSpPr>
          <p:nvPr>
            <p:ph type="sldImg"/>
          </p:nvPr>
        </p:nvSpPr>
        <p:spPr>
          <a:xfrm>
            <a:off x="5275263" y="93663"/>
            <a:ext cx="1422400" cy="1066800"/>
          </a:xfrm>
          <a:ln/>
        </p:spPr>
      </p:sp>
      <p:sp>
        <p:nvSpPr>
          <p:cNvPr id="54276" name="Rectangle 3"/>
          <p:cNvSpPr>
            <a:spLocks noGrp="1" noChangeArrowheads="1"/>
          </p:cNvSpPr>
          <p:nvPr>
            <p:ph type="body" idx="1"/>
          </p:nvPr>
        </p:nvSpPr>
        <p:spPr>
          <a:xfrm>
            <a:off x="0" y="1451429"/>
            <a:ext cx="6858000"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t>We’ll now be reviewing the diagnostic criteria for fetal alcohol syndrome more closely. </a:t>
            </a:r>
          </a:p>
          <a:p>
            <a:pPr eaLnBrk="1" hangingPunct="1">
              <a:spcBef>
                <a:spcPct val="0"/>
              </a:spcBef>
            </a:pPr>
            <a:endParaRPr lang="en-US" b="1" smtClean="0"/>
          </a:p>
          <a:p>
            <a:pPr eaLnBrk="1" hangingPunct="1">
              <a:spcBef>
                <a:spcPct val="0"/>
              </a:spcBef>
            </a:pPr>
            <a:r>
              <a:rPr lang="en-US" b="1" smtClean="0"/>
              <a:t>These include the previously mentioned facial dysmorphia, growth problems, central nervous system dysfunction, and evidence for prenatal alcohol exposure.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28DE5FC7-6FD0-41DB-8728-A214115F01A6}" type="slidenum">
              <a:rPr lang="en-US" smtClean="0"/>
              <a:pPr eaLnBrk="1" hangingPunct="1"/>
              <a:t>15</a:t>
            </a:fld>
            <a:endParaRPr lang="en-US" smtClean="0"/>
          </a:p>
        </p:txBody>
      </p:sp>
      <p:sp>
        <p:nvSpPr>
          <p:cNvPr id="55299" name="Rectangle 2"/>
          <p:cNvSpPr>
            <a:spLocks noGrp="1" noRot="1" noChangeAspect="1" noChangeArrowheads="1" noTextEdit="1"/>
          </p:cNvSpPr>
          <p:nvPr>
            <p:ph type="sldImg"/>
          </p:nvPr>
        </p:nvSpPr>
        <p:spPr>
          <a:xfrm>
            <a:off x="5203825" y="93663"/>
            <a:ext cx="1422400" cy="1066800"/>
          </a:xfrm>
          <a:ln/>
        </p:spPr>
      </p:sp>
      <p:sp>
        <p:nvSpPr>
          <p:cNvPr id="55300" name="Rectangle 3"/>
          <p:cNvSpPr>
            <a:spLocks noGrp="1" noChangeArrowheads="1"/>
          </p:cNvSpPr>
          <p:nvPr>
            <p:ph type="body" idx="1"/>
          </p:nvPr>
        </p:nvSpPr>
        <p:spPr>
          <a:xfrm>
            <a:off x="0" y="1378857"/>
            <a:ext cx="6858000" cy="77651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Clear diagnostic criteria for FAS, and instructions on their use, can help health care providers better identify children with this condition. With a diagnosis, children can begin to get the care and services they need. </a:t>
            </a:r>
          </a:p>
          <a:p>
            <a:pPr eaLnBrk="1" hangingPunct="1"/>
            <a:r>
              <a:rPr lang="en-US" dirty="0" smtClean="0"/>
              <a:t>Early identification of the condition can help to prevent serious secondary conditions that often result if diagnosis is delayed. </a:t>
            </a:r>
          </a:p>
          <a:p>
            <a:pPr eaLnBrk="1" hangingPunct="1"/>
            <a:endParaRPr lang="en-US" dirty="0" smtClean="0"/>
          </a:p>
          <a:p>
            <a:pPr eaLnBrk="1" hangingPunct="1"/>
            <a:r>
              <a:rPr lang="en-US" dirty="0" smtClean="0"/>
              <a:t>The diagnosis of FAS requires all three of the following: </a:t>
            </a:r>
          </a:p>
          <a:p>
            <a:pPr eaLnBrk="1" hangingPunct="1">
              <a:buFontTx/>
              <a:buChar char="•"/>
            </a:pPr>
            <a:r>
              <a:rPr lang="en-US" altLang="ko-KR" dirty="0" smtClean="0">
                <a:ea typeface="Gulim" pitchFamily="34" charset="-127"/>
              </a:rPr>
              <a:t>Documentation of all three facial abnormalities (smooth </a:t>
            </a:r>
            <a:r>
              <a:rPr lang="en-US" altLang="ko-KR" dirty="0" err="1" smtClean="0">
                <a:ea typeface="Gulim" pitchFamily="34" charset="-127"/>
              </a:rPr>
              <a:t>philtrum</a:t>
            </a:r>
            <a:r>
              <a:rPr lang="en-US" altLang="ko-KR" dirty="0" smtClean="0">
                <a:ea typeface="Gulim" pitchFamily="34" charset="-127"/>
              </a:rPr>
              <a:t>, thin vermillion, and small palpebral fissures)</a:t>
            </a:r>
          </a:p>
          <a:p>
            <a:pPr eaLnBrk="1" hangingPunct="1">
              <a:buFontTx/>
              <a:buChar char="•"/>
            </a:pPr>
            <a:r>
              <a:rPr lang="en-US" altLang="ko-KR" dirty="0" smtClean="0">
                <a:ea typeface="Gulim" pitchFamily="34" charset="-127"/>
              </a:rPr>
              <a:t>Documentation of growth deficits (deficit = lack of or impairment of)</a:t>
            </a:r>
          </a:p>
          <a:p>
            <a:pPr eaLnBrk="1" hangingPunct="1">
              <a:buFontTx/>
              <a:buChar char="•"/>
            </a:pPr>
            <a:r>
              <a:rPr lang="en-US" altLang="ko-KR" dirty="0" smtClean="0">
                <a:ea typeface="Gulim" pitchFamily="34" charset="-127"/>
              </a:rPr>
              <a:t>Documentation of CNS abnormality. </a:t>
            </a:r>
          </a:p>
          <a:p>
            <a:pPr eaLnBrk="1" hangingPunct="1"/>
            <a:endParaRPr lang="en-US" dirty="0" smtClean="0"/>
          </a:p>
          <a:p>
            <a:pPr eaLnBrk="1" hangingPunct="1"/>
            <a:r>
              <a:rPr lang="en-US" dirty="0" smtClean="0"/>
              <a:t>While individuals with FAS often present with a variety of physical malformations or </a:t>
            </a:r>
            <a:r>
              <a:rPr lang="en-US" dirty="0" err="1" smtClean="0"/>
              <a:t>dysmorphic</a:t>
            </a:r>
            <a:r>
              <a:rPr lang="en-US" dirty="0" smtClean="0"/>
              <a:t> features, the clinical features most often identified have been facial anomalies. </a:t>
            </a:r>
          </a:p>
          <a:p>
            <a:pPr eaLnBrk="1" hangingPunct="1"/>
            <a:endParaRPr lang="en-US" dirty="0" smtClean="0"/>
          </a:p>
          <a:p>
            <a:pPr eaLnBrk="1" hangingPunct="1"/>
            <a:r>
              <a:rPr lang="en-US" dirty="0" smtClean="0"/>
              <a:t>The effects of alcohol on the developing fetus depend on the timing, amount, and frequency of alcohol consumption by the mother.</a:t>
            </a:r>
          </a:p>
          <a:p>
            <a:pPr eaLnBrk="1" hangingPunct="1"/>
            <a:endParaRPr lang="en-US" dirty="0" smtClean="0"/>
          </a:p>
          <a:p>
            <a:pPr eaLnBrk="1" hangingPunct="1"/>
            <a:r>
              <a:rPr lang="en-US" dirty="0" smtClean="0"/>
              <a:t>Drinking alcohol early in pregnancy may result in facial anomalies since this is a critical period when organs such as the brain and eyes are forming. It is important to note that the facial features characteristic of individuals with FAS have been shown to develop as a result of alcohol exposure during a very narrow period of time very early in pregnancy – often before a woman even knows she’s pregnant. </a:t>
            </a:r>
          </a:p>
          <a:p>
            <a:pPr eaLnBrk="1" hangingPunct="1"/>
            <a:endParaRPr lang="en-US" dirty="0" smtClean="0"/>
          </a:p>
          <a:p>
            <a:pPr eaLnBrk="1" hangingPunct="1"/>
            <a:r>
              <a:rPr lang="en-US" dirty="0" smtClean="0"/>
              <a:t>This also has an impact on diagnosis. Many health providers erroneously believe that if the facial features are not present, then an individual cannot be affected by prenatal alcohol exposure. However, ongoing research has shown that exposure to alcohol outside this window while not affecting the development of the face, may affect the development of the central nervous system. This means that an individual can experience an FASD without having any outward physical sign of prenatal alcohol exposure.</a:t>
            </a:r>
          </a:p>
          <a:p>
            <a:pPr eaLnBrk="1" hangingPunct="1"/>
            <a:endParaRPr lang="en-US" dirty="0" smtClean="0"/>
          </a:p>
          <a:p>
            <a:pPr eaLnBrk="1" hangingPunct="1"/>
            <a:r>
              <a:rPr lang="en-US" dirty="0" smtClean="0"/>
              <a:t>Indeed, it is estimated that the majority of people who experience an FASD do not have any outward physical sign. Individuals diagnosed with FAS represent the tip of the iceberg in terms of those affected by prenatal alcohol exposure.</a:t>
            </a:r>
          </a:p>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7F387395-A550-4BBC-8204-FFCDB9C92B7B}" type="slidenum">
              <a:rPr lang="en-US" smtClean="0"/>
              <a:pPr eaLnBrk="1" hangingPunct="1"/>
              <a:t>16</a:t>
            </a:fld>
            <a:endParaRPr lang="en-US" smtClean="0"/>
          </a:p>
        </p:txBody>
      </p:sp>
      <p:sp>
        <p:nvSpPr>
          <p:cNvPr id="56323" name="Rectangle 2"/>
          <p:cNvSpPr>
            <a:spLocks noGrp="1" noRot="1" noChangeAspect="1" noChangeArrowheads="1" noTextEdit="1"/>
          </p:cNvSpPr>
          <p:nvPr>
            <p:ph type="sldImg"/>
          </p:nvPr>
        </p:nvSpPr>
        <p:spPr>
          <a:xfrm>
            <a:off x="5203825" y="166688"/>
            <a:ext cx="1422400" cy="1066800"/>
          </a:xfrm>
          <a:ln/>
        </p:spPr>
      </p:sp>
      <p:sp>
        <p:nvSpPr>
          <p:cNvPr id="56324" name="Rectangle 3"/>
          <p:cNvSpPr>
            <a:spLocks noGrp="1" noChangeArrowheads="1"/>
          </p:cNvSpPr>
          <p:nvPr>
            <p:ph type="body" idx="1"/>
          </p:nvPr>
        </p:nvSpPr>
        <p:spPr>
          <a:xfrm>
            <a:off x="0" y="1306286"/>
            <a:ext cx="6858000" cy="78377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According to the 2004 FAS Guidelines report, an individual needs to exhibit all three characteristic facial features (based on racial norms):</a:t>
            </a:r>
          </a:p>
          <a:p>
            <a:pPr eaLnBrk="1" hangingPunct="1"/>
            <a:endParaRPr lang="en-US" smtClean="0"/>
          </a:p>
          <a:p>
            <a:pPr eaLnBrk="1" hangingPunct="1">
              <a:buFontTx/>
              <a:buChar char="•"/>
            </a:pPr>
            <a:r>
              <a:rPr lang="en-US" smtClean="0"/>
              <a:t>Smooth philtrum (University of Washington Lip-Philtrum Guide – ranking of 4 or 5) (philtrum is the area between the bottom of the nose and the top of the upper lip that typically has two parallel grooves)</a:t>
            </a:r>
          </a:p>
          <a:p>
            <a:pPr eaLnBrk="1" hangingPunct="1">
              <a:buFontTx/>
              <a:buChar char="•"/>
            </a:pPr>
            <a:r>
              <a:rPr lang="en-US" smtClean="0"/>
              <a:t>Thin vermillion (University of Washington Lip-Philtrum Guide – ranking of 4 or 5) (upper lip)</a:t>
            </a:r>
          </a:p>
          <a:p>
            <a:pPr eaLnBrk="1" hangingPunct="1">
              <a:buFontTx/>
              <a:buChar char="•"/>
            </a:pPr>
            <a:r>
              <a:rPr lang="en-US" smtClean="0"/>
              <a:t>Small palpebral fissures (at or below 10th percentile based on age and racial norms)</a:t>
            </a:r>
          </a:p>
          <a:p>
            <a:pPr eaLnBrk="1" hangingPunct="1"/>
            <a:endParaRPr lang="en-US" smtClean="0"/>
          </a:p>
          <a:p>
            <a:pPr eaLnBrk="1" hangingPunct="1"/>
            <a:r>
              <a:rPr lang="en-US" smtClean="0"/>
              <a:t>These three features are not unique to FAS alone; thus the process of differential diagnosis is essential in making an accurate FAS diagnosis. For more information on this, refer to </a:t>
            </a:r>
            <a:r>
              <a:rPr lang="en-US" i="1" smtClean="0"/>
              <a:t>Fetal Alcohol Syndrome: Guidelines for Referral and Diagnosis</a:t>
            </a:r>
            <a:r>
              <a:rPr lang="en-US" smtClean="0"/>
              <a:t> (2004).</a:t>
            </a:r>
          </a:p>
          <a:p>
            <a:pPr eaLnBrk="1" hangingPunct="1"/>
            <a:endParaRPr lang="en-US" smtClean="0"/>
          </a:p>
          <a:p>
            <a:pPr eaLnBrk="1" hangingPunct="1"/>
            <a:r>
              <a:rPr lang="en-US" b="1" smtClean="0"/>
              <a:t>Lip-philtrum Guide:</a:t>
            </a:r>
            <a:r>
              <a:rPr lang="en-US" smtClean="0"/>
              <a:t> This is a 5-point pictorial ruler that measures the thinness of the upper lip and the smoothness of the philtrum. </a:t>
            </a:r>
            <a:r>
              <a:rPr lang="en-US" b="1" smtClean="0"/>
              <a:t>(Presenters: If a copy of the guide is available, distribute for participants to look at.) </a:t>
            </a:r>
            <a:r>
              <a:rPr lang="en-US" smtClean="0"/>
              <a:t> A “1” on the scale depicts a thick upper lip and a deeply grooved philtrum. A “5” depicts the thin upper lip and smooth philtrum typical of a child with FAS. (Developed by the University of Washington FAS Diagnostic and Prevention Network (FAS DPN). These measures have been validated for use with White and African American or Black individuals. </a:t>
            </a:r>
            <a:endParaRPr lang="en-US" b="1" smtClean="0"/>
          </a:p>
          <a:p>
            <a:pPr eaLnBrk="1" hangingPunct="1"/>
            <a:endParaRPr lang="en-US" smtClean="0"/>
          </a:p>
          <a:p>
            <a:pPr eaLnBrk="1" hangingPunct="1"/>
            <a:r>
              <a:rPr lang="en-US" smtClean="0"/>
              <a:t>In addition to having anomalies associated with the upper lip and the philtrum, individuals with FAS also present with small palpebral fissures (eye openings). (Palpebral fissure length is the distance from the endocanthion (inner corner) to the exocanthion (outer corner) of the eye.). Measuring palpebral fissure length can be quite challenging and research on standardizing these measures, particularly in newborns and children, is somewhat limited. Also, ethnic variation occurs in palpebral fissure length. </a:t>
            </a:r>
          </a:p>
          <a:p>
            <a:pPr eaLnBrk="1" hangingPunct="1">
              <a:buFontTx/>
              <a:buChar char="•"/>
            </a:pPr>
            <a:endParaRPr lang="en-US" smtClean="0"/>
          </a:p>
          <a:p>
            <a:pPr eaLnBrk="1" hangingPunct="1"/>
            <a:r>
              <a:rPr lang="en-US" smtClean="0"/>
              <a:t>More information about how to measure these facial features is located in the Appendix of the Curriculum Guide.</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930FBD4E-57BB-4EE3-B002-8278C2497BB0}" type="slidenum">
              <a:rPr lang="en-US" smtClean="0"/>
              <a:pPr eaLnBrk="1" hangingPunct="1"/>
              <a:t>17</a:t>
            </a:fld>
            <a:endParaRPr lang="en-US" smtClean="0"/>
          </a:p>
        </p:txBody>
      </p:sp>
      <p:sp>
        <p:nvSpPr>
          <p:cNvPr id="57347" name="Rectangle 2"/>
          <p:cNvSpPr>
            <a:spLocks noGrp="1" noRot="1" noChangeAspect="1" noChangeArrowheads="1" noTextEdit="1"/>
          </p:cNvSpPr>
          <p:nvPr>
            <p:ph type="sldImg"/>
          </p:nvPr>
        </p:nvSpPr>
        <p:spPr>
          <a:xfrm>
            <a:off x="4899025" y="290513"/>
            <a:ext cx="1598613" cy="1200150"/>
          </a:xfrm>
          <a:ln/>
        </p:spPr>
      </p:sp>
      <p:sp>
        <p:nvSpPr>
          <p:cNvPr id="57348" name="Rectangle 3"/>
          <p:cNvSpPr>
            <a:spLocks noGrp="1" noChangeArrowheads="1"/>
          </p:cNvSpPr>
          <p:nvPr>
            <p:ph type="body" idx="1"/>
          </p:nvPr>
        </p:nvSpPr>
        <p:spPr>
          <a:xfrm>
            <a:off x="357188" y="1596572"/>
            <a:ext cx="6143625" cy="68610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While growth retardation has been documented consistently for children with FAS, it has not always been defined consistently. The recent guidelines (2004) propose the following growth retardation criteria:</a:t>
            </a:r>
          </a:p>
          <a:p>
            <a:pPr eaLnBrk="1" hangingPunct="1"/>
            <a:endParaRPr lang="en-US" smtClean="0"/>
          </a:p>
          <a:p>
            <a:pPr eaLnBrk="1" hangingPunct="1"/>
            <a:r>
              <a:rPr lang="en-US" b="1" smtClean="0"/>
              <a:t>Confirmed prenatal or postnatal height, weight, or both at or below the 10th percentile documented at any one point in time (adjusted for age, sex, gestational age, and race or ethnicity).</a:t>
            </a:r>
          </a:p>
          <a:p>
            <a:pPr eaLnBrk="1" hangingPunct="1"/>
            <a:endParaRPr lang="en-US" b="1" smtClean="0"/>
          </a:p>
          <a:p>
            <a:pPr eaLnBrk="1" hangingPunct="1"/>
            <a:r>
              <a:rPr lang="en-US" smtClean="0"/>
              <a:t>It is important to keep in mind that growth problems occur for various reasons. Insufficient nutrition and environmental and genetic factors should be considered when assessing growth problems. </a:t>
            </a:r>
          </a:p>
          <a:p>
            <a:pPr eaLnBrk="1" hangingPunct="1"/>
            <a:endParaRPr lang="en-US" smtClean="0"/>
          </a:p>
          <a:p>
            <a:pPr eaLnBrk="1" hangingPunct="1"/>
            <a:r>
              <a:rPr lang="en-US" smtClean="0"/>
              <a:t>The examiner should make sure that the single point in time when the growth deficit was present does not correlate with a point in time when the child was nutritionally deprived.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47421DC9-6E0E-456B-BC43-8C4ED588CD5A}" type="slidenum">
              <a:rPr lang="en-US" smtClean="0"/>
              <a:pPr eaLnBrk="1" hangingPunct="1"/>
              <a:t>18</a:t>
            </a:fld>
            <a:endParaRPr lang="en-US" smtClean="0"/>
          </a:p>
        </p:txBody>
      </p:sp>
      <p:sp>
        <p:nvSpPr>
          <p:cNvPr id="58371" name="Rectangle 2"/>
          <p:cNvSpPr>
            <a:spLocks noGrp="1" noRot="1" noChangeAspect="1" noChangeArrowheads="1" noTextEdit="1"/>
          </p:cNvSpPr>
          <p:nvPr>
            <p:ph type="sldImg"/>
          </p:nvPr>
        </p:nvSpPr>
        <p:spPr>
          <a:xfrm>
            <a:off x="4978400" y="290513"/>
            <a:ext cx="1546225" cy="1160462"/>
          </a:xfrm>
          <a:ln/>
        </p:spPr>
      </p:sp>
      <p:sp>
        <p:nvSpPr>
          <p:cNvPr id="58372" name="Rectangle 3"/>
          <p:cNvSpPr>
            <a:spLocks noGrp="1" noChangeArrowheads="1"/>
          </p:cNvSpPr>
          <p:nvPr>
            <p:ph type="body" idx="1"/>
          </p:nvPr>
        </p:nvSpPr>
        <p:spPr>
          <a:xfrm>
            <a:off x="357188" y="1596572"/>
            <a:ext cx="6143625" cy="68610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It is important to keep in mind that growth problems occur for various reasons. Insufficient nutrition and environmental and genetic factors should be considered when assessing growth problems. </a:t>
            </a:r>
          </a:p>
          <a:p>
            <a:pPr eaLnBrk="1" hangingPunct="1"/>
            <a:endParaRPr lang="en-US" dirty="0" smtClean="0"/>
          </a:p>
          <a:p>
            <a:pPr eaLnBrk="1" hangingPunct="1"/>
            <a:r>
              <a:rPr lang="en-US" dirty="0" smtClean="0"/>
              <a:t>The examiner should make sure that the single point in time when the growth deficit was present does not correlate with a point in time when the child was nutritionally deprived.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D102E52E-C90C-4578-9E4A-65135FAF718F}" type="slidenum">
              <a:rPr lang="en-US" smtClean="0"/>
              <a:pPr eaLnBrk="1" hangingPunct="1"/>
              <a:t>19</a:t>
            </a:fld>
            <a:endParaRPr lang="en-US" smtClean="0"/>
          </a:p>
        </p:txBody>
      </p:sp>
      <p:sp>
        <p:nvSpPr>
          <p:cNvPr id="59395" name="Rectangle 2"/>
          <p:cNvSpPr>
            <a:spLocks noGrp="1" noRot="1" noChangeAspect="1" noChangeArrowheads="1" noTextEdit="1"/>
          </p:cNvSpPr>
          <p:nvPr>
            <p:ph type="sldImg"/>
          </p:nvPr>
        </p:nvSpPr>
        <p:spPr>
          <a:xfrm>
            <a:off x="5205413" y="171450"/>
            <a:ext cx="1317625" cy="989013"/>
          </a:xfrm>
          <a:ln/>
        </p:spPr>
      </p:sp>
      <p:sp>
        <p:nvSpPr>
          <p:cNvPr id="59396" name="Rectangle 3"/>
          <p:cNvSpPr>
            <a:spLocks noGrp="1" noChangeArrowheads="1"/>
          </p:cNvSpPr>
          <p:nvPr>
            <p:ph type="body" idx="1"/>
          </p:nvPr>
        </p:nvSpPr>
        <p:spPr>
          <a:xfrm>
            <a:off x="142875" y="1451429"/>
            <a:ext cx="6500813"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More than 2,000 scientific papers have been published over the past 30 years on the teratogenic effects of alcohol exposure on the central nervous system.</a:t>
            </a:r>
          </a:p>
          <a:p>
            <a:pPr eaLnBrk="1" hangingPunct="1"/>
            <a:endParaRPr lang="en-US" smtClean="0"/>
          </a:p>
          <a:p>
            <a:pPr eaLnBrk="1" hangingPunct="1"/>
            <a:r>
              <a:rPr lang="en-US" smtClean="0"/>
              <a:t>Even so, the scientific evidence and professional consensus on specific CNS criteria for FAS are not yet at the level of specificity that is available for physical features of the condition. </a:t>
            </a:r>
          </a:p>
          <a:p>
            <a:pPr eaLnBrk="1" hangingPunct="1"/>
            <a:endParaRPr lang="en-US" smtClean="0"/>
          </a:p>
          <a:p>
            <a:pPr eaLnBrk="1" hangingPunct="1"/>
            <a:r>
              <a:rPr lang="en-US" smtClean="0"/>
              <a:t>The 2004 FAS guidelines, however, do offer general recommendations to assist health care providers in identifying areas of abnormality most likely to be found in individuals with FAS, specifically as they relate to functional deficits.</a:t>
            </a:r>
          </a:p>
          <a:p>
            <a:pPr eaLnBrk="1" hangingPunct="1"/>
            <a:endParaRPr lang="en-US" smtClean="0"/>
          </a:p>
          <a:p>
            <a:pPr eaLnBrk="1" hangingPunct="1"/>
            <a:r>
              <a:rPr lang="en-US" smtClean="0"/>
              <a:t>CNS abnormalities can be structural (the physical structures of the brain differ from that of a neurotypical individual), neurological (there may be abnormalities in the way the nerves work together and work with other parts of the body), or functional. </a:t>
            </a:r>
          </a:p>
          <a:p>
            <a:pPr eaLnBrk="1" hangingPunct="1"/>
            <a:endParaRPr lang="en-US" smtClean="0"/>
          </a:p>
          <a:p>
            <a:pPr eaLnBrk="1" hangingPunct="1"/>
            <a:r>
              <a:rPr lang="en-US" smtClean="0"/>
              <a:t>Documentation of problems in one or more of these areas is necessary for the FAS diagnosis. </a:t>
            </a:r>
          </a:p>
          <a:p>
            <a:pPr eaLnBrk="1" hangingPunct="1"/>
            <a:endParaRPr lang="en-US" smtClean="0"/>
          </a:p>
          <a:p>
            <a:pPr eaLnBrk="1" hangingPunct="1"/>
            <a:r>
              <a:rPr lang="en-US" b="1" smtClean="0"/>
              <a:t>(Teratogen = any substance that can affect the normal development of an embryo or fetus, usually resulting in a birth defect. Examples other than alcohol include: isotretinoin (Accutane), dioxin, lithium, tetracyclines, thalidomide, radiation, the rubella virus, syphilis, toxoplasmosis) </a:t>
            </a:r>
            <a:r>
              <a:rPr lang="en-US" smtClean="0"/>
              <a:t> </a:t>
            </a:r>
          </a:p>
          <a:p>
            <a:pPr eaLnBrk="1" hangingPunct="1"/>
            <a:endParaRPr lang="en-US" smtClean="0"/>
          </a:p>
          <a:p>
            <a:pPr eaLnBrk="1" hangingPunct="1"/>
            <a:r>
              <a:rPr lang="en-US" b="1" smtClean="0"/>
              <a:t>(functional deficit = difficulties with certain activities, whether those activities involve cognitive, executive, motor, or social skills; impairment of ability in certain areas)</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D5C0493A-1992-4FEA-AA04-BE496F5136A2}" type="slidenum">
              <a:rPr lang="en-US" smtClean="0"/>
              <a:pPr eaLnBrk="1" hangingPunct="1"/>
              <a:t>2</a:t>
            </a:fld>
            <a:endParaRPr lang="en-US" smtClean="0"/>
          </a:p>
        </p:txBody>
      </p:sp>
      <p:sp>
        <p:nvSpPr>
          <p:cNvPr id="41987" name="Rectangle 2"/>
          <p:cNvSpPr>
            <a:spLocks noGrp="1" noRot="1" noChangeAspect="1" noChangeArrowheads="1" noTextEdit="1"/>
          </p:cNvSpPr>
          <p:nvPr>
            <p:ph type="sldImg"/>
          </p:nvPr>
        </p:nvSpPr>
        <p:spPr>
          <a:xfrm>
            <a:off x="5346700" y="98425"/>
            <a:ext cx="1320800" cy="990600"/>
          </a:xfrm>
          <a:ln/>
        </p:spPr>
      </p:sp>
      <p:sp>
        <p:nvSpPr>
          <p:cNvPr id="41988" name="Rectangle 3"/>
          <p:cNvSpPr>
            <a:spLocks noGrp="1" noChangeArrowheads="1"/>
          </p:cNvSpPr>
          <p:nvPr>
            <p:ph type="body" idx="1"/>
          </p:nvPr>
        </p:nvSpPr>
        <p:spPr>
          <a:xfrm>
            <a:off x="0" y="1067405"/>
            <a:ext cx="6858000" cy="80765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r>
              <a:rPr lang="en-US" sz="1400" b="1" dirty="0"/>
              <a:t>Road Map for Presentation </a:t>
            </a:r>
          </a:p>
          <a:p>
            <a:pPr marL="0" lvl="1"/>
            <a:endParaRPr lang="en-US" sz="1400" dirty="0"/>
          </a:p>
          <a:p>
            <a:pPr marL="0" lvl="1"/>
            <a:r>
              <a:rPr lang="en-US" sz="1400" dirty="0"/>
              <a:t>We’ll start this workshop with an overview of FASDs and FAS, then move into a discussion of the framework established by the CDC for FAS diagnosis and services.</a:t>
            </a:r>
          </a:p>
          <a:p>
            <a:pPr marL="0" lvl="1"/>
            <a:endParaRPr lang="en-US" sz="1400" dirty="0"/>
          </a:p>
          <a:p>
            <a:pPr marL="0" lvl="1"/>
            <a:r>
              <a:rPr lang="en-US" sz="1400" dirty="0"/>
              <a:t>Following this we’ll review the criteria and process that is recommended by the CDC for a diagnosis of FAS, as well as the considerations that should be taken into account for a referral to a specialist or a diagnostic team.</a:t>
            </a:r>
          </a:p>
          <a:p>
            <a:pPr marL="0" lvl="1"/>
            <a:endParaRPr lang="en-US" sz="1400" dirty="0"/>
          </a:p>
          <a:p>
            <a:pPr marL="0" lvl="1"/>
            <a:r>
              <a:rPr lang="en-US" sz="1400" dirty="0"/>
              <a:t>Finally, we’ll discuss the framework for FASD diagnosis in Alaska, the diagnostic team system, and the process for assessment and evaluation in this state.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ADCC2497-AA84-4D29-AB24-E79EFCF1F79E}" type="slidenum">
              <a:rPr lang="en-US" smtClean="0"/>
              <a:pPr eaLnBrk="1" hangingPunct="1"/>
              <a:t>20</a:t>
            </a:fld>
            <a:endParaRPr lang="en-US" smtClean="0"/>
          </a:p>
        </p:txBody>
      </p:sp>
      <p:sp>
        <p:nvSpPr>
          <p:cNvPr id="60419" name="Rectangle 2"/>
          <p:cNvSpPr>
            <a:spLocks noGrp="1" noRot="1" noChangeAspect="1" noChangeArrowheads="1" noTextEdit="1"/>
          </p:cNvSpPr>
          <p:nvPr>
            <p:ph type="sldImg"/>
          </p:nvPr>
        </p:nvSpPr>
        <p:spPr>
          <a:xfrm>
            <a:off x="5275263" y="98425"/>
            <a:ext cx="1320800" cy="990600"/>
          </a:xfrm>
          <a:ln/>
        </p:spPr>
      </p:sp>
      <p:sp>
        <p:nvSpPr>
          <p:cNvPr id="60420" name="Rectangle 3"/>
          <p:cNvSpPr>
            <a:spLocks noGrp="1" noChangeArrowheads="1"/>
          </p:cNvSpPr>
          <p:nvPr>
            <p:ph type="body" idx="1"/>
          </p:nvPr>
        </p:nvSpPr>
        <p:spPr>
          <a:xfrm>
            <a:off x="0" y="990299"/>
            <a:ext cx="6858000" cy="8153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Structural</a:t>
            </a:r>
          </a:p>
          <a:p>
            <a:pPr eaLnBrk="1" hangingPunct="1"/>
            <a:r>
              <a:rPr lang="en-US" dirty="0" smtClean="0"/>
              <a:t>One way structural anomalies are assessed is by measuring the </a:t>
            </a:r>
            <a:r>
              <a:rPr lang="en-US" dirty="0" err="1" smtClean="0"/>
              <a:t>occipitofrontal</a:t>
            </a:r>
            <a:r>
              <a:rPr lang="en-US" dirty="0" smtClean="0"/>
              <a:t> circumference (OFC) or head circumference. OFC is typically measured at the place where the largest measurement can be obtained. </a:t>
            </a:r>
          </a:p>
          <a:p>
            <a:pPr eaLnBrk="1" hangingPunct="1"/>
            <a:endParaRPr lang="en-US" dirty="0" smtClean="0"/>
          </a:p>
          <a:p>
            <a:pPr eaLnBrk="1" hangingPunct="1"/>
            <a:r>
              <a:rPr lang="en-US" dirty="0" smtClean="0"/>
              <a:t>The health care provider should refer to the appropriate head circumference chart to determine the percentile under which the patient falls. </a:t>
            </a:r>
          </a:p>
          <a:p>
            <a:pPr eaLnBrk="1" hangingPunct="1"/>
            <a:endParaRPr lang="en-US" dirty="0" smtClean="0"/>
          </a:p>
          <a:p>
            <a:pPr eaLnBrk="1" hangingPunct="1"/>
            <a:r>
              <a:rPr lang="en-US" dirty="0" smtClean="0"/>
              <a:t>The criteria for FAS diagnosis is one or both of the following:</a:t>
            </a:r>
          </a:p>
          <a:p>
            <a:pPr lvl="1" eaLnBrk="1" hangingPunct="1">
              <a:buFontTx/>
              <a:buChar char="•"/>
            </a:pPr>
            <a:r>
              <a:rPr lang="en-US" dirty="0" smtClean="0"/>
              <a:t> Head circumference (OFC) at or below the 10th percentile, adjusted for age and sex (microcephaly)</a:t>
            </a:r>
          </a:p>
          <a:p>
            <a:pPr lvl="1" eaLnBrk="1" hangingPunct="1">
              <a:buFontTx/>
              <a:buChar char="•"/>
            </a:pPr>
            <a:r>
              <a:rPr lang="en-US" dirty="0" smtClean="0"/>
              <a:t> Clinically significant brain abnormalities observable through imaging</a:t>
            </a:r>
          </a:p>
          <a:p>
            <a:pPr eaLnBrk="1" hangingPunct="1"/>
            <a:endParaRPr lang="en-US" dirty="0" smtClean="0"/>
          </a:p>
          <a:p>
            <a:pPr eaLnBrk="1" hangingPunct="1"/>
            <a:r>
              <a:rPr lang="en-US" b="1" dirty="0" smtClean="0"/>
              <a:t>Neurological</a:t>
            </a:r>
          </a:p>
          <a:p>
            <a:pPr eaLnBrk="1" hangingPunct="1"/>
            <a:r>
              <a:rPr lang="en-US" dirty="0" smtClean="0"/>
              <a:t>Neurological problems can manifest as problems with coordination, difficulty with motor control, </a:t>
            </a:r>
            <a:r>
              <a:rPr lang="en-US" dirty="0" err="1" smtClean="0"/>
              <a:t>nystagmus</a:t>
            </a:r>
            <a:r>
              <a:rPr lang="en-US" dirty="0" smtClean="0"/>
              <a:t>, and others such as muscle weakness, seizure disorders, memory, and so forth.</a:t>
            </a:r>
          </a:p>
          <a:p>
            <a:pPr eaLnBrk="1" hangingPunct="1"/>
            <a:endParaRPr lang="en-US" dirty="0" smtClean="0"/>
          </a:p>
          <a:p>
            <a:pPr eaLnBrk="1" hangingPunct="1"/>
            <a:r>
              <a:rPr lang="en-US" dirty="0" smtClean="0"/>
              <a:t>Neurological problems should not due to a postnatal insult or fever, or other soft neurological signs outside normal limits (e.g., poor coordination, visual motor difficulties, </a:t>
            </a:r>
            <a:r>
              <a:rPr lang="en-US" dirty="0" err="1" smtClean="0"/>
              <a:t>nystagmus</a:t>
            </a:r>
            <a:r>
              <a:rPr lang="en-US" dirty="0" smtClean="0"/>
              <a:t>, or difficulty with motor control).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6FEEE180-A251-454A-86A9-D71898A698E7}" type="slidenum">
              <a:rPr lang="en-US" smtClean="0"/>
              <a:pPr eaLnBrk="1" hangingPunct="1"/>
              <a:t>21</a:t>
            </a:fld>
            <a:endParaRPr lang="en-US" smtClean="0"/>
          </a:p>
        </p:txBody>
      </p:sp>
      <p:sp>
        <p:nvSpPr>
          <p:cNvPr id="61443" name="Rectangle 2"/>
          <p:cNvSpPr>
            <a:spLocks noGrp="1" noRot="1" noChangeAspect="1" noChangeArrowheads="1" noTextEdit="1"/>
          </p:cNvSpPr>
          <p:nvPr>
            <p:ph type="sldImg"/>
          </p:nvPr>
        </p:nvSpPr>
        <p:spPr>
          <a:xfrm>
            <a:off x="5418138" y="98425"/>
            <a:ext cx="1320800" cy="990600"/>
          </a:xfrm>
          <a:ln/>
        </p:spPr>
      </p:sp>
      <p:sp>
        <p:nvSpPr>
          <p:cNvPr id="61444" name="Rectangle 3"/>
          <p:cNvSpPr>
            <a:spLocks noGrp="1" noChangeArrowheads="1"/>
          </p:cNvSpPr>
          <p:nvPr>
            <p:ph type="body" idx="1"/>
          </p:nvPr>
        </p:nvSpPr>
        <p:spPr>
          <a:xfrm>
            <a:off x="0" y="1451429"/>
            <a:ext cx="6858000" cy="7692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In terms of central nervous system abnormalities, healthcare providers should be looking for functional deficits. </a:t>
            </a:r>
          </a:p>
          <a:p>
            <a:pPr eaLnBrk="1" hangingPunct="1"/>
            <a:endParaRPr lang="en-US" smtClean="0"/>
          </a:p>
          <a:p>
            <a:pPr eaLnBrk="1" hangingPunct="1"/>
            <a:r>
              <a:rPr lang="en-US" smtClean="0"/>
              <a:t>Functional deficits are areas of impairment that result from problems in the functioning of the central nervous system. These can present in various ways, depending on which parts of the CNS are affected.</a:t>
            </a:r>
          </a:p>
          <a:p>
            <a:pPr eaLnBrk="1" hangingPunct="1"/>
            <a:endParaRPr lang="en-US" smtClean="0"/>
          </a:p>
          <a:p>
            <a:pPr eaLnBrk="1" hangingPunct="1"/>
            <a:r>
              <a:rPr lang="en-US" smtClean="0"/>
              <a:t>There are two ways to determine the presence of functional deficits:</a:t>
            </a:r>
          </a:p>
          <a:p>
            <a:pPr eaLnBrk="1" hangingPunct="1"/>
            <a:endParaRPr lang="en-US" smtClean="0"/>
          </a:p>
          <a:p>
            <a:pPr eaLnBrk="1" hangingPunct="1"/>
            <a:r>
              <a:rPr lang="en-US" smtClean="0"/>
              <a:t>3. Evidence of performance substantially below that expected for an individual's age, schooling, or circumstances. This could be in the form of evidence for cognitive or intellectual deficits representing multiple domains of deficit, with performance below the 3</a:t>
            </a:r>
            <a:r>
              <a:rPr lang="en-US" baseline="30000" smtClean="0"/>
              <a:t>rd</a:t>
            </a:r>
            <a:r>
              <a:rPr lang="en-US" smtClean="0"/>
              <a:t> percentile (or 2 standard deviations below the mean for standardized testing).</a:t>
            </a:r>
          </a:p>
          <a:p>
            <a:pPr eaLnBrk="1" hangingPunct="1"/>
            <a:r>
              <a:rPr lang="en-US" smtClean="0"/>
              <a:t>			</a:t>
            </a:r>
          </a:p>
          <a:p>
            <a:pPr marL="0" lvl="1"/>
            <a:r>
              <a:rPr lang="en-US" smtClean="0"/>
              <a:t>2. Evidence of functional deficits that are below the 16</a:t>
            </a:r>
            <a:r>
              <a:rPr lang="en-US" baseline="30000" smtClean="0"/>
              <a:t>th</a:t>
            </a:r>
            <a:r>
              <a:rPr lang="en-US" smtClean="0"/>
              <a:t> percentile in at least 3 areas (or 1 standard deviation below the mean for standardized testing). (more on the next slide)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C68E6CC6-46D0-4AA2-A14F-B9C9AE7D4D38}" type="slidenum">
              <a:rPr lang="en-US" smtClean="0"/>
              <a:pPr eaLnBrk="1" hangingPunct="1"/>
              <a:t>22</a:t>
            </a:fld>
            <a:endParaRPr lang="en-US" smtClean="0"/>
          </a:p>
        </p:txBody>
      </p:sp>
      <p:sp>
        <p:nvSpPr>
          <p:cNvPr id="62467" name="Rectangle 2"/>
          <p:cNvSpPr>
            <a:spLocks noGrp="1" noRot="1" noChangeAspect="1" noChangeArrowheads="1" noTextEdit="1"/>
          </p:cNvSpPr>
          <p:nvPr>
            <p:ph type="sldImg"/>
          </p:nvPr>
        </p:nvSpPr>
        <p:spPr>
          <a:xfrm>
            <a:off x="5275263" y="98425"/>
            <a:ext cx="1320800" cy="990600"/>
          </a:xfrm>
          <a:ln/>
        </p:spPr>
      </p:sp>
      <p:sp>
        <p:nvSpPr>
          <p:cNvPr id="60420" name="Rectangle 3"/>
          <p:cNvSpPr>
            <a:spLocks noGrp="1" noChangeArrowheads="1"/>
          </p:cNvSpPr>
          <p:nvPr>
            <p:ph type="body" idx="1"/>
          </p:nvPr>
        </p:nvSpPr>
        <p:spPr>
          <a:xfrm>
            <a:off x="357188" y="1378857"/>
            <a:ext cx="6143625" cy="7765143"/>
          </a:xfrm>
          <a:ln/>
        </p:spPr>
        <p:txBody>
          <a:bodyPr/>
          <a:lstStyle/>
          <a:p>
            <a:pPr eaLnBrk="1" hangingPunct="1">
              <a:defRPr/>
            </a:pPr>
            <a:r>
              <a:rPr lang="en-US" dirty="0" smtClean="0"/>
              <a:t>For example, when looking for evidence of functional deficits (to determine the presence of central nervous system abnormalities), healthcare providers should be looking for the following:</a:t>
            </a:r>
          </a:p>
          <a:p>
            <a:pPr eaLnBrk="1" hangingPunct="1">
              <a:defRPr/>
            </a:pPr>
            <a:endParaRPr lang="en-US" dirty="0" smtClean="0"/>
          </a:p>
          <a:p>
            <a:pPr lvl="1" eaLnBrk="1" hangingPunct="1">
              <a:buFontTx/>
              <a:buChar char="•"/>
              <a:defRPr/>
            </a:pPr>
            <a:r>
              <a:rPr lang="en-US" dirty="0" smtClean="0"/>
              <a:t>Cognitive or developmental deficits or discrepancies</a:t>
            </a:r>
          </a:p>
          <a:p>
            <a:pPr lvl="1" eaLnBrk="1" hangingPunct="1">
              <a:buFontTx/>
              <a:buChar char="•"/>
              <a:defRPr/>
            </a:pPr>
            <a:r>
              <a:rPr lang="en-US" dirty="0" smtClean="0"/>
              <a:t>Executive functioning deficits</a:t>
            </a:r>
          </a:p>
          <a:p>
            <a:pPr lvl="1" eaLnBrk="1" hangingPunct="1">
              <a:buFontTx/>
              <a:buChar char="•"/>
              <a:defRPr/>
            </a:pPr>
            <a:r>
              <a:rPr lang="en-US" dirty="0" smtClean="0"/>
              <a:t>Motor functioning delays</a:t>
            </a:r>
          </a:p>
          <a:p>
            <a:pPr lvl="1" eaLnBrk="1" hangingPunct="1">
              <a:buFontTx/>
              <a:buChar char="•"/>
              <a:defRPr/>
            </a:pPr>
            <a:r>
              <a:rPr lang="en-US" dirty="0" smtClean="0"/>
              <a:t>Problems with attention or hyperactivity</a:t>
            </a:r>
          </a:p>
          <a:p>
            <a:pPr lvl="1" eaLnBrk="1" hangingPunct="1">
              <a:buFontTx/>
              <a:buChar char="•"/>
              <a:defRPr/>
            </a:pPr>
            <a:r>
              <a:rPr lang="en-US" dirty="0" smtClean="0"/>
              <a:t>Poor social skills</a:t>
            </a:r>
          </a:p>
          <a:p>
            <a:pPr lvl="1" eaLnBrk="1" hangingPunct="1">
              <a:buFontTx/>
              <a:buChar char="•"/>
              <a:defRPr/>
            </a:pPr>
            <a:r>
              <a:rPr lang="en-US" dirty="0" smtClean="0"/>
              <a:t>Other, such as sensory problems, pragmatic language problems, memory deficits, etc.</a:t>
            </a:r>
          </a:p>
          <a:p>
            <a:pPr lvl="1" eaLnBrk="1" hangingPunct="1">
              <a:buFontTx/>
              <a:buChar char="•"/>
              <a:defRPr/>
            </a:pPr>
            <a:endParaRPr lang="en-US" dirty="0" smtClean="0"/>
          </a:p>
          <a:p>
            <a:pPr marL="0" lvl="1">
              <a:defRPr/>
            </a:pPr>
            <a:r>
              <a:rPr lang="en-US" b="1" dirty="0" smtClean="0"/>
              <a:t>Presenters: Distribute handout of Table 5.1 from the Curriculum Guide.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4CAB8CC9-C3B6-45A0-99C0-C0C4523B42B6}" type="slidenum">
              <a:rPr lang="en-US" smtClean="0"/>
              <a:pPr eaLnBrk="1" hangingPunct="1"/>
              <a:t>23</a:t>
            </a:fld>
            <a:endParaRPr lang="en-US" smtClean="0"/>
          </a:p>
        </p:txBody>
      </p:sp>
      <p:sp>
        <p:nvSpPr>
          <p:cNvPr id="63491" name="Rectangle 2"/>
          <p:cNvSpPr>
            <a:spLocks noGrp="1" noRot="1" noChangeAspect="1" noChangeArrowheads="1" noTextEdit="1"/>
          </p:cNvSpPr>
          <p:nvPr>
            <p:ph type="sldImg"/>
          </p:nvPr>
        </p:nvSpPr>
        <p:spPr>
          <a:xfrm>
            <a:off x="4718050" y="217488"/>
            <a:ext cx="1887538" cy="1417637"/>
          </a:xfrm>
          <a:ln/>
        </p:spPr>
      </p:sp>
      <p:sp>
        <p:nvSpPr>
          <p:cNvPr id="63492" name="Rectangle 3"/>
          <p:cNvSpPr>
            <a:spLocks noGrp="1" noChangeArrowheads="1"/>
          </p:cNvSpPr>
          <p:nvPr>
            <p:ph type="body" idx="1"/>
          </p:nvPr>
        </p:nvSpPr>
        <p:spPr>
          <a:xfrm>
            <a:off x="214313" y="1741715"/>
            <a:ext cx="6286500" cy="67158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t>Differential diagnosis of CNS abnormalities involves not only ruling out other disorders but also specifying co-occurring disorders (other disorders that are present in the same individual).</a:t>
            </a:r>
          </a:p>
          <a:p>
            <a:pPr eaLnBrk="1" hangingPunct="1">
              <a:lnSpc>
                <a:spcPct val="90000"/>
              </a:lnSpc>
            </a:pPr>
            <a:endParaRPr lang="en-US" smtClean="0"/>
          </a:p>
          <a:p>
            <a:pPr eaLnBrk="1" hangingPunct="1">
              <a:lnSpc>
                <a:spcPct val="90000"/>
              </a:lnSpc>
            </a:pPr>
            <a:r>
              <a:rPr lang="en-US" smtClean="0"/>
              <a:t>The CNS deficits associated with FAS, in particular functional deficits, can be produced by many different factors in addition to prenatal alcohol exposure. It is important to determine that the observed functional deficits are not better explained by other causes. </a:t>
            </a:r>
          </a:p>
          <a:p>
            <a:pPr eaLnBrk="1" hangingPunct="1">
              <a:lnSpc>
                <a:spcPct val="90000"/>
              </a:lnSpc>
            </a:pPr>
            <a:endParaRPr lang="en-US" smtClean="0"/>
          </a:p>
          <a:p>
            <a:pPr eaLnBrk="1" hangingPunct="1">
              <a:lnSpc>
                <a:spcPct val="90000"/>
              </a:lnSpc>
            </a:pPr>
            <a:r>
              <a:rPr lang="en-US" smtClean="0"/>
              <a:t>In addition to other organic syndromes that produce deficits in one or more of the previously cited domains (e.g., Williams syndrome and Down syndrome), significantly disrupted home environments or other external factors can produce functional deficits in multiple domains that overlap with the domains affected by FAS.</a:t>
            </a:r>
          </a:p>
          <a:p>
            <a:pPr eaLnBrk="1" hangingPunct="1">
              <a:lnSpc>
                <a:spcPct val="90000"/>
              </a:lnSpc>
            </a:pPr>
            <a:endParaRPr lang="en-US" smtClean="0"/>
          </a:p>
          <a:p>
            <a:pPr eaLnBrk="1" hangingPunct="1">
              <a:lnSpc>
                <a:spcPct val="90000"/>
              </a:lnSpc>
            </a:pPr>
            <a:r>
              <a:rPr lang="en-US" smtClean="0"/>
              <a:t>In making the differential diagnosis of FAS by ruling out other syndromes, CNS abnormalities should be evaluated in conjunction with dysmorphia and laboratory findings. Obtaining a complete and detailed history for the individual and his/her family (where possible) can help health care providers make a differential diagnosis between FAS and environmental causes for CNS abnormalities. </a:t>
            </a:r>
          </a:p>
          <a:p>
            <a:pPr eaLnBrk="1" hangingPunct="1">
              <a:lnSpc>
                <a:spcPct val="90000"/>
              </a:lnSpc>
            </a:pPr>
            <a:endParaRPr lang="en-US" smtClean="0"/>
          </a:p>
          <a:p>
            <a:pPr eaLnBrk="1" hangingPunct="1">
              <a:lnSpc>
                <a:spcPct val="90000"/>
              </a:lnSpc>
            </a:pPr>
            <a:r>
              <a:rPr lang="en-US" smtClean="0"/>
              <a:t>In addition to ruling out other causes for CNS abnormalities, a complete diagnosis should identify and specify other disorders that can coexist with FAS (e.g. autism, conduct disorder, etc.). It is very important to note that a particular individual might have a conduct disorder in addition to FAS, but not all persons with a conduct disorder have FAS, and not all individuals with FAS have a conduct disorder. </a:t>
            </a:r>
          </a:p>
          <a:p>
            <a:pPr eaLnBrk="1" hangingPunct="1">
              <a:lnSpc>
                <a:spcPct val="90000"/>
              </a:lnSpc>
            </a:pPr>
            <a:endParaRPr lang="en-US" smtClean="0"/>
          </a:p>
          <a:p>
            <a:pPr eaLnBrk="1" hangingPunct="1">
              <a:lnSpc>
                <a:spcPct val="90000"/>
              </a:lnSpc>
            </a:pPr>
            <a:r>
              <a:rPr lang="en-US" smtClean="0"/>
              <a:t>Thus, organic causes (that is, physical), environmental contributions, and comorbidity should all be considered for both inclusive and exclusive purposes when evaluating someone for the FAS diagnosis.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93443D77-E645-4FEA-986F-4D93D6E7F4B7}" type="slidenum">
              <a:rPr lang="en-US" smtClean="0"/>
              <a:pPr eaLnBrk="1" hangingPunct="1"/>
              <a:t>24</a:t>
            </a:fld>
            <a:endParaRPr lang="en-US" smtClean="0"/>
          </a:p>
        </p:txBody>
      </p:sp>
      <p:sp>
        <p:nvSpPr>
          <p:cNvPr id="64515" name="Rectangle 2"/>
          <p:cNvSpPr>
            <a:spLocks noGrp="1" noRot="1" noChangeAspect="1" noChangeArrowheads="1" noTextEdit="1"/>
          </p:cNvSpPr>
          <p:nvPr>
            <p:ph type="sldImg"/>
          </p:nvPr>
        </p:nvSpPr>
        <p:spPr>
          <a:xfrm>
            <a:off x="4225925" y="144463"/>
            <a:ext cx="2373313" cy="1781175"/>
          </a:xfrm>
          <a:ln/>
        </p:spPr>
      </p:sp>
      <p:sp>
        <p:nvSpPr>
          <p:cNvPr id="62468" name="Rectangle 3"/>
          <p:cNvSpPr>
            <a:spLocks noGrp="1" noChangeArrowheads="1"/>
          </p:cNvSpPr>
          <p:nvPr>
            <p:ph type="body" idx="1"/>
          </p:nvPr>
        </p:nvSpPr>
        <p:spPr>
          <a:xfrm>
            <a:off x="214313" y="2032001"/>
            <a:ext cx="6286500" cy="6425595"/>
          </a:xfrm>
          <a:ln/>
        </p:spPr>
        <p:txBody>
          <a:bodyPr/>
          <a:lstStyle/>
          <a:p>
            <a:pPr eaLnBrk="1" hangingPunct="1">
              <a:defRPr/>
            </a:pPr>
            <a:r>
              <a:rPr lang="en-US" dirty="0" smtClean="0"/>
              <a:t>Documentation of maternal alcohol exposure is important but it is often difficult to obtain. </a:t>
            </a:r>
          </a:p>
          <a:p>
            <a:pPr eaLnBrk="1" hangingPunct="1">
              <a:defRPr/>
            </a:pPr>
            <a:endParaRPr lang="en-US" dirty="0" smtClean="0"/>
          </a:p>
          <a:p>
            <a:pPr eaLnBrk="1" hangingPunct="1">
              <a:defRPr/>
            </a:pPr>
            <a:r>
              <a:rPr lang="en-US" dirty="0" smtClean="0"/>
              <a:t>Birth mothers may feel stigmatized or many be hesitant to admit to using alcohol during pregnancy; they also may still be drinking. For children in foster care or adoptive homes, it is especially difficult to get information on maternal alcohol use.</a:t>
            </a:r>
          </a:p>
          <a:p>
            <a:pPr eaLnBrk="1" hangingPunct="1">
              <a:defRPr/>
            </a:pPr>
            <a:endParaRPr lang="en-US" dirty="0" smtClean="0"/>
          </a:p>
          <a:p>
            <a:pPr eaLnBrk="1" hangingPunct="1">
              <a:defRPr/>
            </a:pPr>
            <a:r>
              <a:rPr lang="en-US" dirty="0" smtClean="0"/>
              <a:t>Although every effort should be made to obtain information on maternal alcohol use, </a:t>
            </a:r>
            <a:r>
              <a:rPr lang="en-US" b="1" dirty="0" smtClean="0"/>
              <a:t>it is not essential to making the diagnosis</a:t>
            </a:r>
            <a:r>
              <a:rPr lang="en-US" dirty="0" smtClean="0"/>
              <a:t>. The presence of all diagnostic criteria (face, growth, CNS) alone is enough to diagnose FAS.</a:t>
            </a:r>
          </a:p>
          <a:p>
            <a:pPr eaLnBrk="1" hangingPunct="1">
              <a:defRPr/>
            </a:pPr>
            <a:endParaRPr lang="en-US" dirty="0" smtClean="0"/>
          </a:p>
          <a:p>
            <a:pPr eaLnBrk="1" hangingPunct="1">
              <a:defRPr/>
            </a:pPr>
            <a:r>
              <a:rPr lang="en-US" dirty="0" smtClean="0"/>
              <a:t>Given the imprecise nature of gathering alcohol exposure information, definitions of confirmed and unknown prenatal alcohol exposure are provided in the FAS diagnosis guidelines. </a:t>
            </a:r>
          </a:p>
          <a:p>
            <a:pPr eaLnBrk="1" hangingPunct="1">
              <a:defRPr/>
            </a:pPr>
            <a:endParaRPr lang="en-US" dirty="0" smtClean="0"/>
          </a:p>
          <a:p>
            <a:pPr marL="226417" indent="-226417">
              <a:buFontTx/>
              <a:buAutoNum type="arabicPeriod"/>
              <a:defRPr/>
            </a:pPr>
            <a:r>
              <a:rPr lang="en-US" dirty="0" smtClean="0"/>
              <a:t>Confirmed prenatal alcohol exposure: Documentation of the alcohol use patterns of the birth mother during the index pregnancy based on clinical observation; self-report; reports of heavy alcohol use by a reliable informant; medical records; or other social, legal or medical problems related to drinking during the index pregnancy.</a:t>
            </a:r>
          </a:p>
          <a:p>
            <a:pPr marL="226417" indent="-226417">
              <a:buFontTx/>
              <a:buAutoNum type="arabicPeriod"/>
              <a:defRPr/>
            </a:pPr>
            <a:r>
              <a:rPr lang="en-US" dirty="0" smtClean="0"/>
              <a:t>Unknown maternal alcohol exposure: Neither the presence or absence of exposure can be confirmed. Examples include instances in which the child is adopted and prenatal exposure(s) is/are unknown; the birth mother experiences alcoholism but confirmed evidence of exposure during pregnancy does not exist; conflicting reports about exposure cannot be reliably confirmed. </a:t>
            </a:r>
          </a:p>
          <a:p>
            <a:pPr marL="226417" indent="-226417">
              <a:defRPr/>
            </a:pPr>
            <a:endParaRPr lang="en-US" dirty="0" smtClean="0"/>
          </a:p>
          <a:p>
            <a:pPr marL="226417" indent="-226417">
              <a:defRPr/>
            </a:pP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Making a referral for an assessment or diagnosis of an FASD is important, but there are some things that need to be taken into consideration before and during the referral process.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25</a:t>
            </a:fld>
            <a:endParaRPr lang="en-US"/>
          </a:p>
        </p:txBody>
      </p:sp>
    </p:spTree>
    <p:extLst>
      <p:ext uri="{BB962C8B-B14F-4D97-AF65-F5344CB8AC3E}">
        <p14:creationId xmlns:p14="http://schemas.microsoft.com/office/powerpoint/2010/main" val="40618260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85423EB1-4AFD-47AD-A154-F58381EDAAD3}" type="slidenum">
              <a:rPr lang="en-US" smtClean="0"/>
              <a:pPr eaLnBrk="1" hangingPunct="1"/>
              <a:t>26</a:t>
            </a:fld>
            <a:endParaRPr lang="en-US" smtClean="0"/>
          </a:p>
        </p:txBody>
      </p:sp>
      <p:sp>
        <p:nvSpPr>
          <p:cNvPr id="66563" name="Rectangle 2"/>
          <p:cNvSpPr>
            <a:spLocks noGrp="1" noRot="1" noChangeAspect="1" noChangeArrowheads="1" noTextEdit="1"/>
          </p:cNvSpPr>
          <p:nvPr>
            <p:ph type="sldImg"/>
          </p:nvPr>
        </p:nvSpPr>
        <p:spPr>
          <a:xfrm>
            <a:off x="4597400" y="217488"/>
            <a:ext cx="1985963" cy="1490662"/>
          </a:xfrm>
          <a:ln/>
        </p:spPr>
      </p:sp>
      <p:sp>
        <p:nvSpPr>
          <p:cNvPr id="66564" name="Rectangle 3"/>
          <p:cNvSpPr>
            <a:spLocks noGrp="1" noChangeArrowheads="1"/>
          </p:cNvSpPr>
          <p:nvPr>
            <p:ph type="body" idx="1"/>
          </p:nvPr>
        </p:nvSpPr>
        <p:spPr>
          <a:xfrm>
            <a:off x="428625" y="1886858"/>
            <a:ext cx="6072188" cy="65707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Very often, front-line providers of services (medical, educational, or social) are faced with deciding whether or not to refer a child, individual, or family for a full diagnostic evaluation.</a:t>
            </a:r>
          </a:p>
          <a:p>
            <a:pPr eaLnBrk="1" hangingPunct="1"/>
            <a:endParaRPr lang="en-US" smtClean="0"/>
          </a:p>
          <a:p>
            <a:pPr eaLnBrk="1" hangingPunct="1"/>
            <a:r>
              <a:rPr lang="en-US" smtClean="0"/>
              <a:t>For biological families, there might be social stigma associated with any evaluation concerning prenatal alcohol exposure. In other families, direct information about alcohol use during pregnancy might be unavailable or only suspected. </a:t>
            </a:r>
          </a:p>
          <a:p>
            <a:pPr eaLnBrk="1" hangingPunct="1"/>
            <a:endParaRPr lang="en-US" smtClean="0"/>
          </a:p>
          <a:p>
            <a:pPr eaLnBrk="1" hangingPunct="1"/>
            <a:r>
              <a:rPr lang="en-US" smtClean="0"/>
              <a:t>Thus, the following guidelines were developed to provide assistance in making the referral decision, although it is recognized that each case must be evaluated individually. </a:t>
            </a:r>
          </a:p>
          <a:p>
            <a:pPr eaLnBrk="1" hangingPunct="1"/>
            <a:endParaRPr lang="en-US" smtClean="0"/>
          </a:p>
          <a:p>
            <a:pPr eaLnBrk="1" hangingPunct="1"/>
            <a:r>
              <a:rPr lang="en-US" smtClean="0"/>
              <a:t>Further, these guidelines were developed with the idea that when in doubt, it is preferable to refer for full evaluation by a multidisciplinary team with experience in evaluating prenatal alcohol exposure.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FE0F7DD1-B75F-408C-A87E-754B491F8B81}" type="slidenum">
              <a:rPr lang="en-US" smtClean="0"/>
              <a:pPr eaLnBrk="1" hangingPunct="1"/>
              <a:t>27</a:t>
            </a:fld>
            <a:endParaRPr lang="en-US" smtClean="0"/>
          </a:p>
        </p:txBody>
      </p:sp>
      <p:sp>
        <p:nvSpPr>
          <p:cNvPr id="67587" name="Rectangle 2"/>
          <p:cNvSpPr>
            <a:spLocks noGrp="1" noRot="1" noChangeAspect="1" noChangeArrowheads="1" noTextEdit="1"/>
          </p:cNvSpPr>
          <p:nvPr>
            <p:ph type="sldImg"/>
          </p:nvPr>
        </p:nvSpPr>
        <p:spPr>
          <a:xfrm>
            <a:off x="4405313" y="290513"/>
            <a:ext cx="2084387" cy="1563687"/>
          </a:xfrm>
          <a:ln/>
        </p:spPr>
      </p:sp>
      <p:sp>
        <p:nvSpPr>
          <p:cNvPr id="67588" name="Rectangle 3"/>
          <p:cNvSpPr>
            <a:spLocks noGrp="1" noChangeArrowheads="1"/>
          </p:cNvSpPr>
          <p:nvPr>
            <p:ph type="body" idx="1"/>
          </p:nvPr>
        </p:nvSpPr>
        <p:spPr>
          <a:xfrm>
            <a:off x="428625" y="1886858"/>
            <a:ext cx="6072188" cy="65707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For situations with known prenatal alcohol exposure: </a:t>
            </a:r>
          </a:p>
          <a:p>
            <a:pPr eaLnBrk="1" hangingPunct="1"/>
            <a:endParaRPr lang="en-US" smtClean="0"/>
          </a:p>
          <a:p>
            <a:pPr eaLnBrk="1" hangingPunct="1"/>
            <a:r>
              <a:rPr lang="en-US" smtClean="0"/>
              <a:t>A child or individual should be referred for a full evaluation when there is confirmed significant prenatal alcohol use (i.e., seven or more drinks per week or three or more drinks on multiple occasions, or both). </a:t>
            </a:r>
          </a:p>
          <a:p>
            <a:pPr eaLnBrk="1" hangingPunct="1"/>
            <a:endParaRPr lang="en-US" smtClean="0"/>
          </a:p>
          <a:p>
            <a:pPr eaLnBrk="1" hangingPunct="1"/>
            <a:r>
              <a:rPr lang="en-US" smtClean="0"/>
              <a:t>If prenatal alcohol exposure in the high-risk range is known, the primary health care provider should document this exposure in the child’s medical record and closely monitor the child’s ongoing growth and development, even in the absence of any other positive screening criteria.</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31F830A8-23A8-4329-957C-CAF688D2D5BC}" type="slidenum">
              <a:rPr lang="en-US" smtClean="0"/>
              <a:pPr eaLnBrk="1" hangingPunct="1"/>
              <a:t>28</a:t>
            </a:fld>
            <a:endParaRPr lang="en-US" smtClean="0"/>
          </a:p>
        </p:txBody>
      </p:sp>
      <p:sp>
        <p:nvSpPr>
          <p:cNvPr id="68611" name="Rectangle 2"/>
          <p:cNvSpPr>
            <a:spLocks noGrp="1" noRot="1" noChangeAspect="1" noChangeArrowheads="1" noTextEdit="1"/>
          </p:cNvSpPr>
          <p:nvPr>
            <p:ph type="sldImg"/>
          </p:nvPr>
        </p:nvSpPr>
        <p:spPr>
          <a:xfrm>
            <a:off x="4611688" y="217488"/>
            <a:ext cx="1887537" cy="1417637"/>
          </a:xfrm>
          <a:ln/>
        </p:spPr>
      </p:sp>
      <p:sp>
        <p:nvSpPr>
          <p:cNvPr id="68612" name="Rectangle 3"/>
          <p:cNvSpPr>
            <a:spLocks noGrp="1" noChangeArrowheads="1"/>
          </p:cNvSpPr>
          <p:nvPr>
            <p:ph type="body" idx="1"/>
          </p:nvPr>
        </p:nvSpPr>
        <p:spPr>
          <a:xfrm>
            <a:off x="428625" y="1669144"/>
            <a:ext cx="6143625" cy="67884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For situations with unknown prenatal alcohol exposure. A child or individual should be referred for full evaluation when:</a:t>
            </a:r>
          </a:p>
          <a:p>
            <a:pPr eaLnBrk="1" hangingPunct="1"/>
            <a:endParaRPr lang="en-US" dirty="0" smtClean="0"/>
          </a:p>
          <a:p>
            <a:pPr marL="0" lvl="1">
              <a:buFontTx/>
              <a:buChar char="•"/>
            </a:pPr>
            <a:r>
              <a:rPr lang="en-US" dirty="0" smtClean="0"/>
              <a:t>There is any report of concern by a parent or caregiver (foster or adoptive parent) that his or her child has or might have an FASD.</a:t>
            </a:r>
          </a:p>
          <a:p>
            <a:pPr marL="0" lvl="1">
              <a:buFontTx/>
              <a:buChar char="•"/>
            </a:pPr>
            <a:r>
              <a:rPr lang="en-US" dirty="0" smtClean="0"/>
              <a:t>All three facial features are present (smooth </a:t>
            </a:r>
            <a:r>
              <a:rPr lang="en-US" dirty="0" err="1" smtClean="0"/>
              <a:t>philtrum</a:t>
            </a:r>
            <a:r>
              <a:rPr lang="en-US" dirty="0" smtClean="0"/>
              <a:t>, thin vermillion, and small palpebral fissures).</a:t>
            </a:r>
          </a:p>
          <a:p>
            <a:pPr marL="0" lvl="1">
              <a:buFontTx/>
              <a:buChar char="•"/>
            </a:pPr>
            <a:r>
              <a:rPr lang="en-US" dirty="0" smtClean="0"/>
              <a:t>One or more facial features are present in addition to growth deficits in height, weight, or both.</a:t>
            </a:r>
          </a:p>
          <a:p>
            <a:pPr marL="0" lvl="1">
              <a:buFontTx/>
              <a:buChar char="•"/>
            </a:pPr>
            <a:r>
              <a:rPr lang="en-US" dirty="0" smtClean="0"/>
              <a:t>One or more facial features are present, along with one or more CNS abnormalities. </a:t>
            </a:r>
          </a:p>
          <a:p>
            <a:pPr marL="0" lvl="1">
              <a:buFontTx/>
              <a:buChar char="•"/>
            </a:pPr>
            <a:r>
              <a:rPr lang="en-US" dirty="0" smtClean="0"/>
              <a:t>One or more facial features are present, along with growth deficits and one or more CNS abnormalities.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Given that these diagnostic criteria are only established for FAS, how do we evaluate other disorders on the spectrum?</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29</a:t>
            </a:fld>
            <a:endParaRPr lang="en-US"/>
          </a:p>
        </p:txBody>
      </p:sp>
    </p:spTree>
    <p:extLst>
      <p:ext uri="{BB962C8B-B14F-4D97-AF65-F5344CB8AC3E}">
        <p14:creationId xmlns:p14="http://schemas.microsoft.com/office/powerpoint/2010/main" val="151143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a:t>
            </a:fld>
            <a:endParaRPr lang="en-US"/>
          </a:p>
        </p:txBody>
      </p:sp>
    </p:spTree>
    <p:extLst>
      <p:ext uri="{BB962C8B-B14F-4D97-AF65-F5344CB8AC3E}">
        <p14:creationId xmlns:p14="http://schemas.microsoft.com/office/powerpoint/2010/main" val="9176012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335B6E8A-B986-41AF-AD3D-AE54E883DF73}" type="slidenum">
              <a:rPr lang="en-US" smtClean="0"/>
              <a:pPr eaLnBrk="1" hangingPunct="1"/>
              <a:t>30</a:t>
            </a:fld>
            <a:endParaRPr lang="en-US" smtClean="0"/>
          </a:p>
        </p:txBody>
      </p:sp>
      <p:sp>
        <p:nvSpPr>
          <p:cNvPr id="70659" name="Rectangle 2"/>
          <p:cNvSpPr>
            <a:spLocks noGrp="1" noRot="1" noChangeAspect="1" noChangeArrowheads="1" noTextEdit="1"/>
          </p:cNvSpPr>
          <p:nvPr>
            <p:ph type="sldImg"/>
          </p:nvPr>
        </p:nvSpPr>
        <p:spPr>
          <a:xfrm>
            <a:off x="5080000" y="144463"/>
            <a:ext cx="1422400" cy="1066800"/>
          </a:xfrm>
          <a:ln/>
        </p:spPr>
      </p:sp>
      <p:sp>
        <p:nvSpPr>
          <p:cNvPr id="70660" name="Rectangle 3"/>
          <p:cNvSpPr>
            <a:spLocks noGrp="1" noChangeArrowheads="1"/>
          </p:cNvSpPr>
          <p:nvPr>
            <p:ph type="body" idx="1"/>
          </p:nvPr>
        </p:nvSpPr>
        <p:spPr>
          <a:xfrm>
            <a:off x="305098" y="1425727"/>
            <a:ext cx="6171902" cy="7645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dirty="0"/>
              <a:t>Fetal alcohol syndrome is caused by maternal alcohol consumption during pregnancy and is characterized by a distinct cluster of characteristic facial features, growth deficits, and central nervous system dysfunction.</a:t>
            </a:r>
          </a:p>
          <a:p>
            <a:pPr eaLnBrk="1" hangingPunct="1"/>
            <a:r>
              <a:rPr lang="en-US" sz="1000" dirty="0"/>
              <a:t>An extensive body of literature has documented significant cognitive, behavioral, and emotional difficulties among individuals with FAS, as well as among those who have been prenatally exposed to alcohol but do not meet the full criteria for FAS.</a:t>
            </a:r>
          </a:p>
          <a:p>
            <a:pPr eaLnBrk="1" hangingPunct="1"/>
            <a:r>
              <a:rPr lang="en-US" sz="1000" dirty="0"/>
              <a:t>These individuals are increasingly being referred to under the larger rubric (umbrella) of fetal alcohol spectrum disorders (FASDs). </a:t>
            </a:r>
          </a:p>
          <a:p>
            <a:pPr eaLnBrk="1" hangingPunct="1"/>
            <a:r>
              <a:rPr lang="en-US" sz="1000" dirty="0"/>
              <a:t>The facial anomalies associated with FAS (that we have just reviewed) are thought to be secondary to the impact of alcohol on early brain development. </a:t>
            </a:r>
          </a:p>
          <a:p>
            <a:pPr eaLnBrk="1" hangingPunct="1"/>
            <a:r>
              <a:rPr lang="en-US" sz="1000" dirty="0"/>
              <a:t>Although not considered central to the diagnosis of FAS, a number of other physical anomalies are associated with (but not necessarily unique to) prenatal alcohol exposure, including:</a:t>
            </a:r>
          </a:p>
          <a:p>
            <a:pPr eaLnBrk="1" hangingPunct="1">
              <a:buFontTx/>
              <a:buChar char="•"/>
            </a:pPr>
            <a:r>
              <a:rPr lang="en-US" sz="1000" dirty="0" err="1"/>
              <a:t>Epicanthal</a:t>
            </a:r>
            <a:r>
              <a:rPr lang="en-US" sz="1000" dirty="0"/>
              <a:t> folds (skin fold of upper eyelid, at the inner corner of the eye; can be present naturally in some populations)</a:t>
            </a:r>
          </a:p>
          <a:p>
            <a:pPr eaLnBrk="1" hangingPunct="1">
              <a:buFontTx/>
              <a:buChar char="•"/>
            </a:pPr>
            <a:r>
              <a:rPr lang="en-US" sz="1000" dirty="0"/>
              <a:t>Ptosis (drooping eyelid)</a:t>
            </a:r>
          </a:p>
          <a:p>
            <a:pPr eaLnBrk="1" hangingPunct="1">
              <a:buFontTx/>
              <a:buChar char="•"/>
            </a:pPr>
            <a:r>
              <a:rPr lang="en-US" sz="1000" dirty="0"/>
              <a:t>Strabismus (‘crossed eyes’)</a:t>
            </a:r>
          </a:p>
          <a:p>
            <a:pPr eaLnBrk="1" hangingPunct="1">
              <a:buFontTx/>
              <a:buChar char="•"/>
            </a:pPr>
            <a:r>
              <a:rPr lang="en-US" sz="1000" dirty="0"/>
              <a:t>“Railroad track” ears (underdeveloped upper part of the ear parallel to the ear crease)</a:t>
            </a:r>
          </a:p>
          <a:p>
            <a:pPr eaLnBrk="1" hangingPunct="1">
              <a:buFontTx/>
              <a:buChar char="•"/>
            </a:pPr>
            <a:r>
              <a:rPr lang="en-US" sz="1000" dirty="0"/>
              <a:t>Small upturned nose</a:t>
            </a:r>
          </a:p>
          <a:p>
            <a:pPr eaLnBrk="1" hangingPunct="1">
              <a:buFontTx/>
              <a:buChar char="•"/>
            </a:pPr>
            <a:r>
              <a:rPr lang="en-US" sz="1000" dirty="0"/>
              <a:t>Flattened nasal bridge</a:t>
            </a:r>
          </a:p>
          <a:p>
            <a:pPr eaLnBrk="1" hangingPunct="1">
              <a:buFontTx/>
              <a:buChar char="•"/>
            </a:pPr>
            <a:r>
              <a:rPr lang="en-US" sz="1000" dirty="0"/>
              <a:t>Maxillary hypoplasia (underdevelopment of the maxilla, or upper jaw)</a:t>
            </a:r>
          </a:p>
          <a:p>
            <a:pPr eaLnBrk="1" hangingPunct="1">
              <a:buFontTx/>
              <a:buChar char="•"/>
            </a:pPr>
            <a:r>
              <a:rPr lang="en-US" sz="1000" dirty="0"/>
              <a:t>Dental malocclusions (misalignment of teeth – over or </a:t>
            </a:r>
            <a:r>
              <a:rPr lang="en-US" sz="1000" dirty="0" err="1"/>
              <a:t>underbite</a:t>
            </a:r>
            <a:r>
              <a:rPr lang="en-US" sz="1000" dirty="0"/>
              <a:t>, </a:t>
            </a:r>
            <a:r>
              <a:rPr lang="en-US" sz="1000" dirty="0" err="1"/>
              <a:t>crossbite</a:t>
            </a:r>
            <a:r>
              <a:rPr lang="en-US" sz="1000" dirty="0"/>
              <a:t> – the way that the upper and lower teeth fit together)</a:t>
            </a:r>
          </a:p>
          <a:p>
            <a:pPr eaLnBrk="1" hangingPunct="1">
              <a:buFontTx/>
              <a:buChar char="•"/>
            </a:pPr>
            <a:r>
              <a:rPr lang="en-US" sz="1000" dirty="0"/>
              <a:t>Cleft palate (the non-fusion of the palate during gestation, resulting in a gap)</a:t>
            </a:r>
          </a:p>
          <a:p>
            <a:pPr eaLnBrk="1" hangingPunct="1">
              <a:buFontTx/>
              <a:buChar char="•"/>
            </a:pPr>
            <a:r>
              <a:rPr lang="en-US" sz="1000" dirty="0"/>
              <a:t>Narrow- or high-arched palates</a:t>
            </a:r>
          </a:p>
          <a:p>
            <a:pPr eaLnBrk="1" hangingPunct="1">
              <a:buFontTx/>
              <a:buChar char="•"/>
            </a:pPr>
            <a:r>
              <a:rPr lang="en-US" sz="1000" dirty="0"/>
              <a:t>“Hockey stick” or other abnormal palmar creases</a:t>
            </a:r>
          </a:p>
          <a:p>
            <a:pPr eaLnBrk="1" hangingPunct="1">
              <a:buFontTx/>
              <a:buChar char="•"/>
            </a:pPr>
            <a:r>
              <a:rPr lang="en-US" sz="1000" dirty="0" err="1"/>
              <a:t>Camptodactyly</a:t>
            </a:r>
            <a:r>
              <a:rPr lang="en-US" sz="1000" dirty="0"/>
              <a:t> (a bent finger that cannot completely straighten) and </a:t>
            </a:r>
            <a:r>
              <a:rPr lang="en-US" sz="1000" dirty="0" err="1"/>
              <a:t>clinodactyly</a:t>
            </a:r>
            <a:r>
              <a:rPr lang="en-US" sz="1000" dirty="0"/>
              <a:t> (bend or curve of the fifth (little) finger toward the fourth finger)</a:t>
            </a:r>
          </a:p>
          <a:p>
            <a:pPr eaLnBrk="1" hangingPunct="1">
              <a:buFontTx/>
              <a:buChar char="•"/>
            </a:pPr>
            <a:r>
              <a:rPr lang="en-US" sz="1000" dirty="0"/>
              <a:t>Nail hypoplasia (under- or incomplete development of nails)</a:t>
            </a:r>
          </a:p>
          <a:p>
            <a:pPr eaLnBrk="1" hangingPunct="1">
              <a:buFontTx/>
              <a:buChar char="•"/>
            </a:pPr>
            <a:r>
              <a:rPr lang="en-US" sz="1000" dirty="0"/>
              <a:t>Joint contractures </a:t>
            </a:r>
          </a:p>
          <a:p>
            <a:pPr eaLnBrk="1" hangingPunct="1">
              <a:buFontTx/>
              <a:buChar char="•"/>
            </a:pPr>
            <a:r>
              <a:rPr lang="en-US" sz="1000" dirty="0"/>
              <a:t>Cardiac defects (heart problems)</a:t>
            </a:r>
          </a:p>
          <a:p>
            <a:pPr eaLnBrk="1" hangingPunct="1">
              <a:buFontTx/>
              <a:buChar char="•"/>
            </a:pPr>
            <a:r>
              <a:rPr lang="en-US" sz="1000" dirty="0"/>
              <a:t>Vision impairment</a:t>
            </a:r>
          </a:p>
          <a:p>
            <a:pPr eaLnBrk="1" hangingPunct="1">
              <a:buFontTx/>
              <a:buChar char="•"/>
            </a:pPr>
            <a:r>
              <a:rPr lang="en-US" sz="1000" dirty="0"/>
              <a:t>Hearing impairment</a:t>
            </a:r>
          </a:p>
          <a:p>
            <a:pPr eaLnBrk="1" hangingPunct="1">
              <a:buFontTx/>
              <a:buChar char="•"/>
            </a:pPr>
            <a:r>
              <a:rPr lang="en-US" sz="1000" dirty="0"/>
              <a:t>Seizure disorder</a:t>
            </a:r>
          </a:p>
          <a:p>
            <a:pPr eaLnBrk="1" hangingPunct="1">
              <a:buFontTx/>
              <a:buChar char="•"/>
            </a:pPr>
            <a:r>
              <a:rPr lang="en-US" sz="1000" dirty="0"/>
              <a:t>Sensory dysfunction/sensory integration disorder</a:t>
            </a:r>
          </a:p>
          <a:p>
            <a:pPr eaLnBrk="1" hangingPunct="1"/>
            <a:endParaRPr lang="en-US" sz="1000" dirty="0"/>
          </a:p>
          <a:p>
            <a:pPr eaLnBrk="1" hangingPunct="1"/>
            <a:r>
              <a:rPr lang="en-US" sz="1000" b="1" dirty="0"/>
              <a:t>Presenters: For an extensive list of references for this section, see the References handout.</a:t>
            </a:r>
          </a:p>
          <a:p>
            <a:pPr eaLnBrk="1" hangingPunct="1"/>
            <a:endParaRPr lang="en-US" sz="10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346BAAB4-386C-4C9D-94D8-3F27F1CCB01A}" type="slidenum">
              <a:rPr lang="en-US" smtClean="0"/>
              <a:pPr eaLnBrk="1" hangingPunct="1"/>
              <a:t>31</a:t>
            </a:fld>
            <a:endParaRPr lang="en-US" smtClean="0"/>
          </a:p>
        </p:txBody>
      </p:sp>
      <p:sp>
        <p:nvSpPr>
          <p:cNvPr id="71683" name="Rectangle 2"/>
          <p:cNvSpPr>
            <a:spLocks noGrp="1" noRot="1" noChangeAspect="1" noChangeArrowheads="1" noTextEdit="1"/>
          </p:cNvSpPr>
          <p:nvPr>
            <p:ph type="sldImg"/>
          </p:nvPr>
        </p:nvSpPr>
        <p:spPr>
          <a:xfrm>
            <a:off x="5276850" y="225425"/>
            <a:ext cx="1343025" cy="1008063"/>
          </a:xfrm>
          <a:ln/>
        </p:spPr>
      </p:sp>
      <p:sp>
        <p:nvSpPr>
          <p:cNvPr id="71684" name="Rectangle 3"/>
          <p:cNvSpPr>
            <a:spLocks noGrp="1" noChangeArrowheads="1"/>
          </p:cNvSpPr>
          <p:nvPr>
            <p:ph type="body" idx="1"/>
          </p:nvPr>
        </p:nvSpPr>
        <p:spPr>
          <a:xfrm>
            <a:off x="305098" y="1422703"/>
            <a:ext cx="6323707" cy="728586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There is evidence from both animal and human studies that prenatal exposure to alcohol is associated with growth deficits, and these deficits are apparent at birth and in early infancy and into childhood and adolescence. The relationship between prenatal exposure and growth deficiency appears to be linear, with effects documented even at relatively low levels of exposure. Additionally, the time of exposure might also determine the level of growth effects. </a:t>
            </a:r>
          </a:p>
          <a:p>
            <a:pPr eaLnBrk="1" hangingPunct="1"/>
            <a:r>
              <a:rPr lang="en-US" dirty="0" smtClean="0"/>
              <a:t>The most damaging effects that result from prenatal alcohol exposure are abnormalities of the central nervous system (CNS), which are often unseen. These affect neurocognitive functioning (that is, how the brain works). A growing body of research has shown that individuals who were exposed to alcohol prenatally exhibit abnormalities in the way that their brains are structured. </a:t>
            </a:r>
          </a:p>
          <a:p>
            <a:pPr eaLnBrk="1" hangingPunct="1"/>
            <a:r>
              <a:rPr lang="en-US" dirty="0" smtClean="0"/>
              <a:t>In general, the majority of alcohol-exposed individuals do not have significant intellectual disability or mental retardation, but they can exhibit lower overall intellectual functioning compared with the general population. (That is, they may not meet the standard criteria required to be considered intellectually disabled – their IQ may be above 80 – but they also may not function at the same level as others in the general population.) </a:t>
            </a:r>
          </a:p>
          <a:p>
            <a:pPr eaLnBrk="1" hangingPunct="1"/>
            <a:r>
              <a:rPr lang="en-US" dirty="0" smtClean="0"/>
              <a:t>Additionally, evidence for some consistent neurocognitive deficits has emerged among individuals with prenatal alcohol exposure:</a:t>
            </a:r>
          </a:p>
          <a:p>
            <a:pPr eaLnBrk="1" hangingPunct="1">
              <a:buFontTx/>
              <a:buChar char="•"/>
            </a:pPr>
            <a:r>
              <a:rPr lang="en-US" dirty="0" smtClean="0"/>
              <a:t>Verbal learning and memory problems</a:t>
            </a:r>
          </a:p>
          <a:p>
            <a:pPr eaLnBrk="1" hangingPunct="1">
              <a:buFontTx/>
              <a:buChar char="•"/>
            </a:pPr>
            <a:r>
              <a:rPr lang="en-US" dirty="0" smtClean="0"/>
              <a:t>Attention deficits</a:t>
            </a:r>
          </a:p>
          <a:p>
            <a:pPr eaLnBrk="1" hangingPunct="1">
              <a:buFontTx/>
              <a:buChar char="•"/>
            </a:pPr>
            <a:r>
              <a:rPr lang="en-US" dirty="0" smtClean="0"/>
              <a:t>Problems with abstract and practical reasoning</a:t>
            </a:r>
          </a:p>
          <a:p>
            <a:pPr eaLnBrk="1" hangingPunct="1">
              <a:buFontTx/>
              <a:buChar char="•"/>
            </a:pPr>
            <a:r>
              <a:rPr lang="en-US" dirty="0" smtClean="0"/>
              <a:t>Problems with executive functioning (planning, sequencing, organizing)</a:t>
            </a:r>
          </a:p>
          <a:p>
            <a:pPr eaLnBrk="1" hangingPunct="1"/>
            <a:r>
              <a:rPr lang="en-US" dirty="0" smtClean="0"/>
              <a:t>These deficits are found both in exposed individuals who meet the full criteria for FAS and in those who do not, and they persist into adulthood. </a:t>
            </a:r>
          </a:p>
          <a:p>
            <a:pPr eaLnBrk="1" hangingPunct="1"/>
            <a:r>
              <a:rPr lang="en-US" dirty="0" smtClean="0"/>
              <a:t>Executive functioning problems do not appear to be merely a reflection of lower cognitive abilities among individuals with prenatal alcohol exposure. These executive functioning deficits have been found to be greater in exposed individuals than would be expected based on IQ scores; other studies have demonstrated that these deficits have remained even when controlling for IQ (that is, if IQ is removed as a factor, these problems persisted, indicating that executive functioning deficits exist independently of IQ). </a:t>
            </a:r>
          </a:p>
          <a:p>
            <a:pPr eaLnBrk="1" hangingPunct="1"/>
            <a:r>
              <a:rPr lang="en-US" dirty="0" smtClean="0"/>
              <a:t>There is also evidence for deficits in the social domain, such as failure to consider the consequences of their actions, difficulty understanding social cues, difficulty communicating in social contexts. These findings cannot be explained by low IQ scores. In addition, social skills deficits are maintained into adulthood. </a:t>
            </a:r>
          </a:p>
          <a:p>
            <a:pPr eaLnBrk="1" hangingPunct="1"/>
            <a:r>
              <a:rPr lang="en-US" dirty="0" smtClean="0"/>
              <a:t>Finally, many studies have identified high rates of secondary disabilities among individuals with alcohol-related conditions.  </a:t>
            </a:r>
          </a:p>
          <a:p>
            <a:pPr eaLnBrk="1" hangingPunct="1"/>
            <a:r>
              <a:rPr lang="en-US" dirty="0" smtClean="0"/>
              <a:t>(Secondary disabilities are those that an individual is not born with, but result from an inadequate understanding or recognition of the problems they may experience as listed above: executive functioning, social skills, etc.)</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400" dirty="0" smtClean="0"/>
              <a:t>While the CDC has identified a formal diagnostic process for FAS, the State of Alaska has adopted the diagnostic system developed by Dr. Sterling </a:t>
            </a:r>
            <a:r>
              <a:rPr lang="en-US" sz="1400" dirty="0" err="1" smtClean="0"/>
              <a:t>Clarren</a:t>
            </a:r>
            <a:r>
              <a:rPr lang="en-US" sz="1400" dirty="0" smtClean="0"/>
              <a:t> and Dr. Susan </a:t>
            </a:r>
            <a:r>
              <a:rPr lang="en-US" sz="1400" dirty="0" err="1" smtClean="0"/>
              <a:t>Astley</a:t>
            </a:r>
            <a:r>
              <a:rPr lang="en-US" sz="1400" dirty="0" smtClean="0"/>
              <a:t> of the University of Washington called the </a:t>
            </a:r>
            <a:r>
              <a:rPr lang="en-US" sz="1400" i="1" dirty="0" smtClean="0"/>
              <a:t>Diagnostic Guide for Fetal Alcohol Syndrome and Related Conditions: The 4-Digit Diagnostic Code</a:t>
            </a:r>
            <a:r>
              <a:rPr lang="en-US" sz="1400" dirty="0" smtClean="0"/>
              <a:t>.</a:t>
            </a:r>
          </a:p>
          <a:p>
            <a:pPr marL="0" lvl="1"/>
            <a:endParaRPr lang="en-US" sz="1400" dirty="0" smtClean="0"/>
          </a:p>
          <a:p>
            <a:pPr marL="0" lvl="1"/>
            <a:r>
              <a:rPr lang="en-US" sz="1400" dirty="0" smtClean="0"/>
              <a:t>We’ll review this diagnostic system and how this process works in Alaska.</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32</a:t>
            </a:fld>
            <a:endParaRPr lang="en-US"/>
          </a:p>
        </p:txBody>
      </p:sp>
    </p:spTree>
    <p:extLst>
      <p:ext uri="{BB962C8B-B14F-4D97-AF65-F5344CB8AC3E}">
        <p14:creationId xmlns:p14="http://schemas.microsoft.com/office/powerpoint/2010/main" val="34963602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C909B50A-C877-4A5F-9D5A-33D054544B05}" type="slidenum">
              <a:rPr lang="en-US" smtClean="0"/>
              <a:pPr eaLnBrk="1" hangingPunct="1"/>
              <a:t>33</a:t>
            </a:fld>
            <a:endParaRPr lang="en-US" smtClean="0"/>
          </a:p>
        </p:txBody>
      </p:sp>
      <p:sp>
        <p:nvSpPr>
          <p:cNvPr id="73731" name="Rectangle 2"/>
          <p:cNvSpPr>
            <a:spLocks noGrp="1" noRot="1" noChangeAspect="1" noChangeArrowheads="1" noTextEdit="1"/>
          </p:cNvSpPr>
          <p:nvPr>
            <p:ph type="sldImg"/>
          </p:nvPr>
        </p:nvSpPr>
        <p:spPr>
          <a:xfrm>
            <a:off x="4197350" y="290513"/>
            <a:ext cx="2320925" cy="1741487"/>
          </a:xfrm>
          <a:ln/>
        </p:spPr>
      </p:sp>
      <p:sp>
        <p:nvSpPr>
          <p:cNvPr id="73732" name="Rectangle 3"/>
          <p:cNvSpPr>
            <a:spLocks noGrp="1" noChangeArrowheads="1"/>
          </p:cNvSpPr>
          <p:nvPr>
            <p:ph type="body" idx="1"/>
          </p:nvPr>
        </p:nvSpPr>
        <p:spPr>
          <a:xfrm>
            <a:off x="428625" y="2249715"/>
            <a:ext cx="6072188" cy="62093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88" tIns="44995" rIns="89988" bIns="44995"/>
          <a:lstStyle/>
          <a:p>
            <a:pPr eaLnBrk="1" hangingPunct="1"/>
            <a:r>
              <a:rPr lang="en-US" smtClean="0"/>
              <a:t>The 4-digit code system has been in use for more than 10 years now, and has been shown to be accurate, reproducible, and unbiased.</a:t>
            </a:r>
          </a:p>
          <a:p>
            <a:pPr eaLnBrk="1" hangingPunct="1"/>
            <a:endParaRPr lang="en-US" smtClean="0"/>
          </a:p>
          <a:p>
            <a:pPr eaLnBrk="1" hangingPunct="1"/>
            <a:r>
              <a:rPr lang="en-US" smtClean="0"/>
              <a:t>It works best when used within an inter- and multi-disciplinary diagnostic team setting, utilising the skills and knowledge of a variety of different health care professionals.</a:t>
            </a:r>
          </a:p>
          <a:p>
            <a:pPr eaLnBrk="1" hangingPunct="1"/>
            <a:endParaRPr lang="en-US" smtClean="0"/>
          </a:p>
          <a:p>
            <a:pPr eaLnBrk="1" hangingPunct="1"/>
            <a:r>
              <a:rPr lang="en-US" smtClean="0"/>
              <a:t>There are currently ten teams operating in Alaska: two in Anchorage (Southcentral Foundation; Assets, Inc.), the Mat-Su Valley, Kenai, Kodiak, Juneau, Sitka, Fairbanks, Bethel).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5FCD7024-BFBC-48F4-ADDA-8329342FFE80}" type="slidenum">
              <a:rPr lang="en-US" smtClean="0"/>
              <a:pPr eaLnBrk="1" hangingPunct="1"/>
              <a:t>34</a:t>
            </a:fld>
            <a:endParaRPr lang="en-US" smtClean="0"/>
          </a:p>
        </p:txBody>
      </p:sp>
      <p:sp>
        <p:nvSpPr>
          <p:cNvPr id="74755" name="Slide Image Placeholder 1"/>
          <p:cNvSpPr>
            <a:spLocks noGrp="1" noRot="1" noChangeAspect="1" noTextEdit="1"/>
          </p:cNvSpPr>
          <p:nvPr>
            <p:ph type="sldImg"/>
          </p:nvPr>
        </p:nvSpPr>
        <p:spPr>
          <a:xfrm>
            <a:off x="4462463" y="144463"/>
            <a:ext cx="2127250" cy="1597025"/>
          </a:xfrm>
          <a:ln/>
        </p:spPr>
      </p:sp>
      <p:sp>
        <p:nvSpPr>
          <p:cNvPr id="379907" name="Notes Placeholder 2"/>
          <p:cNvSpPr>
            <a:spLocks noGrp="1"/>
          </p:cNvSpPr>
          <p:nvPr>
            <p:ph type="body" idx="1"/>
          </p:nvPr>
        </p:nvSpPr>
        <p:spPr>
          <a:xfrm>
            <a:off x="428625" y="1814286"/>
            <a:ext cx="6143625" cy="6644822"/>
          </a:xfrm>
        </p:spPr>
        <p:txBody>
          <a:bodyPr lIns="89988" tIns="44995" rIns="89988" bIns="44995"/>
          <a:lstStyle/>
          <a:p>
            <a:pPr marL="226417" indent="-226417">
              <a:defRPr/>
            </a:pPr>
            <a:r>
              <a:rPr lang="en-US" dirty="0" smtClean="0"/>
              <a:t>There are generally at least 6 members of a diagnostic team:</a:t>
            </a:r>
          </a:p>
          <a:p>
            <a:pPr marL="226417" indent="-226417">
              <a:defRPr/>
            </a:pPr>
            <a:endParaRPr lang="en-US" dirty="0" smtClean="0"/>
          </a:p>
          <a:p>
            <a:pPr marL="226417" indent="-226417">
              <a:buFontTx/>
              <a:buAutoNum type="arabicPeriod"/>
              <a:defRPr/>
            </a:pPr>
            <a:r>
              <a:rPr lang="en-US" dirty="0" smtClean="0"/>
              <a:t>The team coordinator, whose role is to bring together all the information and coordinate the assessments.</a:t>
            </a:r>
          </a:p>
          <a:p>
            <a:pPr marL="226417" indent="-226417">
              <a:buFontTx/>
              <a:buAutoNum type="arabicPeriod"/>
              <a:defRPr/>
            </a:pPr>
            <a:r>
              <a:rPr lang="en-US" dirty="0" smtClean="0"/>
              <a:t>The physician or medical provider (for example, a nurse practitioner), who will make the formal diagnosis, in consultation with the rest of the team.</a:t>
            </a:r>
          </a:p>
          <a:p>
            <a:pPr marL="226417" indent="-226417">
              <a:buFontTx/>
              <a:buAutoNum type="arabicPeriod"/>
              <a:defRPr/>
            </a:pPr>
            <a:r>
              <a:rPr lang="en-US" dirty="0" smtClean="0"/>
              <a:t>A parent navigator or family advocate. This is usually a person who has gone through the diagnostic process themselves, and who can then help the family or individual complete the necessary forms and other paperwork, talk through the assessments and what they mean, and generally support the family or individual. They can also assist the family in prioritizing and accessing services after diagnosis.</a:t>
            </a:r>
          </a:p>
          <a:p>
            <a:pPr marL="226417" indent="-226417">
              <a:buFontTx/>
              <a:buAutoNum type="arabicPeriod"/>
              <a:defRPr/>
            </a:pPr>
            <a:r>
              <a:rPr lang="en-US" dirty="0" smtClean="0"/>
              <a:t>An occupational or physical therapist. This person looks at the way the individual moves or interacts with their physical environment.</a:t>
            </a:r>
          </a:p>
          <a:p>
            <a:pPr marL="226417" indent="-226417">
              <a:buFontTx/>
              <a:buAutoNum type="arabicPeriod"/>
              <a:defRPr/>
            </a:pPr>
            <a:r>
              <a:rPr lang="en-US" dirty="0" smtClean="0"/>
              <a:t>A clinical or school psychologist looks at the cognitive and executive functioning of the individual.</a:t>
            </a:r>
          </a:p>
          <a:p>
            <a:pPr marL="226417" indent="-226417">
              <a:buFontTx/>
              <a:buAutoNum type="arabicPeriod"/>
              <a:defRPr/>
            </a:pPr>
            <a:r>
              <a:rPr lang="en-US" dirty="0" smtClean="0"/>
              <a:t>A speech and language pathologist looks at the social and language skills of the individual.</a:t>
            </a:r>
          </a:p>
          <a:p>
            <a:pPr marL="226417" indent="-226417">
              <a:buFontTx/>
              <a:buAutoNum type="arabicPeriod"/>
              <a:defRPr/>
            </a:pPr>
            <a:endParaRPr lang="en-US" dirty="0" smtClean="0"/>
          </a:p>
          <a:p>
            <a:pPr eaLnBrk="1" hangingPunct="1">
              <a:defRPr/>
            </a:pPr>
            <a:r>
              <a:rPr lang="en-US" dirty="0" smtClean="0"/>
              <a:t>The team members may evaluate the individual separately or together (in a way that does not overwhelm the individual being assessed) depending on the location of the team or the availability of the team members.</a:t>
            </a:r>
          </a:p>
        </p:txBody>
      </p:sp>
      <p:sp>
        <p:nvSpPr>
          <p:cNvPr id="74757"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88" tIns="44995" rIns="89988" bIns="44995" anchor="b"/>
          <a:lstStyle>
            <a:lvl1pPr defTabSz="944563" eaLnBrk="0" hangingPunct="0">
              <a:defRPr>
                <a:solidFill>
                  <a:schemeClr val="tx1"/>
                </a:solidFill>
                <a:latin typeface="Arial" pitchFamily="34" charset="0"/>
              </a:defRPr>
            </a:lvl1pPr>
            <a:lvl2pPr marL="742950" indent="-285750" defTabSz="944563" eaLnBrk="0" hangingPunct="0">
              <a:defRPr>
                <a:solidFill>
                  <a:schemeClr val="tx1"/>
                </a:solidFill>
                <a:latin typeface="Arial" pitchFamily="34" charset="0"/>
              </a:defRPr>
            </a:lvl2pPr>
            <a:lvl3pPr marL="1143000" indent="-228600" defTabSz="944563" eaLnBrk="0" hangingPunct="0">
              <a:defRPr>
                <a:solidFill>
                  <a:schemeClr val="tx1"/>
                </a:solidFill>
                <a:latin typeface="Arial" pitchFamily="34" charset="0"/>
              </a:defRPr>
            </a:lvl3pPr>
            <a:lvl4pPr marL="1600200" indent="-228600" defTabSz="944563" eaLnBrk="0" hangingPunct="0">
              <a:defRPr>
                <a:solidFill>
                  <a:schemeClr val="tx1"/>
                </a:solidFill>
                <a:latin typeface="Arial" pitchFamily="34" charset="0"/>
              </a:defRPr>
            </a:lvl4pPr>
            <a:lvl5pPr marL="2057400" indent="-228600" defTabSz="944563" eaLnBrk="0" hangingPunct="0">
              <a:defRPr>
                <a:solidFill>
                  <a:schemeClr val="tx1"/>
                </a:solidFill>
                <a:latin typeface="Arial" pitchFamily="34" charset="0"/>
              </a:defRPr>
            </a:lvl5pPr>
            <a:lvl6pPr marL="2514600" indent="-228600" defTabSz="944563" eaLnBrk="0" fontAlgn="base" hangingPunct="0">
              <a:spcBef>
                <a:spcPct val="0"/>
              </a:spcBef>
              <a:spcAft>
                <a:spcPct val="0"/>
              </a:spcAft>
              <a:defRPr>
                <a:solidFill>
                  <a:schemeClr val="tx1"/>
                </a:solidFill>
                <a:latin typeface="Arial" pitchFamily="34" charset="0"/>
              </a:defRPr>
            </a:lvl6pPr>
            <a:lvl7pPr marL="2971800" indent="-228600" defTabSz="944563" eaLnBrk="0" fontAlgn="base" hangingPunct="0">
              <a:spcBef>
                <a:spcPct val="0"/>
              </a:spcBef>
              <a:spcAft>
                <a:spcPct val="0"/>
              </a:spcAft>
              <a:defRPr>
                <a:solidFill>
                  <a:schemeClr val="tx1"/>
                </a:solidFill>
                <a:latin typeface="Arial" pitchFamily="34" charset="0"/>
              </a:defRPr>
            </a:lvl7pPr>
            <a:lvl8pPr marL="3429000" indent="-228600" defTabSz="944563" eaLnBrk="0" fontAlgn="base" hangingPunct="0">
              <a:spcBef>
                <a:spcPct val="0"/>
              </a:spcBef>
              <a:spcAft>
                <a:spcPct val="0"/>
              </a:spcAft>
              <a:defRPr>
                <a:solidFill>
                  <a:schemeClr val="tx1"/>
                </a:solidFill>
                <a:latin typeface="Arial" pitchFamily="34" charset="0"/>
              </a:defRPr>
            </a:lvl8pPr>
            <a:lvl9pPr marL="3886200" indent="-228600" defTabSz="944563" eaLnBrk="0" fontAlgn="base" hangingPunct="0">
              <a:spcBef>
                <a:spcPct val="0"/>
              </a:spcBef>
              <a:spcAft>
                <a:spcPct val="0"/>
              </a:spcAft>
              <a:defRPr>
                <a:solidFill>
                  <a:schemeClr val="tx1"/>
                </a:solidFill>
                <a:latin typeface="Arial" pitchFamily="34" charset="0"/>
              </a:defRPr>
            </a:lvl9pPr>
          </a:lstStyle>
          <a:p>
            <a:pPr algn="r" eaLnBrk="1" hangingPunct="1"/>
            <a:fld id="{A05546EE-0023-4049-9E0D-5469FBC41958}" type="slidenum">
              <a:rPr lang="en-US" sz="1200">
                <a:latin typeface="Times New Roman" pitchFamily="18" charset="0"/>
                <a:ea typeface="MS PGothic" pitchFamily="34" charset="-128"/>
              </a:rPr>
              <a:pPr algn="r" eaLnBrk="1" hangingPunct="1"/>
              <a:t>34</a:t>
            </a:fld>
            <a:endParaRPr lang="en-US" sz="1200">
              <a:latin typeface="Times New Roman" pitchFamily="18" charset="0"/>
              <a:ea typeface="MS PGothic"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8E5F9A75-50C6-4B83-9026-3D7E6AE2E4E8}" type="slidenum">
              <a:rPr lang="en-US" smtClean="0"/>
              <a:pPr eaLnBrk="1" hangingPunct="1"/>
              <a:t>35</a:t>
            </a:fld>
            <a:endParaRPr lang="en-US" smtClean="0"/>
          </a:p>
        </p:txBody>
      </p:sp>
      <p:sp>
        <p:nvSpPr>
          <p:cNvPr id="75779" name="Slide Image Placeholder 1"/>
          <p:cNvSpPr>
            <a:spLocks noGrp="1" noRot="1" noChangeAspect="1" noTextEdit="1"/>
          </p:cNvSpPr>
          <p:nvPr>
            <p:ph type="sldImg"/>
          </p:nvPr>
        </p:nvSpPr>
        <p:spPr>
          <a:xfrm>
            <a:off x="4210050" y="290513"/>
            <a:ext cx="2320925" cy="1741487"/>
          </a:xfrm>
          <a:ln/>
        </p:spPr>
      </p:sp>
      <p:sp>
        <p:nvSpPr>
          <p:cNvPr id="386051" name="Notes Placeholder 2"/>
          <p:cNvSpPr>
            <a:spLocks noGrp="1"/>
          </p:cNvSpPr>
          <p:nvPr>
            <p:ph type="body" idx="1"/>
          </p:nvPr>
        </p:nvSpPr>
        <p:spPr>
          <a:xfrm>
            <a:off x="357188" y="2104572"/>
            <a:ext cx="6143625" cy="6354536"/>
          </a:xfrm>
        </p:spPr>
        <p:txBody>
          <a:bodyPr lIns="89988" tIns="44995" rIns="89988" bIns="44995"/>
          <a:lstStyle/>
          <a:p>
            <a:pPr marL="226417" indent="-226417">
              <a:lnSpc>
                <a:spcPct val="90000"/>
              </a:lnSpc>
              <a:defRPr/>
            </a:pPr>
            <a:r>
              <a:rPr lang="en-US" dirty="0" smtClean="0"/>
              <a:t>The 4-digit code looks at all of the same criteria that we discussed for the diagnosis of FAS:</a:t>
            </a:r>
          </a:p>
          <a:p>
            <a:pPr marL="226417" indent="-226417">
              <a:lnSpc>
                <a:spcPct val="90000"/>
              </a:lnSpc>
              <a:buFontTx/>
              <a:buAutoNum type="arabicPeriod"/>
              <a:defRPr/>
            </a:pPr>
            <a:r>
              <a:rPr lang="en-US" dirty="0" smtClean="0"/>
              <a:t>Growth deficiency</a:t>
            </a:r>
          </a:p>
          <a:p>
            <a:pPr marL="226417" indent="-226417">
              <a:lnSpc>
                <a:spcPct val="90000"/>
              </a:lnSpc>
              <a:buFontTx/>
              <a:buAutoNum type="arabicPeriod"/>
              <a:defRPr/>
            </a:pPr>
            <a:r>
              <a:rPr lang="en-US" dirty="0" smtClean="0"/>
              <a:t>Facial features</a:t>
            </a:r>
          </a:p>
          <a:p>
            <a:pPr marL="226417" indent="-226417">
              <a:lnSpc>
                <a:spcPct val="90000"/>
              </a:lnSpc>
              <a:buFontTx/>
              <a:buAutoNum type="arabicPeriod"/>
              <a:defRPr/>
            </a:pPr>
            <a:r>
              <a:rPr lang="en-US" dirty="0" smtClean="0"/>
              <a:t>CNS dysfunction</a:t>
            </a:r>
          </a:p>
          <a:p>
            <a:pPr marL="226417" indent="-226417">
              <a:lnSpc>
                <a:spcPct val="90000"/>
              </a:lnSpc>
              <a:buFontTx/>
              <a:buAutoNum type="arabicPeriod"/>
              <a:defRPr/>
            </a:pPr>
            <a:r>
              <a:rPr lang="en-US" dirty="0" smtClean="0"/>
              <a:t>Evidence of maternal drinking during pregnancy</a:t>
            </a:r>
          </a:p>
          <a:p>
            <a:pPr marL="226417" indent="-226417">
              <a:lnSpc>
                <a:spcPct val="90000"/>
              </a:lnSpc>
              <a:defRPr/>
            </a:pPr>
            <a:endParaRPr lang="en-US" dirty="0" smtClean="0"/>
          </a:p>
          <a:p>
            <a:pPr eaLnBrk="1" hangingPunct="1">
              <a:lnSpc>
                <a:spcPct val="90000"/>
              </a:lnSpc>
              <a:defRPr/>
            </a:pPr>
            <a:r>
              <a:rPr lang="en-US" dirty="0" smtClean="0"/>
              <a:t>The 4-digit diagnostic code allows for the diagnosis of not only FAS, but of a variety of other disorders that have been shown to be related to prenatal alcohol exposure. It can also be used when there is inconclusive evidence of maternal drinking during pregnancy. </a:t>
            </a:r>
          </a:p>
          <a:p>
            <a:pPr eaLnBrk="1" hangingPunct="1">
              <a:lnSpc>
                <a:spcPct val="90000"/>
              </a:lnSpc>
              <a:defRPr/>
            </a:pPr>
            <a:endParaRPr lang="en-US" dirty="0" smtClean="0"/>
          </a:p>
          <a:p>
            <a:pPr eaLnBrk="1" hangingPunct="1">
              <a:lnSpc>
                <a:spcPct val="90000"/>
              </a:lnSpc>
              <a:defRPr/>
            </a:pPr>
            <a:r>
              <a:rPr lang="en-US" dirty="0" smtClean="0"/>
              <a:t>There are 256 diagnostic codes, ranging from fetal alcohol syndrome (alcohol exposed) (code 4444) or fetal alcohol syndrome (alcohol exposure unknown) (code 4442) to no cognitive/behavioral or sentinel physical findings detected (alcohol exposure) (code 1114) or no cognitive/behavioral or sentinel physical findings detected (no alcohol exposure) (code 1111).</a:t>
            </a:r>
          </a:p>
          <a:p>
            <a:pPr eaLnBrk="1" hangingPunct="1">
              <a:lnSpc>
                <a:spcPct val="90000"/>
              </a:lnSpc>
              <a:defRPr/>
            </a:pPr>
            <a:endParaRPr lang="en-US" dirty="0" smtClean="0"/>
          </a:p>
          <a:p>
            <a:pPr eaLnBrk="1" hangingPunct="1">
              <a:lnSpc>
                <a:spcPct val="90000"/>
              </a:lnSpc>
              <a:defRPr/>
            </a:pPr>
            <a:r>
              <a:rPr lang="en-US" dirty="0" smtClean="0"/>
              <a:t>This allows for the full range of effects of prenatal alcohol exposure to be evaluated and a diagnosis given. </a:t>
            </a:r>
          </a:p>
        </p:txBody>
      </p:sp>
      <p:sp>
        <p:nvSpPr>
          <p:cNvPr id="75781"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88" tIns="44995" rIns="89988" bIns="44995" anchor="b"/>
          <a:lstStyle>
            <a:lvl1pPr defTabSz="944563" eaLnBrk="0" hangingPunct="0">
              <a:defRPr>
                <a:solidFill>
                  <a:schemeClr val="tx1"/>
                </a:solidFill>
                <a:latin typeface="Arial" pitchFamily="34" charset="0"/>
              </a:defRPr>
            </a:lvl1pPr>
            <a:lvl2pPr marL="742950" indent="-285750" defTabSz="944563" eaLnBrk="0" hangingPunct="0">
              <a:defRPr>
                <a:solidFill>
                  <a:schemeClr val="tx1"/>
                </a:solidFill>
                <a:latin typeface="Arial" pitchFamily="34" charset="0"/>
              </a:defRPr>
            </a:lvl2pPr>
            <a:lvl3pPr marL="1143000" indent="-228600" defTabSz="944563" eaLnBrk="0" hangingPunct="0">
              <a:defRPr>
                <a:solidFill>
                  <a:schemeClr val="tx1"/>
                </a:solidFill>
                <a:latin typeface="Arial" pitchFamily="34" charset="0"/>
              </a:defRPr>
            </a:lvl3pPr>
            <a:lvl4pPr marL="1600200" indent="-228600" defTabSz="944563" eaLnBrk="0" hangingPunct="0">
              <a:defRPr>
                <a:solidFill>
                  <a:schemeClr val="tx1"/>
                </a:solidFill>
                <a:latin typeface="Arial" pitchFamily="34" charset="0"/>
              </a:defRPr>
            </a:lvl4pPr>
            <a:lvl5pPr marL="2057400" indent="-228600" defTabSz="944563" eaLnBrk="0" hangingPunct="0">
              <a:defRPr>
                <a:solidFill>
                  <a:schemeClr val="tx1"/>
                </a:solidFill>
                <a:latin typeface="Arial" pitchFamily="34" charset="0"/>
              </a:defRPr>
            </a:lvl5pPr>
            <a:lvl6pPr marL="2514600" indent="-228600" defTabSz="944563" eaLnBrk="0" fontAlgn="base" hangingPunct="0">
              <a:spcBef>
                <a:spcPct val="0"/>
              </a:spcBef>
              <a:spcAft>
                <a:spcPct val="0"/>
              </a:spcAft>
              <a:defRPr>
                <a:solidFill>
                  <a:schemeClr val="tx1"/>
                </a:solidFill>
                <a:latin typeface="Arial" pitchFamily="34" charset="0"/>
              </a:defRPr>
            </a:lvl6pPr>
            <a:lvl7pPr marL="2971800" indent="-228600" defTabSz="944563" eaLnBrk="0" fontAlgn="base" hangingPunct="0">
              <a:spcBef>
                <a:spcPct val="0"/>
              </a:spcBef>
              <a:spcAft>
                <a:spcPct val="0"/>
              </a:spcAft>
              <a:defRPr>
                <a:solidFill>
                  <a:schemeClr val="tx1"/>
                </a:solidFill>
                <a:latin typeface="Arial" pitchFamily="34" charset="0"/>
              </a:defRPr>
            </a:lvl7pPr>
            <a:lvl8pPr marL="3429000" indent="-228600" defTabSz="944563" eaLnBrk="0" fontAlgn="base" hangingPunct="0">
              <a:spcBef>
                <a:spcPct val="0"/>
              </a:spcBef>
              <a:spcAft>
                <a:spcPct val="0"/>
              </a:spcAft>
              <a:defRPr>
                <a:solidFill>
                  <a:schemeClr val="tx1"/>
                </a:solidFill>
                <a:latin typeface="Arial" pitchFamily="34" charset="0"/>
              </a:defRPr>
            </a:lvl8pPr>
            <a:lvl9pPr marL="3886200" indent="-228600" defTabSz="944563" eaLnBrk="0" fontAlgn="base" hangingPunct="0">
              <a:spcBef>
                <a:spcPct val="0"/>
              </a:spcBef>
              <a:spcAft>
                <a:spcPct val="0"/>
              </a:spcAft>
              <a:defRPr>
                <a:solidFill>
                  <a:schemeClr val="tx1"/>
                </a:solidFill>
                <a:latin typeface="Arial" pitchFamily="34" charset="0"/>
              </a:defRPr>
            </a:lvl9pPr>
          </a:lstStyle>
          <a:p>
            <a:pPr algn="r" eaLnBrk="1" hangingPunct="1"/>
            <a:fld id="{C60A83A4-0436-40C4-837B-B4BB16589019}" type="slidenum">
              <a:rPr lang="en-US" sz="1200">
                <a:latin typeface="Times New Roman" pitchFamily="18" charset="0"/>
                <a:ea typeface="MS PGothic" pitchFamily="34" charset="-128"/>
              </a:rPr>
              <a:pPr algn="r" eaLnBrk="1" hangingPunct="1"/>
              <a:t>35</a:t>
            </a:fld>
            <a:endParaRPr lang="en-US" sz="1200">
              <a:latin typeface="Times New Roman" pitchFamily="18" charset="0"/>
              <a:ea typeface="MS PGothic"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6FAF7453-8FE5-4AFF-AABA-36C873D9176E}" type="slidenum">
              <a:rPr lang="en-US" smtClean="0"/>
              <a:pPr eaLnBrk="1" hangingPunct="1"/>
              <a:t>36</a:t>
            </a:fld>
            <a:endParaRPr lang="en-US" smtClean="0"/>
          </a:p>
        </p:txBody>
      </p:sp>
      <p:sp>
        <p:nvSpPr>
          <p:cNvPr id="76803" name="Rectangle 2"/>
          <p:cNvSpPr>
            <a:spLocks noGrp="1" noRot="1" noChangeAspect="1" noChangeArrowheads="1" noTextEdit="1"/>
          </p:cNvSpPr>
          <p:nvPr>
            <p:ph type="sldImg"/>
          </p:nvPr>
        </p:nvSpPr>
        <p:spPr>
          <a:xfrm>
            <a:off x="4286250" y="290513"/>
            <a:ext cx="2179638" cy="1636712"/>
          </a:xfrm>
          <a:ln/>
        </p:spPr>
      </p:sp>
      <p:sp>
        <p:nvSpPr>
          <p:cNvPr id="76804" name="Rectangle 3"/>
          <p:cNvSpPr>
            <a:spLocks noGrp="1" noChangeArrowheads="1"/>
          </p:cNvSpPr>
          <p:nvPr>
            <p:ph type="body" idx="1"/>
          </p:nvPr>
        </p:nvSpPr>
        <p:spPr>
          <a:xfrm>
            <a:off x="428625" y="2032000"/>
            <a:ext cx="6000750" cy="642710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88" tIns="44995" rIns="89988" bIns="44995"/>
          <a:lstStyle/>
          <a:p>
            <a:pPr eaLnBrk="1" hangingPunct="1"/>
            <a:r>
              <a:rPr lang="en-US" dirty="0" smtClean="0"/>
              <a:t>Each individual is given a score ranging from 1 to 4 for each of these criteria. The resulting code is then matched to a diagnostic name.</a:t>
            </a:r>
          </a:p>
          <a:p>
            <a:pPr eaLnBrk="1" hangingPunct="1"/>
            <a:endParaRPr lang="en-US" dirty="0" smtClean="0"/>
          </a:p>
          <a:p>
            <a:pPr eaLnBrk="1" hangingPunct="1"/>
            <a:r>
              <a:rPr lang="en-US" b="1" dirty="0" smtClean="0"/>
              <a:t>(If the 4-digit diagnostic manual is available, discuss what a code 3444 is or a variety of other codes that are possible)</a:t>
            </a:r>
          </a:p>
          <a:p>
            <a:pPr eaLnBrk="1" hangingPunct="1"/>
            <a:endParaRPr lang="en-US" b="1" dirty="0" smtClean="0"/>
          </a:p>
          <a:p>
            <a:pPr eaLnBrk="1" hangingPunct="1"/>
            <a:r>
              <a:rPr lang="en-US" dirty="0" smtClean="0"/>
              <a:t>If anyone is interested in this system, there is an online course offered through the University of Washington.</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C47A7688-C181-402C-B917-5010878EBFF1}" type="slidenum">
              <a:rPr lang="en-US" smtClean="0"/>
              <a:pPr eaLnBrk="1" hangingPunct="1"/>
              <a:t>37</a:t>
            </a:fld>
            <a:endParaRPr lang="en-US" smtClean="0"/>
          </a:p>
        </p:txBody>
      </p:sp>
      <p:sp>
        <p:nvSpPr>
          <p:cNvPr id="77827" name="Rectangle 2"/>
          <p:cNvSpPr>
            <a:spLocks noGrp="1" noRot="1" noChangeAspect="1" noChangeArrowheads="1" noTextEdit="1"/>
          </p:cNvSpPr>
          <p:nvPr>
            <p:ph type="sldImg"/>
          </p:nvPr>
        </p:nvSpPr>
        <p:spPr>
          <a:xfrm>
            <a:off x="4697413" y="144463"/>
            <a:ext cx="1935162" cy="1452562"/>
          </a:xfrm>
          <a:ln/>
        </p:spPr>
      </p:sp>
      <p:sp>
        <p:nvSpPr>
          <p:cNvPr id="77828" name="Rectangle 3"/>
          <p:cNvSpPr>
            <a:spLocks noGrp="1" noChangeArrowheads="1"/>
          </p:cNvSpPr>
          <p:nvPr>
            <p:ph type="body" idx="1"/>
          </p:nvPr>
        </p:nvSpPr>
        <p:spPr>
          <a:xfrm>
            <a:off x="571500" y="1596571"/>
            <a:ext cx="5929313" cy="7547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Review material presented in previous slides.</a:t>
            </a:r>
          </a:p>
          <a:p>
            <a:pPr eaLnBrk="1" hangingPunct="1">
              <a:spcBef>
                <a:spcPct val="0"/>
              </a:spcBef>
            </a:pPr>
            <a:endParaRPr lang="en-US" dirty="0" smtClean="0"/>
          </a:p>
          <a:p>
            <a:pPr eaLnBrk="1" hangingPunct="1">
              <a:spcBef>
                <a:spcPct val="0"/>
              </a:spcBef>
            </a:pPr>
            <a:r>
              <a:rPr lang="en-US" dirty="0" smtClean="0"/>
              <a:t>Further questions?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38</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987">
              <a:lnSpc>
                <a:spcPct val="90000"/>
              </a:lnSpc>
            </a:pPr>
            <a:r>
              <a:rPr lang="en-US" b="1" dirty="0" smtClean="0"/>
              <a:t>FASD is an umbrella term</a:t>
            </a:r>
          </a:p>
          <a:p>
            <a:pPr defTabSz="451987">
              <a:lnSpc>
                <a:spcPct val="90000"/>
              </a:lnSpc>
            </a:pPr>
            <a:r>
              <a:rPr lang="en-US" dirty="0" smtClean="0"/>
              <a:t>Fetal alcohol spectrum disorders is an umbrella term used to describe the range or spectrum of effects that can occur in an individual whose mother drank alcohol during pregnancy.</a:t>
            </a:r>
          </a:p>
          <a:p>
            <a:pPr defTabSz="451987">
              <a:lnSpc>
                <a:spcPct val="90000"/>
              </a:lnSpc>
            </a:pPr>
            <a:endParaRPr lang="en-US" dirty="0" smtClean="0"/>
          </a:p>
          <a:p>
            <a:pPr defTabSz="451987">
              <a:lnSpc>
                <a:spcPct val="90000"/>
              </a:lnSpc>
            </a:pPr>
            <a:r>
              <a:rPr lang="en-US" dirty="0" smtClean="0"/>
              <a:t>These effects can include physical, mental, behavioral, and/or learning disabilities. These effects are life-long. Each person who is affected by pre-natal alcohol exposure is affected differently, so it’s important to look at the individual, not the term.</a:t>
            </a:r>
          </a:p>
          <a:p>
            <a:pPr defTabSz="451987">
              <a:lnSpc>
                <a:spcPct val="90000"/>
              </a:lnSpc>
            </a:pPr>
            <a:endParaRPr lang="en-US" dirty="0" smtClean="0"/>
          </a:p>
          <a:p>
            <a:pPr defTabSz="451987">
              <a:lnSpc>
                <a:spcPct val="90000"/>
              </a:lnSpc>
            </a:pPr>
            <a:r>
              <a:rPr lang="en-US" dirty="0" smtClean="0"/>
              <a:t>These terms include alcohol-related neurodevelopmental disorder, neurobehavioral disorder (alcohol exposed), static encephalopathy/alcohol exposed, fetal alcohol syndrome, alcohol related birth defects, fetal alcohol effects, partial-fetal alcohol syndrome. </a:t>
            </a:r>
          </a:p>
          <a:p>
            <a:pPr defTabSz="451987">
              <a:lnSpc>
                <a:spcPct val="90000"/>
              </a:lnSpc>
            </a:pPr>
            <a:endParaRPr lang="en-US" dirty="0" smtClean="0"/>
          </a:p>
          <a:p>
            <a:pPr defTabSz="451987">
              <a:lnSpc>
                <a:spcPct val="90000"/>
              </a:lnSpc>
            </a:pPr>
            <a:r>
              <a:rPr lang="en-US" b="1" dirty="0" smtClean="0"/>
              <a:t>Presenters – Introduce/remind participants about the importance of person-first language when discussing FASDs. (That is, always put the individual before their diagnosis. For example, a child with FAS, an adult with an FASD, rather than FAS kid or FASD adults.)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4</a:t>
            </a:fld>
            <a:endParaRPr lang="en-US"/>
          </a:p>
        </p:txBody>
      </p:sp>
    </p:spTree>
    <p:extLst>
      <p:ext uri="{BB962C8B-B14F-4D97-AF65-F5344CB8AC3E}">
        <p14:creationId xmlns:p14="http://schemas.microsoft.com/office/powerpoint/2010/main" val="162588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898D6A6F-2601-48F5-91E8-3F0EFD0D0505}" type="slidenum">
              <a:rPr lang="en-US" smtClean="0"/>
              <a:pPr eaLnBrk="1" hangingPunct="1"/>
              <a:t>5</a:t>
            </a:fld>
            <a:endParaRPr lang="en-US" smtClean="0"/>
          </a:p>
        </p:txBody>
      </p:sp>
      <p:sp>
        <p:nvSpPr>
          <p:cNvPr id="45059" name="Rectangle 2"/>
          <p:cNvSpPr>
            <a:spLocks noGrp="1" noRot="1" noChangeAspect="1" noTextEdit="1"/>
          </p:cNvSpPr>
          <p:nvPr>
            <p:ph type="sldImg"/>
          </p:nvPr>
        </p:nvSpPr>
        <p:spPr>
          <a:xfrm>
            <a:off x="4629150" y="290513"/>
            <a:ext cx="1778000" cy="1333500"/>
          </a:xfrm>
          <a:ln/>
        </p:spPr>
      </p:sp>
      <p:sp>
        <p:nvSpPr>
          <p:cNvPr id="45060" name="Rectangle 3"/>
          <p:cNvSpPr>
            <a:spLocks noGrp="1"/>
          </p:cNvSpPr>
          <p:nvPr>
            <p:ph type="body" idx="1"/>
          </p:nvPr>
        </p:nvSpPr>
        <p:spPr>
          <a:xfrm>
            <a:off x="357187" y="1669143"/>
            <a:ext cx="6072188" cy="67899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7" tIns="45283" rIns="90567" bIns="45283"/>
          <a:lstStyle/>
          <a:p>
            <a:pPr defTabSz="451987">
              <a:lnSpc>
                <a:spcPct val="90000"/>
              </a:lnSpc>
            </a:pPr>
            <a:r>
              <a:rPr lang="en-US" b="1" dirty="0" smtClean="0"/>
              <a:t>FASD is an umbrella term</a:t>
            </a:r>
          </a:p>
          <a:p>
            <a:pPr defTabSz="451987">
              <a:lnSpc>
                <a:spcPct val="90000"/>
              </a:lnSpc>
            </a:pPr>
            <a:endParaRPr lang="en-US" dirty="0" smtClean="0"/>
          </a:p>
          <a:p>
            <a:pPr defTabSz="451987">
              <a:lnSpc>
                <a:spcPct val="90000"/>
              </a:lnSpc>
            </a:pPr>
            <a:r>
              <a:rPr lang="en-US" dirty="0" smtClean="0"/>
              <a:t>These effects can include physical, mental, behavioral, and/or learning disabilities. These effects are life-long. Each person who is affected by pre-natal alcohol exposure is affected differently, so it’s important to look at the individual, not the term.</a:t>
            </a:r>
          </a:p>
          <a:p>
            <a:pPr defTabSz="451987">
              <a:lnSpc>
                <a:spcPct val="90000"/>
              </a:lnSpc>
            </a:pPr>
            <a:endParaRPr lang="en-US" dirty="0" smtClean="0"/>
          </a:p>
          <a:p>
            <a:pPr defTabSz="451987">
              <a:lnSpc>
                <a:spcPct val="90000"/>
              </a:lnSpc>
            </a:pPr>
            <a:r>
              <a:rPr lang="en-US" dirty="0" smtClean="0"/>
              <a:t>Since FASD is an umbrella term encompassing a number of diagnoses, it is not intended for use as a clinical diagnosis. Instead, as you will see later in this workshop, it is more likely that a diagnostic team or specialist will be able to give a diagnosis that falls within the spectrum. </a:t>
            </a:r>
          </a:p>
          <a:p>
            <a:pPr defTabSz="451987">
              <a:lnSpc>
                <a:spcPct val="90000"/>
              </a:lnSpc>
            </a:pPr>
            <a:endParaRPr lang="en-US" dirty="0" smtClean="0"/>
          </a:p>
          <a:p>
            <a:pPr defTabSz="451987">
              <a:lnSpc>
                <a:spcPct val="90000"/>
              </a:lnSpc>
            </a:pPr>
            <a:r>
              <a:rPr lang="en-US" dirty="0" smtClean="0"/>
              <a:t>Clinical diagnoses can include fetal alcohol syndrome, alcohol related neurodevelopmental disorder, neurobehavioral disorder, atypical fetal alcohol syndrome, and static encephalopathy, among others. </a:t>
            </a:r>
          </a:p>
          <a:p>
            <a:pPr defTabSz="451987">
              <a:lnSpc>
                <a:spcPct val="90000"/>
              </a:lnSpc>
            </a:pPr>
            <a:endParaRPr lang="en-US" dirty="0" smtClean="0"/>
          </a:p>
          <a:p>
            <a:pPr defTabSz="451987">
              <a:lnSpc>
                <a:spcPct val="90000"/>
              </a:lnSpc>
            </a:pPr>
            <a:r>
              <a:rPr lang="en-US" dirty="0" smtClean="0"/>
              <a:t>The diagnosis given may also be dependent on the diagnostic process used. In Alaska, the most common process and the one that is recommended by the State of Alaska is the University of Washington 4-digit code system. However, this system is not in use nationwide. We will talk more about this later in the presentation.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E64B4CFC-5486-4502-8609-E757C94C831B}" type="slidenum">
              <a:rPr lang="en-US" smtClean="0"/>
              <a:pPr eaLnBrk="1" hangingPunct="1"/>
              <a:t>6</a:t>
            </a:fld>
            <a:endParaRPr lang="en-US" smtClean="0"/>
          </a:p>
        </p:txBody>
      </p:sp>
      <p:sp>
        <p:nvSpPr>
          <p:cNvPr id="46083" name="Slide Image Placeholder 1"/>
          <p:cNvSpPr>
            <a:spLocks noGrp="1" noRot="1" noChangeAspect="1" noTextEdit="1"/>
          </p:cNvSpPr>
          <p:nvPr>
            <p:ph type="sldImg"/>
          </p:nvPr>
        </p:nvSpPr>
        <p:spPr>
          <a:xfrm>
            <a:off x="4557713" y="363538"/>
            <a:ext cx="1901825" cy="1427162"/>
          </a:xfrm>
          <a:ln/>
        </p:spPr>
      </p:sp>
      <p:sp>
        <p:nvSpPr>
          <p:cNvPr id="46084" name="Notes Placeholder 2"/>
          <p:cNvSpPr>
            <a:spLocks noGrp="1"/>
          </p:cNvSpPr>
          <p:nvPr>
            <p:ph type="body" idx="1"/>
          </p:nvPr>
        </p:nvSpPr>
        <p:spPr>
          <a:xfrm>
            <a:off x="357187" y="1886858"/>
            <a:ext cx="6072188" cy="6572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50" tIns="45425" rIns="90850" bIns="45425"/>
          <a:lstStyle/>
          <a:p>
            <a:pPr eaLnBrk="1" hangingPunct="1"/>
            <a:r>
              <a:rPr lang="en-US" dirty="0" smtClean="0"/>
              <a:t>Fetal alcohol syndrome (FAS) is a medical diagnosis (that is, it can only be diagnosed by a medical physician) that involves a specific pattern  of findings associated with in utero exposure to alcohol.</a:t>
            </a:r>
          </a:p>
          <a:p>
            <a:pPr eaLnBrk="1" hangingPunct="1"/>
            <a:endParaRPr lang="en-US" dirty="0" smtClean="0"/>
          </a:p>
          <a:p>
            <a:pPr eaLnBrk="1" hangingPunct="1"/>
            <a:r>
              <a:rPr lang="en-US" dirty="0" smtClean="0"/>
              <a:t>FAS is characterized by abnormalities in 3 domains: growth (height, weight), central nervous system, and facial structure.</a:t>
            </a:r>
          </a:p>
          <a:p>
            <a:pPr eaLnBrk="1" hangingPunct="1"/>
            <a:endParaRPr lang="en-US" dirty="0" smtClean="0"/>
          </a:p>
          <a:p>
            <a:pPr eaLnBrk="1" hangingPunct="1"/>
            <a:r>
              <a:rPr lang="en-US" dirty="0" smtClean="0"/>
              <a:t>FAS is a subset of FASDs; it is one condition along the spectrum of disorders associated with prenatal alcohol exposure.</a:t>
            </a:r>
          </a:p>
          <a:p>
            <a:pPr eaLnBrk="1" hangingPunct="1"/>
            <a:endParaRPr lang="en-US" dirty="0" smtClean="0"/>
          </a:p>
          <a:p>
            <a:pPr eaLnBrk="1" hangingPunct="1"/>
            <a:r>
              <a:rPr lang="en-US" dirty="0" smtClean="0"/>
              <a:t>Most individuals will not meet the full criteria for FAS. Having a diagnosis of FAS does not mean that individuals have a greater disability than others who are prenatally exposed to alcohol. </a:t>
            </a:r>
          </a:p>
          <a:p>
            <a:pPr eaLnBrk="1" hangingPunct="1"/>
            <a:endParaRPr lang="en-US" dirty="0" smtClean="0"/>
          </a:p>
          <a:p>
            <a:pPr eaLnBrk="1" hangingPunct="1"/>
            <a:r>
              <a:rPr lang="en-US" dirty="0" smtClean="0"/>
              <a:t>Having the diagnosis of FAS simply means that the individual has more outward or physical signs of the disability, in addition to central nervous system problems. </a:t>
            </a:r>
          </a:p>
          <a:p>
            <a:pPr eaLnBrk="1" hangingPunct="1"/>
            <a:endParaRPr lang="en-US" dirty="0" smtClean="0"/>
          </a:p>
          <a:p>
            <a:pPr eaLnBrk="1" hangingPunct="1"/>
            <a:r>
              <a:rPr lang="en-US" dirty="0" smtClean="0"/>
              <a:t>The CDC estimates that other prenatal alcohol-related conditions, such as ARND and ARBD, occur approximately three times as often as FAS.</a:t>
            </a:r>
          </a:p>
          <a:p>
            <a:pPr eaLnBrk="1" hangingPunct="1"/>
            <a:endParaRPr lang="en-US" dirty="0" smtClean="0"/>
          </a:p>
        </p:txBody>
      </p:sp>
      <p:sp>
        <p:nvSpPr>
          <p:cNvPr id="46085"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50" tIns="45425" rIns="90850" bIns="45425" anchor="b"/>
          <a:lstStyle>
            <a:lvl1pPr defTabSz="955675" eaLnBrk="0" hangingPunct="0">
              <a:defRPr>
                <a:solidFill>
                  <a:schemeClr val="tx1"/>
                </a:solidFill>
                <a:latin typeface="Arial" pitchFamily="34" charset="0"/>
              </a:defRPr>
            </a:lvl1pPr>
            <a:lvl2pPr marL="742950" indent="-285750" defTabSz="955675" eaLnBrk="0" hangingPunct="0">
              <a:defRPr>
                <a:solidFill>
                  <a:schemeClr val="tx1"/>
                </a:solidFill>
                <a:latin typeface="Arial" pitchFamily="34" charset="0"/>
              </a:defRPr>
            </a:lvl2pPr>
            <a:lvl3pPr marL="1143000" indent="-228600" defTabSz="955675" eaLnBrk="0" hangingPunct="0">
              <a:defRPr>
                <a:solidFill>
                  <a:schemeClr val="tx1"/>
                </a:solidFill>
                <a:latin typeface="Arial" pitchFamily="34" charset="0"/>
              </a:defRPr>
            </a:lvl3pPr>
            <a:lvl4pPr marL="1600200" indent="-228600" defTabSz="955675" eaLnBrk="0" hangingPunct="0">
              <a:defRPr>
                <a:solidFill>
                  <a:schemeClr val="tx1"/>
                </a:solidFill>
                <a:latin typeface="Arial" pitchFamily="34" charset="0"/>
              </a:defRPr>
            </a:lvl4pPr>
            <a:lvl5pPr marL="2057400" indent="-228600" defTabSz="955675" eaLnBrk="0" hangingPunct="0">
              <a:defRPr>
                <a:solidFill>
                  <a:schemeClr val="tx1"/>
                </a:solidFill>
                <a:latin typeface="Arial" pitchFamily="34" charset="0"/>
              </a:defRPr>
            </a:lvl5pPr>
            <a:lvl6pPr marL="2514600" indent="-228600" defTabSz="955675" eaLnBrk="0" fontAlgn="base" hangingPunct="0">
              <a:spcBef>
                <a:spcPct val="0"/>
              </a:spcBef>
              <a:spcAft>
                <a:spcPct val="0"/>
              </a:spcAft>
              <a:defRPr>
                <a:solidFill>
                  <a:schemeClr val="tx1"/>
                </a:solidFill>
                <a:latin typeface="Arial" pitchFamily="34" charset="0"/>
              </a:defRPr>
            </a:lvl6pPr>
            <a:lvl7pPr marL="2971800" indent="-228600" defTabSz="955675" eaLnBrk="0" fontAlgn="base" hangingPunct="0">
              <a:spcBef>
                <a:spcPct val="0"/>
              </a:spcBef>
              <a:spcAft>
                <a:spcPct val="0"/>
              </a:spcAft>
              <a:defRPr>
                <a:solidFill>
                  <a:schemeClr val="tx1"/>
                </a:solidFill>
                <a:latin typeface="Arial" pitchFamily="34" charset="0"/>
              </a:defRPr>
            </a:lvl7pPr>
            <a:lvl8pPr marL="3429000" indent="-228600" defTabSz="955675" eaLnBrk="0" fontAlgn="base" hangingPunct="0">
              <a:spcBef>
                <a:spcPct val="0"/>
              </a:spcBef>
              <a:spcAft>
                <a:spcPct val="0"/>
              </a:spcAft>
              <a:defRPr>
                <a:solidFill>
                  <a:schemeClr val="tx1"/>
                </a:solidFill>
                <a:latin typeface="Arial" pitchFamily="34" charset="0"/>
              </a:defRPr>
            </a:lvl8pPr>
            <a:lvl9pPr marL="3886200" indent="-228600" defTabSz="955675" eaLnBrk="0" fontAlgn="base" hangingPunct="0">
              <a:spcBef>
                <a:spcPct val="0"/>
              </a:spcBef>
              <a:spcAft>
                <a:spcPct val="0"/>
              </a:spcAft>
              <a:defRPr>
                <a:solidFill>
                  <a:schemeClr val="tx1"/>
                </a:solidFill>
                <a:latin typeface="Arial" pitchFamily="34" charset="0"/>
              </a:defRPr>
            </a:lvl9pPr>
          </a:lstStyle>
          <a:p>
            <a:pPr algn="r" eaLnBrk="1" hangingPunct="1"/>
            <a:fld id="{AD38B11C-53B2-483C-9803-8251B67B17ED}" type="slidenum">
              <a:rPr lang="en-US" sz="1300">
                <a:latin typeface="Times New Roman" pitchFamily="18" charset="0"/>
                <a:ea typeface="MS PGothic" pitchFamily="34" charset="-128"/>
              </a:rPr>
              <a:pPr algn="r" eaLnBrk="1" hangingPunct="1"/>
              <a:t>6</a:t>
            </a:fld>
            <a:endParaRPr lang="en-US" sz="1300">
              <a:latin typeface="Times New Roman" pitchFamily="18" charset="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47D929C0-6F24-4B61-9F61-F7943DABCA9F}" type="slidenum">
              <a:rPr lang="en-US" smtClean="0"/>
              <a:pPr eaLnBrk="1" hangingPunct="1"/>
              <a:t>7</a:t>
            </a:fld>
            <a:endParaRPr lang="en-US" smtClean="0"/>
          </a:p>
        </p:txBody>
      </p:sp>
      <p:sp>
        <p:nvSpPr>
          <p:cNvPr id="47107" name="Rectangle 2"/>
          <p:cNvSpPr>
            <a:spLocks noGrp="1" noRot="1" noChangeAspect="1" noChangeArrowheads="1" noTextEdit="1"/>
          </p:cNvSpPr>
          <p:nvPr>
            <p:ph type="sldImg"/>
          </p:nvPr>
        </p:nvSpPr>
        <p:spPr>
          <a:xfrm>
            <a:off x="4702175" y="290513"/>
            <a:ext cx="1698625" cy="1274762"/>
          </a:xfrm>
          <a:ln/>
        </p:spPr>
      </p:sp>
      <p:sp>
        <p:nvSpPr>
          <p:cNvPr id="47108" name="Rectangle 3"/>
          <p:cNvSpPr>
            <a:spLocks noGrp="1" noChangeArrowheads="1"/>
          </p:cNvSpPr>
          <p:nvPr>
            <p:ph type="body" idx="1"/>
          </p:nvPr>
        </p:nvSpPr>
        <p:spPr>
          <a:xfrm>
            <a:off x="229195" y="1799167"/>
            <a:ext cx="6323708" cy="665994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850" tIns="45425" rIns="90850" bIns="45425"/>
          <a:lstStyle/>
          <a:p>
            <a:pPr eaLnBrk="1" hangingPunct="1"/>
            <a:r>
              <a:rPr lang="en-US" dirty="0" smtClean="0"/>
              <a:t>You may already be familiar with some of the features that are considered to be characteristic of an individual who experiences fetal alcohol syndrome (FAS). </a:t>
            </a:r>
          </a:p>
          <a:p>
            <a:pPr eaLnBrk="1" hangingPunct="1"/>
            <a:r>
              <a:rPr lang="en-US" dirty="0" smtClean="0"/>
              <a:t>These characteristics include:</a:t>
            </a:r>
          </a:p>
          <a:p>
            <a:pPr eaLnBrk="1" hangingPunct="1"/>
            <a:r>
              <a:rPr lang="en-US" b="1" dirty="0" smtClean="0"/>
              <a:t>1. Facial </a:t>
            </a:r>
            <a:r>
              <a:rPr lang="en-US" b="1" dirty="0" err="1" smtClean="0"/>
              <a:t>dysmorphia</a:t>
            </a:r>
            <a:r>
              <a:rPr lang="en-US" b="1" dirty="0" smtClean="0"/>
              <a:t> (</a:t>
            </a:r>
            <a:r>
              <a:rPr lang="en-US" b="1" dirty="0" err="1" smtClean="0"/>
              <a:t>dysmorphia</a:t>
            </a:r>
            <a:r>
              <a:rPr lang="en-US" b="1" dirty="0" smtClean="0"/>
              <a:t> = atypical physical features)</a:t>
            </a:r>
          </a:p>
          <a:p>
            <a:pPr eaLnBrk="1" hangingPunct="1"/>
            <a:r>
              <a:rPr lang="en-US" dirty="0" smtClean="0"/>
              <a:t>According to the 2004 FAS Guidelines report, an individual needs to exhibit all three characteristic facial features (based on racial norms):</a:t>
            </a:r>
          </a:p>
          <a:p>
            <a:pPr marL="735792" lvl="1" indent="-282304">
              <a:buFont typeface="Wingdings" pitchFamily="2" charset="2"/>
              <a:buAutoNum type="arabicPeriod"/>
            </a:pPr>
            <a:r>
              <a:rPr lang="en-US" dirty="0" smtClean="0"/>
              <a:t>Smooth </a:t>
            </a:r>
            <a:r>
              <a:rPr lang="en-US" dirty="0" err="1" smtClean="0"/>
              <a:t>philtrum</a:t>
            </a:r>
            <a:r>
              <a:rPr lang="en-US" dirty="0" smtClean="0"/>
              <a:t> (University of Washington Lip-</a:t>
            </a:r>
            <a:r>
              <a:rPr lang="en-US" dirty="0" err="1" smtClean="0"/>
              <a:t>Philtrum</a:t>
            </a:r>
            <a:r>
              <a:rPr lang="en-US" dirty="0" smtClean="0"/>
              <a:t> Guide – ranking of 4 or 5) </a:t>
            </a:r>
            <a:r>
              <a:rPr lang="en-US" b="1" dirty="0" smtClean="0"/>
              <a:t>(</a:t>
            </a:r>
            <a:r>
              <a:rPr lang="en-US" b="1" dirty="0" err="1" smtClean="0"/>
              <a:t>philtrum</a:t>
            </a:r>
            <a:r>
              <a:rPr lang="en-US" b="1" dirty="0" smtClean="0"/>
              <a:t> = a vertical groove between the upper lip and the nose)</a:t>
            </a:r>
            <a:endParaRPr lang="en-US" dirty="0" smtClean="0"/>
          </a:p>
          <a:p>
            <a:pPr marL="735792" lvl="1" indent="-282304">
              <a:buFont typeface="Wingdings" pitchFamily="2" charset="2"/>
              <a:buAutoNum type="arabicPeriod"/>
            </a:pPr>
            <a:r>
              <a:rPr lang="en-US" dirty="0" smtClean="0"/>
              <a:t>Thin vermillion (University of Washington Lip-</a:t>
            </a:r>
            <a:r>
              <a:rPr lang="en-US" dirty="0" err="1" smtClean="0"/>
              <a:t>Philtrum</a:t>
            </a:r>
            <a:r>
              <a:rPr lang="en-US" dirty="0" smtClean="0"/>
              <a:t> Guide – ranking of 4 or 5) </a:t>
            </a:r>
            <a:r>
              <a:rPr lang="en-US" b="1" dirty="0" smtClean="0"/>
              <a:t>(vermillion = upper lip)</a:t>
            </a:r>
            <a:endParaRPr lang="en-US" dirty="0" smtClean="0"/>
          </a:p>
          <a:p>
            <a:pPr marL="735792" lvl="1" indent="-282304">
              <a:buFont typeface="Wingdings" pitchFamily="2" charset="2"/>
              <a:buAutoNum type="arabicPeriod"/>
            </a:pPr>
            <a:r>
              <a:rPr lang="en-US" dirty="0" smtClean="0"/>
              <a:t>Small palpebral fissures (at or below 10th percentile based on age and racial norms) </a:t>
            </a:r>
            <a:r>
              <a:rPr lang="en-US" b="1" dirty="0" smtClean="0"/>
              <a:t>(palpebral fissure = the horizontal opening of the eye)</a:t>
            </a:r>
            <a:endParaRPr lang="en-US" dirty="0" smtClean="0"/>
          </a:p>
          <a:p>
            <a:pPr eaLnBrk="1" hangingPunct="1"/>
            <a:r>
              <a:rPr lang="en-US" dirty="0" smtClean="0"/>
              <a:t>These three features are not unique to FAS alone; thus the process of differential diagnosis is essential in making an accurate FAS diagnosis. For more information on this, refer to </a:t>
            </a:r>
            <a:r>
              <a:rPr lang="en-US" i="1" dirty="0" smtClean="0"/>
              <a:t>Fetal Alcohol Syndrome: Guidelines for Referral and Diagnosis</a:t>
            </a:r>
            <a:r>
              <a:rPr lang="en-US" dirty="0" smtClean="0"/>
              <a:t> (2004).</a:t>
            </a:r>
          </a:p>
          <a:p>
            <a:pPr eaLnBrk="1" hangingPunct="1"/>
            <a:r>
              <a:rPr lang="en-US" b="1" dirty="0" smtClean="0"/>
              <a:t>2. Growth restrictions</a:t>
            </a:r>
            <a:endParaRPr lang="en-US" dirty="0" smtClean="0"/>
          </a:p>
          <a:p>
            <a:pPr eaLnBrk="1" hangingPunct="1"/>
            <a:r>
              <a:rPr lang="en-US" dirty="0" smtClean="0"/>
              <a:t>Individuals who experience FAS are often smaller than their peers, and they also often have a smaller head circumference.</a:t>
            </a:r>
          </a:p>
          <a:p>
            <a:pPr eaLnBrk="1" hangingPunct="1"/>
            <a:r>
              <a:rPr lang="en-US" b="1" dirty="0" smtClean="0"/>
              <a:t>3. Central nervous system (CNS) dysfunction (dysfunction = atypical function or working of the central nervous system, i.e., the central nervous system does not work in the same way as it does in a </a:t>
            </a:r>
            <a:r>
              <a:rPr lang="en-US" b="1" dirty="0" err="1" smtClean="0"/>
              <a:t>neurotypical</a:t>
            </a:r>
            <a:r>
              <a:rPr lang="en-US" b="1" dirty="0" smtClean="0"/>
              <a:t> person, or someone who has not been affected by prenatal alcohol exposure)</a:t>
            </a:r>
            <a:endParaRPr lang="en-US" dirty="0" smtClean="0"/>
          </a:p>
          <a:p>
            <a:pPr eaLnBrk="1" hangingPunct="1"/>
            <a:r>
              <a:rPr lang="en-US" dirty="0" smtClean="0"/>
              <a:t>Individuals who experience FAS also experience central nervous system dysfunction. This can manifest in a variety of ways, depending on the areas of the central nervous system that have been affected. </a:t>
            </a:r>
          </a:p>
          <a:p>
            <a:pPr eaLnBrk="1" hangingPunct="1"/>
            <a:r>
              <a:rPr lang="en-US" dirty="0" smtClean="0"/>
              <a:t>CNS dysfunction is also the most frequently observed effect of prenatal alcohol exposure and is a common thread through all individuals who experience an FASD.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b="1" dirty="0" smtClean="0"/>
              <a:t>So, what is the recommended method for assessment and diagnosis of FASDs? </a:t>
            </a:r>
          </a:p>
          <a:p>
            <a:pPr marL="0" lvl="1"/>
            <a:endParaRPr lang="en-US" b="1" dirty="0" smtClean="0"/>
          </a:p>
          <a:p>
            <a:pPr marL="0" lvl="1"/>
            <a:r>
              <a:rPr lang="en-US" dirty="0" smtClean="0"/>
              <a:t>At present the CDC has recommended a framework for diagnosis and assessment only for FAS. There is not yet a national consensus on the criteria for diagnosis or assessment for other alcohol-related disorders that can occur. There is a great need to acquire science-based information that will help determine diagnostic criteria for additional related disorders, such as ARND.</a:t>
            </a:r>
          </a:p>
          <a:p>
            <a:pPr marL="0" lvl="1"/>
            <a:endParaRPr lang="en-US" dirty="0" smtClean="0"/>
          </a:p>
          <a:p>
            <a:pPr marL="0" lvl="1"/>
            <a:r>
              <a:rPr lang="en-US" dirty="0" smtClean="0"/>
              <a:t>For this reason, the first part of our discussion today will focus on the CDC’s recommendations for FAS, and we will later talk about the process that has been implemented in Alaska.</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8</a:t>
            </a:fld>
            <a:endParaRPr lang="en-US"/>
          </a:p>
        </p:txBody>
      </p:sp>
    </p:spTree>
    <p:extLst>
      <p:ext uri="{BB962C8B-B14F-4D97-AF65-F5344CB8AC3E}">
        <p14:creationId xmlns:p14="http://schemas.microsoft.com/office/powerpoint/2010/main" val="176224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pitchFamily="34" charset="0"/>
              </a:defRPr>
            </a:lvl1pPr>
            <a:lvl2pPr marL="702756" indent="-270291" defTabSz="914485" eaLnBrk="0" hangingPunct="0">
              <a:defRPr>
                <a:solidFill>
                  <a:schemeClr val="tx1"/>
                </a:solidFill>
                <a:latin typeface="Arial" pitchFamily="34" charset="0"/>
              </a:defRPr>
            </a:lvl2pPr>
            <a:lvl3pPr marL="1081164" indent="-216233" defTabSz="914485" eaLnBrk="0" hangingPunct="0">
              <a:defRPr>
                <a:solidFill>
                  <a:schemeClr val="tx1"/>
                </a:solidFill>
                <a:latin typeface="Arial" pitchFamily="34" charset="0"/>
              </a:defRPr>
            </a:lvl3pPr>
            <a:lvl4pPr marL="1513629" indent="-216233" defTabSz="914485" eaLnBrk="0" hangingPunct="0">
              <a:defRPr>
                <a:solidFill>
                  <a:schemeClr val="tx1"/>
                </a:solidFill>
                <a:latin typeface="Arial" pitchFamily="34" charset="0"/>
              </a:defRPr>
            </a:lvl4pPr>
            <a:lvl5pPr marL="1946095" indent="-216233" defTabSz="914485" eaLnBrk="0" hangingPunct="0">
              <a:defRPr>
                <a:solidFill>
                  <a:schemeClr val="tx1"/>
                </a:solidFill>
                <a:latin typeface="Arial" pitchFamily="34" charset="0"/>
              </a:defRPr>
            </a:lvl5pPr>
            <a:lvl6pPr marL="2378560" indent="-216233" defTabSz="914485" eaLnBrk="0" fontAlgn="base" hangingPunct="0">
              <a:spcBef>
                <a:spcPct val="0"/>
              </a:spcBef>
              <a:spcAft>
                <a:spcPct val="0"/>
              </a:spcAft>
              <a:defRPr>
                <a:solidFill>
                  <a:schemeClr val="tx1"/>
                </a:solidFill>
                <a:latin typeface="Arial" pitchFamily="34" charset="0"/>
              </a:defRPr>
            </a:lvl6pPr>
            <a:lvl7pPr marL="2811026" indent="-216233" defTabSz="914485" eaLnBrk="0" fontAlgn="base" hangingPunct="0">
              <a:spcBef>
                <a:spcPct val="0"/>
              </a:spcBef>
              <a:spcAft>
                <a:spcPct val="0"/>
              </a:spcAft>
              <a:defRPr>
                <a:solidFill>
                  <a:schemeClr val="tx1"/>
                </a:solidFill>
                <a:latin typeface="Arial" pitchFamily="34" charset="0"/>
              </a:defRPr>
            </a:lvl7pPr>
            <a:lvl8pPr marL="3243491" indent="-216233" defTabSz="914485" eaLnBrk="0" fontAlgn="base" hangingPunct="0">
              <a:spcBef>
                <a:spcPct val="0"/>
              </a:spcBef>
              <a:spcAft>
                <a:spcPct val="0"/>
              </a:spcAft>
              <a:defRPr>
                <a:solidFill>
                  <a:schemeClr val="tx1"/>
                </a:solidFill>
                <a:latin typeface="Arial" pitchFamily="34" charset="0"/>
              </a:defRPr>
            </a:lvl8pPr>
            <a:lvl9pPr marL="3675957" indent="-216233" defTabSz="914485" eaLnBrk="0" fontAlgn="base" hangingPunct="0">
              <a:spcBef>
                <a:spcPct val="0"/>
              </a:spcBef>
              <a:spcAft>
                <a:spcPct val="0"/>
              </a:spcAft>
              <a:defRPr>
                <a:solidFill>
                  <a:schemeClr val="tx1"/>
                </a:solidFill>
                <a:latin typeface="Arial" pitchFamily="34" charset="0"/>
              </a:defRPr>
            </a:lvl9pPr>
          </a:lstStyle>
          <a:p>
            <a:pPr eaLnBrk="1" hangingPunct="1"/>
            <a:fld id="{DD91B936-E99E-4ECE-80B3-205C596CC7BE}" type="slidenum">
              <a:rPr lang="en-US" smtClean="0"/>
              <a:pPr eaLnBrk="1" hangingPunct="1"/>
              <a:t>9</a:t>
            </a:fld>
            <a:endParaRPr lang="en-US" smtClean="0"/>
          </a:p>
        </p:txBody>
      </p:sp>
      <p:sp>
        <p:nvSpPr>
          <p:cNvPr id="49155" name="Rectangle 2"/>
          <p:cNvSpPr>
            <a:spLocks noGrp="1" noRot="1" noChangeAspect="1" noChangeArrowheads="1" noTextEdit="1"/>
          </p:cNvSpPr>
          <p:nvPr>
            <p:ph type="sldImg"/>
          </p:nvPr>
        </p:nvSpPr>
        <p:spPr>
          <a:xfrm>
            <a:off x="4845050" y="171450"/>
            <a:ext cx="1609725" cy="1208088"/>
          </a:xfrm>
          <a:ln/>
        </p:spPr>
      </p:sp>
      <p:sp>
        <p:nvSpPr>
          <p:cNvPr id="49156" name="Rectangle 3"/>
          <p:cNvSpPr>
            <a:spLocks noGrp="1" noChangeArrowheads="1"/>
          </p:cNvSpPr>
          <p:nvPr>
            <p:ph type="body" idx="1"/>
          </p:nvPr>
        </p:nvSpPr>
        <p:spPr>
          <a:xfrm>
            <a:off x="0" y="1524000"/>
            <a:ext cx="6858000" cy="762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In 2004, through coordinated efforts of the Centers for Disease Control and Prevention, the National Task Force on Fetal Alcohol Syndrome and Fetal Alcohol Effect, and a scientific working group of experts in FAS research, diagnosis, and treatment, the CDC Fetal Alcohol Syndrome Guidelines for Referral and Diagnosis were published.</a:t>
            </a:r>
          </a:p>
          <a:p>
            <a:pPr eaLnBrk="1" hangingPunct="1"/>
            <a:endParaRPr lang="en-US" dirty="0" smtClean="0"/>
          </a:p>
          <a:p>
            <a:pPr eaLnBrk="1" hangingPunct="1"/>
            <a:r>
              <a:rPr lang="en-US" b="1" dirty="0" smtClean="0"/>
              <a:t>(Refer to the booklet and distribute copies if available.)</a:t>
            </a:r>
          </a:p>
          <a:p>
            <a:pPr eaLnBrk="1" hangingPunct="1"/>
            <a:endParaRPr lang="en-US" dirty="0" smtClean="0"/>
          </a:p>
          <a:p>
            <a:pPr eaLnBrk="1" hangingPunct="1"/>
            <a:r>
              <a:rPr lang="en-US" dirty="0" smtClean="0"/>
              <a:t>The framework provides an overview of the entire identification, referral, diagnosis, and treatment process, as recommended by the CDC and the National Taskforce on Fetal Alcohol Syndrome and Fetal Alcohol Effect.</a:t>
            </a:r>
          </a:p>
          <a:p>
            <a:pPr eaLnBrk="1" hangingPunct="1"/>
            <a:endParaRPr lang="en-US" dirty="0" smtClean="0"/>
          </a:p>
          <a:p>
            <a:pPr eaLnBrk="1" hangingPunct="1"/>
            <a:r>
              <a:rPr lang="en-US" dirty="0" smtClean="0"/>
              <a:t>This overview guided the scientific working group in identifying key points that needed to be addressed to develop specific guidelines for referral and diagnosis of FAS. </a:t>
            </a:r>
          </a:p>
          <a:p>
            <a:pPr eaLnBrk="1" hangingPunct="1"/>
            <a:endParaRPr lang="en-US" dirty="0" smtClean="0"/>
          </a:p>
          <a:p>
            <a:pPr eaLnBrk="1" hangingPunct="1"/>
            <a:r>
              <a:rPr lang="en-US" dirty="0" smtClean="0"/>
              <a:t>A discussion of the major points of the framework follows.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B3E32CC-D7B7-47AB-9809-F063332F35D1}" type="slidenum">
              <a:rPr lang="en-US"/>
              <a:pPr>
                <a:defRPr/>
              </a:pPr>
              <a:t>‹#›</a:t>
            </a:fld>
            <a:endParaRPr lang="en-US"/>
          </a:p>
        </p:txBody>
      </p:sp>
    </p:spTree>
    <p:extLst>
      <p:ext uri="{BB962C8B-B14F-4D97-AF65-F5344CB8AC3E}">
        <p14:creationId xmlns:p14="http://schemas.microsoft.com/office/powerpoint/2010/main" val="2496052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9A2D656-A079-43C4-B518-BA2B193CD5E9}" type="slidenum">
              <a:rPr lang="en-US"/>
              <a:pPr>
                <a:defRPr/>
              </a:pPr>
              <a:t>‹#›</a:t>
            </a:fld>
            <a:endParaRPr lang="en-US"/>
          </a:p>
        </p:txBody>
      </p:sp>
    </p:spTree>
    <p:extLst>
      <p:ext uri="{BB962C8B-B14F-4D97-AF65-F5344CB8AC3E}">
        <p14:creationId xmlns:p14="http://schemas.microsoft.com/office/powerpoint/2010/main" val="2204658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95400"/>
            <a:ext cx="8458200" cy="2593975"/>
          </a:xfrm>
        </p:spPr>
        <p:txBody>
          <a:bodyPr/>
          <a:lstStyle/>
          <a:p>
            <a:pPr algn="ctr"/>
            <a:r>
              <a:rPr lang="en-US" sz="4800" dirty="0" smtClean="0"/>
              <a:t>Fetal Alcohol Spectrum Disorders:</a:t>
            </a:r>
            <a:br>
              <a:rPr lang="en-US" sz="4800" dirty="0" smtClean="0"/>
            </a:br>
            <a:r>
              <a:rPr lang="en-US" sz="4800" dirty="0" smtClean="0"/>
              <a:t>Competency V – </a:t>
            </a:r>
            <a:br>
              <a:rPr lang="en-US" sz="4800" dirty="0" smtClean="0"/>
            </a:br>
            <a:r>
              <a:rPr lang="en-US" sz="4800" dirty="0" smtClean="0"/>
              <a:t>Screening, Assessment, and Diagnosis</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a:t>
            </a:r>
            <a:r>
              <a:rPr lang="en-US" sz="2600">
                <a:solidFill>
                  <a:schemeClr val="bg1">
                    <a:lumMod val="50000"/>
                  </a:schemeClr>
                </a:solidFill>
              </a:rPr>
              <a:t>the </a:t>
            </a:r>
            <a:r>
              <a:rPr lang="en-US" sz="2600" smtClean="0">
                <a:solidFill>
                  <a:schemeClr val="bg1">
                    <a:lumMod val="50000"/>
                  </a:schemeClr>
                </a:solidFill>
              </a:rPr>
              <a:t/>
            </a:r>
            <a:br>
              <a:rPr lang="en-US" sz="2600" smtClean="0">
                <a:solidFill>
                  <a:schemeClr val="bg1">
                    <a:lumMod val="50000"/>
                  </a:schemeClr>
                </a:solidFill>
              </a:rPr>
            </a:br>
            <a:r>
              <a:rPr lang="en-US" sz="260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sz="half" idx="1"/>
          </p:nvPr>
        </p:nvSpPr>
        <p:spPr>
          <a:xfrm>
            <a:off x="457200" y="1600200"/>
            <a:ext cx="7772400" cy="5105400"/>
          </a:xfrm>
          <a:noFill/>
          <a:ln cap="flat">
            <a:noFill/>
            <a:miter lim="800000"/>
            <a:headEnd/>
            <a:tailEnd/>
          </a:ln>
        </p:spPr>
        <p:txBody>
          <a:bodyPr vert="horz" lIns="91440" tIns="45720" rIns="91440" bIns="45720" rtlCol="0">
            <a:noAutofit/>
          </a:bodyPr>
          <a:lstStyle/>
          <a:p>
            <a:pPr>
              <a:lnSpc>
                <a:spcPct val="90000"/>
              </a:lnSpc>
            </a:pPr>
            <a:r>
              <a:rPr lang="en-US" dirty="0"/>
              <a:t>Identification comes from many sources</a:t>
            </a:r>
          </a:p>
          <a:p>
            <a:pPr marL="457200" lvl="1"/>
            <a:r>
              <a:rPr lang="en-US" dirty="0"/>
              <a:t>Parent</a:t>
            </a:r>
          </a:p>
          <a:p>
            <a:pPr marL="457200" lvl="1"/>
            <a:r>
              <a:rPr lang="en-US" dirty="0"/>
              <a:t>School</a:t>
            </a:r>
          </a:p>
          <a:p>
            <a:pPr marL="457200" lvl="1"/>
            <a:r>
              <a:rPr lang="en-US" dirty="0"/>
              <a:t>Social service system</a:t>
            </a:r>
          </a:p>
          <a:p>
            <a:pPr marL="457200" lvl="1"/>
            <a:r>
              <a:rPr lang="en-US" dirty="0"/>
              <a:t>Healthcare providers</a:t>
            </a:r>
          </a:p>
          <a:p>
            <a:pPr marL="457200" lvl="1"/>
            <a:endParaRPr lang="en-US" dirty="0"/>
          </a:p>
          <a:p>
            <a:pPr>
              <a:lnSpc>
                <a:spcPct val="90000"/>
              </a:lnSpc>
            </a:pPr>
            <a:r>
              <a:rPr lang="en-US" dirty="0"/>
              <a:t>Well-child visits allow providers to screen for FASD</a:t>
            </a:r>
          </a:p>
          <a:p>
            <a:pPr marL="457200" lvl="1"/>
            <a:r>
              <a:rPr lang="en-US" dirty="0"/>
              <a:t>“Triggers</a:t>
            </a:r>
            <a:r>
              <a:rPr lang="en-US" dirty="0" smtClean="0"/>
              <a:t>” for further assessment include </a:t>
            </a:r>
            <a:r>
              <a:rPr lang="en-US" dirty="0"/>
              <a:t>facial abnormalities, growth delays, developmental problems, or maternal alcohol use</a:t>
            </a:r>
          </a:p>
        </p:txBody>
      </p:sp>
      <p:sp>
        <p:nvSpPr>
          <p:cNvPr id="2" name="Title 1"/>
          <p:cNvSpPr>
            <a:spLocks noGrp="1"/>
          </p:cNvSpPr>
          <p:nvPr>
            <p:ph type="title"/>
          </p:nvPr>
        </p:nvSpPr>
        <p:spPr/>
        <p:txBody>
          <a:bodyPr/>
          <a:lstStyle/>
          <a:p>
            <a:r>
              <a:rPr lang="en-US" dirty="0" smtClean="0"/>
              <a:t>Initial identification</a:t>
            </a:r>
            <a:endParaRPr lang="en-US" dirty="0"/>
          </a:p>
        </p:txBody>
      </p:sp>
    </p:spTree>
    <p:extLst>
      <p:ext uri="{BB962C8B-B14F-4D97-AF65-F5344CB8AC3E}">
        <p14:creationId xmlns:p14="http://schemas.microsoft.com/office/powerpoint/2010/main" val="13987311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457200" y="1524000"/>
            <a:ext cx="7772400" cy="5181600"/>
          </a:xfrm>
          <a:noFill/>
          <a:ln cap="flat">
            <a:noFill/>
            <a:miter lim="800000"/>
            <a:headEnd/>
            <a:tailEnd/>
          </a:ln>
        </p:spPr>
        <p:txBody>
          <a:bodyPr vert="horz" lIns="91440" tIns="45720" rIns="91440" bIns="45720" rtlCol="0">
            <a:noAutofit/>
          </a:bodyPr>
          <a:lstStyle/>
          <a:p>
            <a:pPr>
              <a:lnSpc>
                <a:spcPct val="90000"/>
              </a:lnSpc>
            </a:pPr>
            <a:r>
              <a:rPr lang="en-US" sz="3200" dirty="0"/>
              <a:t>Initiated when provider suspects alcohol-related disorder</a:t>
            </a:r>
          </a:p>
          <a:p>
            <a:pPr>
              <a:lnSpc>
                <a:spcPct val="90000"/>
              </a:lnSpc>
            </a:pPr>
            <a:endParaRPr lang="en-US" sz="3200" dirty="0"/>
          </a:p>
          <a:p>
            <a:pPr>
              <a:lnSpc>
                <a:spcPct val="90000"/>
              </a:lnSpc>
            </a:pPr>
            <a:r>
              <a:rPr lang="en-US" sz="3200" dirty="0"/>
              <a:t>Key elements in referral process</a:t>
            </a:r>
          </a:p>
          <a:p>
            <a:pPr marL="457200" lvl="1"/>
            <a:r>
              <a:rPr lang="en-US" sz="2800" dirty="0"/>
              <a:t>Initial evaluation gathering data related to four FAS diagnostic criteria</a:t>
            </a:r>
          </a:p>
          <a:p>
            <a:pPr marL="457200" lvl="1"/>
            <a:r>
              <a:rPr lang="en-US" sz="2800" dirty="0"/>
              <a:t>Determine whether child meets criteria</a:t>
            </a:r>
          </a:p>
          <a:p>
            <a:pPr lvl="2"/>
            <a:r>
              <a:rPr lang="en-US" sz="2400" dirty="0"/>
              <a:t>Yes? Diagnose and refer for further assessment</a:t>
            </a:r>
          </a:p>
          <a:p>
            <a:pPr lvl="2"/>
            <a:r>
              <a:rPr lang="en-US" sz="2400" dirty="0"/>
              <a:t>No? Monitor over time</a:t>
            </a:r>
          </a:p>
          <a:p>
            <a:pPr marL="457200" lvl="1"/>
            <a:endParaRPr lang="en-US" sz="2800" dirty="0"/>
          </a:p>
        </p:txBody>
      </p:sp>
      <p:sp>
        <p:nvSpPr>
          <p:cNvPr id="2" name="Title 1"/>
          <p:cNvSpPr>
            <a:spLocks noGrp="1"/>
          </p:cNvSpPr>
          <p:nvPr>
            <p:ph type="title"/>
          </p:nvPr>
        </p:nvSpPr>
        <p:spPr/>
        <p:txBody>
          <a:bodyPr/>
          <a:lstStyle/>
          <a:p>
            <a:r>
              <a:rPr lang="en-US" dirty="0" smtClean="0"/>
              <a:t>Referral</a:t>
            </a:r>
            <a:endParaRPr lang="en-US" dirty="0"/>
          </a:p>
        </p:txBody>
      </p:sp>
    </p:spTree>
    <p:extLst>
      <p:ext uri="{BB962C8B-B14F-4D97-AF65-F5344CB8AC3E}">
        <p14:creationId xmlns:p14="http://schemas.microsoft.com/office/powerpoint/2010/main" val="107454850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sz="half" idx="1"/>
          </p:nvPr>
        </p:nvSpPr>
        <p:spPr>
          <a:xfrm>
            <a:off x="228600" y="1600200"/>
            <a:ext cx="4267200" cy="4800600"/>
          </a:xfrm>
          <a:noFill/>
          <a:ln cap="flat">
            <a:noFill/>
            <a:miter lim="800000"/>
            <a:headEnd/>
            <a:tailEnd/>
          </a:ln>
        </p:spPr>
        <p:txBody>
          <a:bodyPr vert="horz" lIns="91440" tIns="45720" rIns="91440" bIns="45720" rtlCol="0">
            <a:noAutofit/>
          </a:bodyPr>
          <a:lstStyle/>
          <a:p>
            <a:pPr>
              <a:lnSpc>
                <a:spcPct val="90000"/>
              </a:lnSpc>
            </a:pPr>
            <a:r>
              <a:rPr lang="en-US" sz="2800" dirty="0"/>
              <a:t>Confirm diagnosis</a:t>
            </a:r>
          </a:p>
          <a:p>
            <a:pPr marL="457200" lvl="1"/>
            <a:r>
              <a:rPr lang="en-US" sz="2400" dirty="0" err="1"/>
              <a:t>Dysmorphic</a:t>
            </a:r>
            <a:r>
              <a:rPr lang="en-US" sz="2400" dirty="0"/>
              <a:t> and </a:t>
            </a:r>
            <a:r>
              <a:rPr lang="en-US" sz="2400" dirty="0" err="1"/>
              <a:t>anthropometic</a:t>
            </a:r>
            <a:r>
              <a:rPr lang="en-US" sz="2400" dirty="0"/>
              <a:t> assessment</a:t>
            </a:r>
          </a:p>
          <a:p>
            <a:pPr marL="457200" lvl="1"/>
            <a:r>
              <a:rPr lang="en-US" sz="2400" dirty="0"/>
              <a:t>Neurodevelopmental evaluation data</a:t>
            </a:r>
          </a:p>
          <a:p>
            <a:pPr marL="457200" lvl="1"/>
            <a:endParaRPr lang="en-US" sz="2400" dirty="0"/>
          </a:p>
          <a:p>
            <a:pPr>
              <a:lnSpc>
                <a:spcPct val="90000"/>
              </a:lnSpc>
            </a:pPr>
            <a:r>
              <a:rPr lang="en-US" sz="2800" dirty="0"/>
              <a:t>Develop an intervention plan</a:t>
            </a:r>
          </a:p>
          <a:p>
            <a:pPr marL="457200" lvl="1"/>
            <a:r>
              <a:rPr lang="en-US" sz="2400" dirty="0"/>
              <a:t>Multidisciplinary approach</a:t>
            </a:r>
          </a:p>
        </p:txBody>
      </p:sp>
      <p:pic>
        <p:nvPicPr>
          <p:cNvPr id="13317" name="Picture 6" descr="MCBD06639_0000[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724400" y="1676400"/>
            <a:ext cx="3567430" cy="4038600"/>
          </a:xfrm>
        </p:spPr>
      </p:pic>
      <p:sp>
        <p:nvSpPr>
          <p:cNvPr id="2" name="Title 1"/>
          <p:cNvSpPr>
            <a:spLocks noGrp="1"/>
          </p:cNvSpPr>
          <p:nvPr>
            <p:ph type="title"/>
          </p:nvPr>
        </p:nvSpPr>
        <p:spPr/>
        <p:txBody>
          <a:bodyPr/>
          <a:lstStyle/>
          <a:p>
            <a:r>
              <a:rPr lang="en-US" dirty="0" smtClean="0"/>
              <a:t>Assessment and diagnosis</a:t>
            </a:r>
            <a:endParaRPr lang="en-US" dirty="0"/>
          </a:p>
        </p:txBody>
      </p:sp>
    </p:spTree>
    <p:extLst>
      <p:ext uri="{BB962C8B-B14F-4D97-AF65-F5344CB8AC3E}">
        <p14:creationId xmlns:p14="http://schemas.microsoft.com/office/powerpoint/2010/main" val="147455484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criteria</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84107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15365" name="Rectangle 16"/>
          <p:cNvSpPr>
            <a:spLocks noGrp="1" noChangeArrowheads="1"/>
          </p:cNvSpPr>
          <p:nvPr>
            <p:ph type="body" idx="1"/>
          </p:nvPr>
        </p:nvSpPr>
        <p:spPr>
          <a:xfrm>
            <a:off x="457200" y="1524000"/>
            <a:ext cx="7772400" cy="5181600"/>
          </a:xfrm>
          <a:noFill/>
          <a:ln cap="flat">
            <a:noFill/>
            <a:miter lim="800000"/>
            <a:headEnd/>
            <a:tailEnd/>
          </a:ln>
        </p:spPr>
        <p:txBody>
          <a:bodyPr vert="horz" lIns="91440" tIns="45720" rIns="91440" bIns="45720" rtlCol="0">
            <a:noAutofit/>
          </a:bodyPr>
          <a:lstStyle/>
          <a:p>
            <a:pPr>
              <a:lnSpc>
                <a:spcPct val="90000"/>
              </a:lnSpc>
            </a:pPr>
            <a:r>
              <a:rPr lang="en-US" sz="3200" dirty="0"/>
              <a:t>Presence of facial </a:t>
            </a:r>
            <a:r>
              <a:rPr lang="en-US" sz="3200" dirty="0" err="1"/>
              <a:t>dysmorphia</a:t>
            </a:r>
            <a:endParaRPr lang="en-US" sz="3200" dirty="0"/>
          </a:p>
          <a:p>
            <a:pPr>
              <a:lnSpc>
                <a:spcPct val="90000"/>
              </a:lnSpc>
            </a:pPr>
            <a:endParaRPr lang="en-US" sz="3200" dirty="0"/>
          </a:p>
          <a:p>
            <a:pPr>
              <a:lnSpc>
                <a:spcPct val="90000"/>
              </a:lnSpc>
            </a:pPr>
            <a:r>
              <a:rPr lang="en-US" sz="3200" dirty="0"/>
              <a:t>Growth deficits</a:t>
            </a:r>
          </a:p>
          <a:p>
            <a:pPr>
              <a:lnSpc>
                <a:spcPct val="90000"/>
              </a:lnSpc>
            </a:pPr>
            <a:endParaRPr lang="en-US" sz="3200" dirty="0"/>
          </a:p>
          <a:p>
            <a:pPr>
              <a:lnSpc>
                <a:spcPct val="90000"/>
              </a:lnSpc>
            </a:pPr>
            <a:r>
              <a:rPr lang="en-US" sz="3200" dirty="0"/>
              <a:t>Central nervous system (CNS) abnormalities</a:t>
            </a:r>
          </a:p>
          <a:p>
            <a:pPr>
              <a:lnSpc>
                <a:spcPct val="90000"/>
              </a:lnSpc>
            </a:pPr>
            <a:endParaRPr lang="en-US" sz="3200" dirty="0"/>
          </a:p>
          <a:p>
            <a:pPr>
              <a:lnSpc>
                <a:spcPct val="90000"/>
              </a:lnSpc>
            </a:pPr>
            <a:r>
              <a:rPr lang="en-US" sz="3200" dirty="0"/>
              <a:t>Prenatal alcohol exposure</a:t>
            </a:r>
          </a:p>
        </p:txBody>
      </p:sp>
      <p:sp>
        <p:nvSpPr>
          <p:cNvPr id="2" name="Title 1"/>
          <p:cNvSpPr>
            <a:spLocks noGrp="1"/>
          </p:cNvSpPr>
          <p:nvPr>
            <p:ph type="title"/>
          </p:nvPr>
        </p:nvSpPr>
        <p:spPr/>
        <p:txBody>
          <a:bodyPr/>
          <a:lstStyle/>
          <a:p>
            <a:r>
              <a:rPr lang="en-US" dirty="0" smtClean="0"/>
              <a:t>Diagnostic criteria</a:t>
            </a:r>
            <a:endParaRPr lang="en-US" dirty="0"/>
          </a:p>
        </p:txBody>
      </p:sp>
    </p:spTree>
    <p:extLst>
      <p:ext uri="{BB962C8B-B14F-4D97-AF65-F5344CB8AC3E}">
        <p14:creationId xmlns:p14="http://schemas.microsoft.com/office/powerpoint/2010/main" val="228686167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16388" name="Rectangle 5"/>
          <p:cNvSpPr>
            <a:spLocks noGrp="1" noChangeArrowheads="1"/>
          </p:cNvSpPr>
          <p:nvPr>
            <p:ph type="body" sz="half" idx="1"/>
          </p:nvPr>
        </p:nvSpPr>
        <p:spPr>
          <a:xfrm>
            <a:off x="152400" y="1600200"/>
            <a:ext cx="4800600" cy="4953000"/>
          </a:xfrm>
          <a:noFill/>
          <a:ln cap="flat">
            <a:noFill/>
            <a:miter lim="800000"/>
            <a:headEnd/>
            <a:tailEnd/>
          </a:ln>
        </p:spPr>
        <p:txBody>
          <a:bodyPr vert="horz" lIns="91440" tIns="45720" rIns="91440" bIns="45720" rtlCol="0">
            <a:noAutofit/>
          </a:bodyPr>
          <a:lstStyle/>
          <a:p>
            <a:pPr>
              <a:lnSpc>
                <a:spcPct val="90000"/>
              </a:lnSpc>
            </a:pPr>
            <a:r>
              <a:rPr lang="en-US" sz="2800" dirty="0"/>
              <a:t>Effects of alcohol on developing fetus depend on:</a:t>
            </a:r>
          </a:p>
          <a:p>
            <a:pPr lvl="1"/>
            <a:r>
              <a:rPr lang="en-US" sz="2400" dirty="0"/>
              <a:t>Timing</a:t>
            </a:r>
          </a:p>
          <a:p>
            <a:pPr lvl="1"/>
            <a:r>
              <a:rPr lang="en-US" sz="2400" dirty="0"/>
              <a:t>Amount</a:t>
            </a:r>
          </a:p>
          <a:p>
            <a:pPr lvl="1"/>
            <a:r>
              <a:rPr lang="en-US" sz="2400" dirty="0"/>
              <a:t>Frequency</a:t>
            </a:r>
          </a:p>
          <a:p>
            <a:pPr>
              <a:lnSpc>
                <a:spcPct val="90000"/>
              </a:lnSpc>
            </a:pPr>
            <a:r>
              <a:rPr lang="en-US" sz="2800" dirty="0" smtClean="0"/>
              <a:t>Alcohol </a:t>
            </a:r>
            <a:r>
              <a:rPr lang="en-US" sz="2800" dirty="0"/>
              <a:t>use early in pregnancy may result in facial anomalies</a:t>
            </a:r>
          </a:p>
          <a:p>
            <a:pPr>
              <a:lnSpc>
                <a:spcPct val="90000"/>
              </a:lnSpc>
            </a:pPr>
            <a:r>
              <a:rPr lang="en-US" sz="2800" dirty="0" smtClean="0"/>
              <a:t>Clinical </a:t>
            </a:r>
            <a:r>
              <a:rPr lang="en-US" sz="2800" dirty="0"/>
              <a:t>features most often associated with FAS are facial anomalies</a:t>
            </a:r>
          </a:p>
        </p:txBody>
      </p:sp>
      <p:pic>
        <p:nvPicPr>
          <p:cNvPr id="16390" name="Picture 7" descr="MPj04423400000[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05400" y="1752600"/>
            <a:ext cx="3035085" cy="3581400"/>
          </a:xfrm>
        </p:spPr>
      </p:pic>
      <p:sp>
        <p:nvSpPr>
          <p:cNvPr id="2" name="Title 1"/>
          <p:cNvSpPr>
            <a:spLocks noGrp="1"/>
          </p:cNvSpPr>
          <p:nvPr>
            <p:ph type="title"/>
          </p:nvPr>
        </p:nvSpPr>
        <p:spPr/>
        <p:txBody>
          <a:bodyPr/>
          <a:lstStyle/>
          <a:p>
            <a:r>
              <a:rPr lang="en-US" dirty="0" smtClean="0"/>
              <a:t>Presence of facial </a:t>
            </a:r>
            <a:r>
              <a:rPr lang="en-US" dirty="0" err="1"/>
              <a:t>d</a:t>
            </a:r>
            <a:r>
              <a:rPr lang="en-US" dirty="0" err="1" smtClean="0"/>
              <a:t>ysmorphia</a:t>
            </a:r>
            <a:endParaRPr lang="en-US" dirty="0"/>
          </a:p>
        </p:txBody>
      </p:sp>
    </p:spTree>
    <p:extLst>
      <p:ext uri="{BB962C8B-B14F-4D97-AF65-F5344CB8AC3E}">
        <p14:creationId xmlns:p14="http://schemas.microsoft.com/office/powerpoint/2010/main" val="314359835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17412" name="Rectangle 5"/>
          <p:cNvSpPr>
            <a:spLocks noGrp="1" noChangeArrowheads="1"/>
          </p:cNvSpPr>
          <p:nvPr>
            <p:ph type="body" sz="half" idx="2"/>
          </p:nvPr>
        </p:nvSpPr>
        <p:spPr>
          <a:xfrm>
            <a:off x="4572000" y="1600200"/>
            <a:ext cx="3657600" cy="4525963"/>
          </a:xfrm>
          <a:noFill/>
          <a:ln cap="flat">
            <a:noFill/>
            <a:miter lim="800000"/>
            <a:headEnd/>
            <a:tailEnd/>
          </a:ln>
        </p:spPr>
        <p:txBody>
          <a:bodyPr vert="horz" lIns="91440" tIns="45720" rIns="91440" bIns="45720" rtlCol="0">
            <a:noAutofit/>
          </a:bodyPr>
          <a:lstStyle/>
          <a:p>
            <a:pPr>
              <a:lnSpc>
                <a:spcPct val="90000"/>
              </a:lnSpc>
            </a:pPr>
            <a:r>
              <a:rPr lang="en-US" sz="2800" dirty="0"/>
              <a:t>Smooth </a:t>
            </a:r>
            <a:r>
              <a:rPr lang="en-US" sz="2800" dirty="0" err="1"/>
              <a:t>philtrum</a:t>
            </a:r>
            <a:endParaRPr lang="en-US" sz="2800" dirty="0"/>
          </a:p>
          <a:p>
            <a:pPr>
              <a:lnSpc>
                <a:spcPct val="90000"/>
              </a:lnSpc>
            </a:pPr>
            <a:endParaRPr lang="en-US" sz="2800" dirty="0"/>
          </a:p>
          <a:p>
            <a:pPr>
              <a:lnSpc>
                <a:spcPct val="90000"/>
              </a:lnSpc>
            </a:pPr>
            <a:r>
              <a:rPr lang="en-US" sz="2800" dirty="0"/>
              <a:t>Thin vermillion border</a:t>
            </a:r>
          </a:p>
          <a:p>
            <a:pPr>
              <a:lnSpc>
                <a:spcPct val="90000"/>
              </a:lnSpc>
            </a:pPr>
            <a:endParaRPr lang="en-US" sz="2800" dirty="0"/>
          </a:p>
          <a:p>
            <a:pPr>
              <a:lnSpc>
                <a:spcPct val="90000"/>
              </a:lnSpc>
            </a:pPr>
            <a:r>
              <a:rPr lang="en-US" sz="2800" dirty="0"/>
              <a:t>Small palpebral fissure</a:t>
            </a:r>
          </a:p>
          <a:p>
            <a:pPr lvl="1"/>
            <a:r>
              <a:rPr lang="en-US" sz="2400" dirty="0"/>
              <a:t>Distance from the inner to outer corner of the eye</a:t>
            </a:r>
          </a:p>
        </p:txBody>
      </p:sp>
      <p:pic>
        <p:nvPicPr>
          <p:cNvPr id="17414" name="Picture 8" descr="chap05a_01_000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81000" y="1600200"/>
            <a:ext cx="3962400" cy="3817189"/>
          </a:xfrm>
          <a:noFill/>
          <a:ln w="6350">
            <a:solidFill>
              <a:schemeClr val="tx1"/>
            </a:solidFill>
            <a:miter lim="800000"/>
            <a:headEnd/>
            <a:tailEnd/>
          </a:ln>
        </p:spPr>
      </p:pic>
      <p:sp>
        <p:nvSpPr>
          <p:cNvPr id="17415" name="Text Box 14"/>
          <p:cNvSpPr txBox="1">
            <a:spLocks noChangeArrowheads="1"/>
          </p:cNvSpPr>
          <p:nvPr/>
        </p:nvSpPr>
        <p:spPr bwMode="auto">
          <a:xfrm>
            <a:off x="457200" y="5562600"/>
            <a:ext cx="3581400"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spcBef>
                <a:spcPct val="50000"/>
              </a:spcBef>
              <a:buClr>
                <a:srgbClr val="663300"/>
              </a:buClr>
              <a:buFont typeface="Wingdings" pitchFamily="2" charset="2"/>
              <a:buNone/>
            </a:pPr>
            <a:r>
              <a:rPr lang="en-US" sz="1400" dirty="0">
                <a:latin typeface="Franklin Gothic Book" pitchFamily="34" charset="0"/>
                <a:ea typeface="MS PGothic" pitchFamily="34" charset="-128"/>
              </a:rPr>
              <a:t>Reprinted from the 10th Special Report to Congress on Alcohol and Health, NIAAA, 2000</a:t>
            </a:r>
          </a:p>
        </p:txBody>
      </p:sp>
      <p:sp>
        <p:nvSpPr>
          <p:cNvPr id="2" name="Title 1"/>
          <p:cNvSpPr>
            <a:spLocks noGrp="1"/>
          </p:cNvSpPr>
          <p:nvPr>
            <p:ph type="title"/>
          </p:nvPr>
        </p:nvSpPr>
        <p:spPr/>
        <p:txBody>
          <a:bodyPr/>
          <a:lstStyle/>
          <a:p>
            <a:r>
              <a:rPr lang="en-US" dirty="0" smtClean="0"/>
              <a:t>Presence of facial </a:t>
            </a:r>
            <a:r>
              <a:rPr lang="en-US" dirty="0" err="1"/>
              <a:t>d</a:t>
            </a:r>
            <a:r>
              <a:rPr lang="en-US" dirty="0" err="1" smtClean="0"/>
              <a:t>ysmorphia</a:t>
            </a:r>
            <a:endParaRPr lang="en-US" dirty="0"/>
          </a:p>
        </p:txBody>
      </p:sp>
    </p:spTree>
    <p:extLst>
      <p:ext uri="{BB962C8B-B14F-4D97-AF65-F5344CB8AC3E}">
        <p14:creationId xmlns:p14="http://schemas.microsoft.com/office/powerpoint/2010/main" val="165778510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Growth problems</a:t>
            </a:r>
          </a:p>
        </p:txBody>
      </p:sp>
      <p:sp>
        <p:nvSpPr>
          <p:cNvPr id="18435" name="Rectangle 3"/>
          <p:cNvSpPr>
            <a:spLocks noGrp="1" noChangeArrowheads="1"/>
          </p:cNvSpPr>
          <p:nvPr>
            <p:ph type="body" idx="1"/>
          </p:nvPr>
        </p:nvSpPr>
        <p:spPr>
          <a:xfrm>
            <a:off x="457200" y="1722438"/>
            <a:ext cx="7772400" cy="4830762"/>
          </a:xfrm>
          <a:noFill/>
          <a:ln cap="flat">
            <a:noFill/>
            <a:miter lim="800000"/>
            <a:headEnd/>
            <a:tailEnd/>
          </a:ln>
        </p:spPr>
        <p:txBody>
          <a:bodyPr vert="horz" lIns="91440" tIns="45720" rIns="91440" bIns="45720" rtlCol="0">
            <a:noAutofit/>
          </a:bodyPr>
          <a:lstStyle/>
          <a:p>
            <a:pPr>
              <a:lnSpc>
                <a:spcPct val="90000"/>
              </a:lnSpc>
            </a:pPr>
            <a:r>
              <a:rPr lang="en-US" sz="3200" dirty="0"/>
              <a:t>The FAS Guidelines Report (2004) proposes growth criteria</a:t>
            </a:r>
          </a:p>
          <a:p>
            <a:pPr lvl="1"/>
            <a:r>
              <a:rPr lang="en-US" sz="2800" dirty="0"/>
              <a:t>Confirmed deficient prenatal or postnatal height/weight/both </a:t>
            </a:r>
          </a:p>
          <a:p>
            <a:pPr lvl="1"/>
            <a:r>
              <a:rPr lang="en-US" sz="2800" dirty="0"/>
              <a:t>Adjust for age, sex, gestational age, and race or ethnicity</a:t>
            </a:r>
          </a:p>
          <a:p>
            <a:pPr>
              <a:lnSpc>
                <a:spcPct val="90000"/>
              </a:lnSpc>
            </a:pPr>
            <a:r>
              <a:rPr lang="en-US" sz="3200" dirty="0"/>
              <a:t>Ensure that growth deficit does not correlate with a point in time when the individual was nutritionally deprived.</a:t>
            </a:r>
          </a:p>
        </p:txBody>
      </p:sp>
      <p:sp>
        <p:nvSpPr>
          <p:cNvPr id="18436" name="Rectangle 4"/>
          <p:cNvSpPr>
            <a:spLocks noChangeArrowheads="1"/>
          </p:cNvSpPr>
          <p:nvPr/>
        </p:nvSpPr>
        <p:spPr bwMode="auto">
          <a:xfrm>
            <a:off x="762000" y="2667000"/>
            <a:ext cx="8001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endParaRPr lang="en-US"/>
          </a:p>
        </p:txBody>
      </p:sp>
    </p:spTree>
    <p:extLst>
      <p:ext uri="{BB962C8B-B14F-4D97-AF65-F5344CB8AC3E}">
        <p14:creationId xmlns:p14="http://schemas.microsoft.com/office/powerpoint/2010/main" val="2135187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t>Growth problems</a:t>
            </a:r>
          </a:p>
        </p:txBody>
      </p:sp>
      <p:sp>
        <p:nvSpPr>
          <p:cNvPr id="19459" name="Rectangle 3"/>
          <p:cNvSpPr>
            <a:spLocks noGrp="1" noChangeArrowheads="1"/>
          </p:cNvSpPr>
          <p:nvPr>
            <p:ph type="body" idx="1"/>
          </p:nvPr>
        </p:nvSpPr>
        <p:spPr>
          <a:xfrm>
            <a:off x="457200" y="1676400"/>
            <a:ext cx="7772400" cy="4602162"/>
          </a:xfrm>
          <a:noFill/>
          <a:ln cap="flat">
            <a:noFill/>
            <a:miter lim="800000"/>
            <a:headEnd/>
            <a:tailEnd/>
          </a:ln>
        </p:spPr>
        <p:txBody>
          <a:bodyPr vert="horz" lIns="91440" tIns="45720" rIns="91440" bIns="45720" rtlCol="0">
            <a:noAutofit/>
          </a:bodyPr>
          <a:lstStyle/>
          <a:p>
            <a:pPr>
              <a:lnSpc>
                <a:spcPct val="90000"/>
              </a:lnSpc>
            </a:pPr>
            <a:r>
              <a:rPr lang="en-US" sz="3200" dirty="0"/>
              <a:t>Factors to consider in growth assessments:</a:t>
            </a:r>
          </a:p>
          <a:p>
            <a:pPr lvl="1"/>
            <a:r>
              <a:rPr lang="en-US" sz="2800" dirty="0"/>
              <a:t>Nutrition</a:t>
            </a:r>
          </a:p>
          <a:p>
            <a:pPr lvl="1"/>
            <a:r>
              <a:rPr lang="en-US" sz="2800" dirty="0"/>
              <a:t>Environment</a:t>
            </a:r>
          </a:p>
          <a:p>
            <a:pPr lvl="1"/>
            <a:r>
              <a:rPr lang="en-US" sz="2800" dirty="0"/>
              <a:t>Genetics</a:t>
            </a:r>
          </a:p>
          <a:p>
            <a:pPr>
              <a:lnSpc>
                <a:spcPct val="90000"/>
              </a:lnSpc>
            </a:pPr>
            <a:r>
              <a:rPr lang="en-US" sz="3200" dirty="0"/>
              <a:t>Differential diagnoses should be considered</a:t>
            </a:r>
          </a:p>
          <a:p>
            <a:pPr>
              <a:lnSpc>
                <a:spcPct val="90000"/>
              </a:lnSpc>
            </a:pPr>
            <a:r>
              <a:rPr lang="en-US" sz="3200" dirty="0"/>
              <a:t>Use CDC’s 2000 Growth </a:t>
            </a:r>
            <a:r>
              <a:rPr lang="en-US" sz="3200" dirty="0" smtClean="0"/>
              <a:t>Charts: </a:t>
            </a:r>
            <a:r>
              <a:rPr lang="en-US" sz="2800" dirty="0" smtClean="0"/>
              <a:t>www.cdc.gov/growthcharts                              </a:t>
            </a:r>
            <a:endParaRPr lang="en-US" sz="2800" dirty="0"/>
          </a:p>
        </p:txBody>
      </p:sp>
    </p:spTree>
    <p:extLst>
      <p:ext uri="{BB962C8B-B14F-4D97-AF65-F5344CB8AC3E}">
        <p14:creationId xmlns:p14="http://schemas.microsoft.com/office/powerpoint/2010/main" val="2164868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1"/>
          </p:nvPr>
        </p:nvSpPr>
        <p:spPr>
          <a:xfrm>
            <a:off x="304800" y="1798638"/>
            <a:ext cx="4191000" cy="4525962"/>
          </a:xfrm>
          <a:noFill/>
          <a:ln cap="flat">
            <a:noFill/>
            <a:miter lim="800000"/>
            <a:headEnd/>
            <a:tailEnd/>
          </a:ln>
        </p:spPr>
        <p:txBody>
          <a:bodyPr vert="horz" lIns="91440" tIns="45720" rIns="91440" bIns="45720" rtlCol="0">
            <a:noAutofit/>
          </a:bodyPr>
          <a:lstStyle/>
          <a:p>
            <a:pPr>
              <a:lnSpc>
                <a:spcPct val="90000"/>
              </a:lnSpc>
            </a:pPr>
            <a:r>
              <a:rPr lang="en-US" sz="2800" dirty="0"/>
              <a:t>Abnormalities can be structural, neurological, and/or functional</a:t>
            </a:r>
          </a:p>
          <a:p>
            <a:pPr>
              <a:lnSpc>
                <a:spcPct val="90000"/>
              </a:lnSpc>
            </a:pPr>
            <a:endParaRPr lang="en-US" sz="2800" dirty="0"/>
          </a:p>
          <a:p>
            <a:pPr>
              <a:lnSpc>
                <a:spcPct val="90000"/>
              </a:lnSpc>
            </a:pPr>
            <a:r>
              <a:rPr lang="en-US" sz="2800" dirty="0"/>
              <a:t>Documentation of problems in one or more of these areas is necessary for the FAS diagnosis</a:t>
            </a:r>
          </a:p>
        </p:txBody>
      </p:sp>
      <p:pic>
        <p:nvPicPr>
          <p:cNvPr id="20485" name="Picture 6" descr="MPj04387270000[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0" y="1828799"/>
            <a:ext cx="3505200" cy="3902015"/>
          </a:xfrm>
        </p:spPr>
      </p:pic>
      <p:sp>
        <p:nvSpPr>
          <p:cNvPr id="2" name="Title 1"/>
          <p:cNvSpPr>
            <a:spLocks noGrp="1"/>
          </p:cNvSpPr>
          <p:nvPr>
            <p:ph type="title"/>
          </p:nvPr>
        </p:nvSpPr>
        <p:spPr/>
        <p:txBody>
          <a:bodyPr/>
          <a:lstStyle/>
          <a:p>
            <a:r>
              <a:rPr lang="en-US" dirty="0"/>
              <a:t>Central nervous system abnormalities</a:t>
            </a:r>
          </a:p>
        </p:txBody>
      </p:sp>
    </p:spTree>
    <p:extLst>
      <p:ext uri="{BB962C8B-B14F-4D97-AF65-F5344CB8AC3E}">
        <p14:creationId xmlns:p14="http://schemas.microsoft.com/office/powerpoint/2010/main" val="364317936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3075" name="Rectangle 3"/>
          <p:cNvSpPr>
            <a:spLocks noGrp="1" noChangeArrowheads="1"/>
          </p:cNvSpPr>
          <p:nvPr>
            <p:ph type="body" sz="half" idx="1"/>
          </p:nvPr>
        </p:nvSpPr>
        <p:spPr>
          <a:xfrm>
            <a:off x="457200" y="1371600"/>
            <a:ext cx="4267200" cy="5105400"/>
          </a:xfrm>
          <a:noFill/>
          <a:ln cap="flat">
            <a:noFill/>
            <a:miter lim="800000"/>
            <a:headEnd/>
            <a:tailEnd/>
          </a:ln>
        </p:spPr>
        <p:txBody>
          <a:bodyPr>
            <a:noAutofit/>
          </a:bodyPr>
          <a:lstStyle/>
          <a:p>
            <a:pPr eaLnBrk="1" hangingPunct="1">
              <a:lnSpc>
                <a:spcPct val="90000"/>
              </a:lnSpc>
            </a:pPr>
            <a:r>
              <a:rPr lang="en-US" sz="2600" dirty="0" smtClean="0"/>
              <a:t>FASD and FAS</a:t>
            </a:r>
          </a:p>
          <a:p>
            <a:pPr eaLnBrk="1" hangingPunct="1">
              <a:lnSpc>
                <a:spcPct val="90000"/>
              </a:lnSpc>
            </a:pPr>
            <a:endParaRPr lang="en-US" sz="2600" dirty="0" smtClean="0"/>
          </a:p>
          <a:p>
            <a:pPr eaLnBrk="1" hangingPunct="1">
              <a:lnSpc>
                <a:spcPct val="90000"/>
              </a:lnSpc>
            </a:pPr>
            <a:r>
              <a:rPr lang="en-US" sz="2600" dirty="0" smtClean="0"/>
              <a:t>Framework for FASD diagnosis and services</a:t>
            </a:r>
          </a:p>
          <a:p>
            <a:pPr eaLnBrk="1" hangingPunct="1">
              <a:lnSpc>
                <a:spcPct val="90000"/>
              </a:lnSpc>
            </a:pPr>
            <a:endParaRPr lang="en-US" sz="2600" dirty="0" smtClean="0"/>
          </a:p>
          <a:p>
            <a:pPr eaLnBrk="1" hangingPunct="1">
              <a:lnSpc>
                <a:spcPct val="90000"/>
              </a:lnSpc>
            </a:pPr>
            <a:r>
              <a:rPr lang="en-US" sz="2600" dirty="0" smtClean="0"/>
              <a:t>FAS diagnostic criteria</a:t>
            </a:r>
          </a:p>
          <a:p>
            <a:pPr eaLnBrk="1" hangingPunct="1">
              <a:lnSpc>
                <a:spcPct val="90000"/>
              </a:lnSpc>
            </a:pPr>
            <a:endParaRPr lang="en-US" sz="2600" dirty="0" smtClean="0"/>
          </a:p>
          <a:p>
            <a:pPr eaLnBrk="1" hangingPunct="1">
              <a:lnSpc>
                <a:spcPct val="90000"/>
              </a:lnSpc>
            </a:pPr>
            <a:r>
              <a:rPr lang="en-US" sz="2600" dirty="0" smtClean="0"/>
              <a:t>Considerations for referral</a:t>
            </a:r>
          </a:p>
          <a:p>
            <a:pPr eaLnBrk="1" hangingPunct="1">
              <a:lnSpc>
                <a:spcPct val="90000"/>
              </a:lnSpc>
            </a:pPr>
            <a:endParaRPr lang="en-US" sz="2600" dirty="0" smtClean="0"/>
          </a:p>
          <a:p>
            <a:pPr eaLnBrk="1" hangingPunct="1">
              <a:lnSpc>
                <a:spcPct val="90000"/>
              </a:lnSpc>
            </a:pPr>
            <a:r>
              <a:rPr lang="en-US" sz="2600" dirty="0" smtClean="0"/>
              <a:t>Evaluation of fetal alcohol spectrum disorders in Alaska</a:t>
            </a:r>
          </a:p>
          <a:p>
            <a:pPr eaLnBrk="1" hangingPunct="1">
              <a:lnSpc>
                <a:spcPct val="90000"/>
              </a:lnSpc>
            </a:pPr>
            <a:endParaRPr lang="en-US" sz="2600" dirty="0" smtClean="0"/>
          </a:p>
        </p:txBody>
      </p:sp>
      <p:pic>
        <p:nvPicPr>
          <p:cNvPr id="3076" name="Picture 6"/>
          <p:cNvPicPr>
            <a:picLocks noGrp="1" noChangeAspect="1" noChangeArrowheads="1"/>
          </p:cNvPicPr>
          <p:nvPr>
            <p:ph type="body" sz="half" idx="2"/>
          </p:nvPr>
        </p:nvPicPr>
        <p:blipFill>
          <a:blip r:embed="rId3">
            <a:extLst>
              <a:ext uri="{28A0092B-C50C-407E-A947-70E740481C1C}">
                <a14:useLocalDpi xmlns:a14="http://schemas.microsoft.com/office/drawing/2010/main" val="0"/>
              </a:ext>
            </a:extLst>
          </a:blip>
          <a:srcRect/>
          <a:stretch>
            <a:fillRect/>
          </a:stretch>
        </p:blipFill>
        <p:spPr>
          <a:xfrm>
            <a:off x="5020944" y="1637070"/>
            <a:ext cx="3208656" cy="3696929"/>
          </a:xfrm>
          <a:noFill/>
          <a:ln cap="flat">
            <a:solidFill>
              <a:srgbClr val="FFE885"/>
            </a:solidFill>
            <a:miter lim="800000"/>
            <a:headEnd/>
            <a:tailEnd/>
          </a:ln>
        </p:spPr>
      </p:pic>
      <p:sp>
        <p:nvSpPr>
          <p:cNvPr id="3078" name="Text Box 7"/>
          <p:cNvSpPr txBox="1">
            <a:spLocks noChangeArrowheads="1"/>
          </p:cNvSpPr>
          <p:nvPr/>
        </p:nvSpPr>
        <p:spPr bwMode="auto">
          <a:xfrm>
            <a:off x="457200" y="304800"/>
            <a:ext cx="8077200" cy="800219"/>
          </a:xfrm>
          <a:prstGeom prst="rect">
            <a:avLst/>
          </a:prstGeom>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dirty="0"/>
              <a:t>Road </a:t>
            </a:r>
            <a:r>
              <a:rPr lang="en-US" dirty="0" smtClean="0"/>
              <a:t>map </a:t>
            </a:r>
            <a:r>
              <a:rPr lang="en-US" dirty="0"/>
              <a:t>for </a:t>
            </a:r>
            <a:r>
              <a:rPr lang="en-US" dirty="0" smtClean="0"/>
              <a:t>presentation</a:t>
            </a:r>
            <a:endParaRPr lang="en-US" dirty="0"/>
          </a:p>
        </p:txBody>
      </p:sp>
    </p:spTree>
    <p:extLst>
      <p:ext uri="{BB962C8B-B14F-4D97-AF65-F5344CB8AC3E}">
        <p14:creationId xmlns:p14="http://schemas.microsoft.com/office/powerpoint/2010/main" val="104140564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7200" y="1600200"/>
            <a:ext cx="7772400" cy="5105400"/>
          </a:xfrm>
          <a:noFill/>
          <a:ln cap="flat">
            <a:noFill/>
            <a:miter lim="800000"/>
            <a:headEnd/>
            <a:tailEnd/>
          </a:ln>
        </p:spPr>
        <p:txBody>
          <a:bodyPr vert="horz" lIns="91440" tIns="45720" rIns="91440" bIns="45720" rtlCol="0">
            <a:noAutofit/>
          </a:bodyPr>
          <a:lstStyle/>
          <a:p>
            <a:pPr>
              <a:lnSpc>
                <a:spcPct val="90000"/>
              </a:lnSpc>
            </a:pPr>
            <a:r>
              <a:rPr lang="en-US" sz="3600" dirty="0"/>
              <a:t>Structural</a:t>
            </a:r>
          </a:p>
          <a:p>
            <a:pPr lvl="1"/>
            <a:r>
              <a:rPr lang="en-US" sz="3200" dirty="0"/>
              <a:t>Head circumference </a:t>
            </a:r>
          </a:p>
          <a:p>
            <a:pPr lvl="1"/>
            <a:endParaRPr lang="en-US" sz="2800" dirty="0"/>
          </a:p>
          <a:p>
            <a:pPr>
              <a:lnSpc>
                <a:spcPct val="90000"/>
              </a:lnSpc>
            </a:pPr>
            <a:r>
              <a:rPr lang="en-US" sz="3600" dirty="0"/>
              <a:t>Neurological</a:t>
            </a:r>
          </a:p>
          <a:p>
            <a:pPr lvl="1"/>
            <a:r>
              <a:rPr lang="en-US" sz="3000" dirty="0" smtClean="0"/>
              <a:t>Coordination </a:t>
            </a:r>
            <a:r>
              <a:rPr lang="en-US" sz="3000" dirty="0"/>
              <a:t>problems</a:t>
            </a:r>
          </a:p>
          <a:p>
            <a:pPr lvl="1"/>
            <a:r>
              <a:rPr lang="en-US" sz="3000" dirty="0"/>
              <a:t>Difficulty with motor control</a:t>
            </a:r>
          </a:p>
          <a:p>
            <a:pPr lvl="1"/>
            <a:r>
              <a:rPr lang="en-US" sz="3000" dirty="0" err="1"/>
              <a:t>Nystagmus</a:t>
            </a:r>
            <a:r>
              <a:rPr lang="en-US" sz="3000" dirty="0"/>
              <a:t> (uncontrolled movement of the eye from side to side)</a:t>
            </a:r>
          </a:p>
        </p:txBody>
      </p:sp>
      <p:sp>
        <p:nvSpPr>
          <p:cNvPr id="2" name="Title 1"/>
          <p:cNvSpPr>
            <a:spLocks noGrp="1"/>
          </p:cNvSpPr>
          <p:nvPr>
            <p:ph type="title"/>
          </p:nvPr>
        </p:nvSpPr>
        <p:spPr/>
        <p:txBody>
          <a:bodyPr/>
          <a:lstStyle/>
          <a:p>
            <a:r>
              <a:rPr lang="en-US" dirty="0"/>
              <a:t>Central nervous system abnormalities</a:t>
            </a:r>
          </a:p>
        </p:txBody>
      </p:sp>
    </p:spTree>
    <p:extLst>
      <p:ext uri="{BB962C8B-B14F-4D97-AF65-F5344CB8AC3E}">
        <p14:creationId xmlns:p14="http://schemas.microsoft.com/office/powerpoint/2010/main" val="405531108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half" idx="1"/>
          </p:nvPr>
        </p:nvSpPr>
        <p:spPr>
          <a:xfrm>
            <a:off x="457200" y="1676400"/>
            <a:ext cx="7772400" cy="4876800"/>
          </a:xfrm>
          <a:noFill/>
          <a:ln cap="flat">
            <a:noFill/>
            <a:miter lim="800000"/>
            <a:headEnd/>
            <a:tailEnd/>
          </a:ln>
        </p:spPr>
        <p:txBody>
          <a:bodyPr vert="horz" lIns="91440" tIns="45720" rIns="91440" bIns="45720" rtlCol="0">
            <a:noAutofit/>
          </a:bodyPr>
          <a:lstStyle/>
          <a:p>
            <a:pPr>
              <a:lnSpc>
                <a:spcPct val="90000"/>
              </a:lnSpc>
            </a:pPr>
            <a:r>
              <a:rPr lang="en-US" dirty="0"/>
              <a:t>Functional deficits: areas of impairment or disability that result from problems in the functioning of the central nervous system.</a:t>
            </a:r>
          </a:p>
          <a:p>
            <a:pPr>
              <a:lnSpc>
                <a:spcPct val="90000"/>
              </a:lnSpc>
            </a:pPr>
            <a:r>
              <a:rPr lang="en-US" dirty="0"/>
              <a:t>Two ways to determine presence of functional deficits</a:t>
            </a:r>
          </a:p>
          <a:p>
            <a:pPr lvl="1"/>
            <a:r>
              <a:rPr lang="en-US" dirty="0"/>
              <a:t>Performance substantially below that expected for a person’s age, schooling, or circumstances</a:t>
            </a:r>
          </a:p>
          <a:p>
            <a:pPr lvl="1"/>
            <a:r>
              <a:rPr lang="en-US" dirty="0"/>
              <a:t>Functional deficits below the 16th percentile in at least three areas</a:t>
            </a:r>
          </a:p>
        </p:txBody>
      </p:sp>
      <p:sp>
        <p:nvSpPr>
          <p:cNvPr id="2" name="Title 1"/>
          <p:cNvSpPr>
            <a:spLocks noGrp="1"/>
          </p:cNvSpPr>
          <p:nvPr>
            <p:ph type="title"/>
          </p:nvPr>
        </p:nvSpPr>
        <p:spPr/>
        <p:txBody>
          <a:bodyPr/>
          <a:lstStyle/>
          <a:p>
            <a:r>
              <a:rPr lang="en-US" dirty="0"/>
              <a:t>Central nervous system abnormalities</a:t>
            </a:r>
          </a:p>
        </p:txBody>
      </p:sp>
    </p:spTree>
    <p:extLst>
      <p:ext uri="{BB962C8B-B14F-4D97-AF65-F5344CB8AC3E}">
        <p14:creationId xmlns:p14="http://schemas.microsoft.com/office/powerpoint/2010/main" val="102268190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sz="half" idx="2"/>
          </p:nvPr>
        </p:nvSpPr>
        <p:spPr>
          <a:xfrm>
            <a:off x="304800" y="1828800"/>
            <a:ext cx="7924800" cy="4800600"/>
          </a:xfrm>
          <a:noFill/>
          <a:ln cap="flat">
            <a:noFill/>
            <a:miter lim="800000"/>
            <a:headEnd/>
            <a:tailEnd/>
          </a:ln>
        </p:spPr>
        <p:txBody>
          <a:bodyPr vert="horz" lIns="91440" tIns="45720" rIns="91440" bIns="45720" rtlCol="0">
            <a:noAutofit/>
          </a:bodyPr>
          <a:lstStyle/>
          <a:p>
            <a:pPr>
              <a:lnSpc>
                <a:spcPct val="90000"/>
              </a:lnSpc>
            </a:pPr>
            <a:r>
              <a:rPr lang="en-US" dirty="0"/>
              <a:t>Functional deficits 1 standard deviation below the mean for standardized testing in at least three of the following areas:</a:t>
            </a:r>
          </a:p>
          <a:p>
            <a:pPr lvl="1"/>
            <a:r>
              <a:rPr lang="en-US" dirty="0"/>
              <a:t>Cognitive or developmental deficits</a:t>
            </a:r>
          </a:p>
          <a:p>
            <a:pPr lvl="1"/>
            <a:r>
              <a:rPr lang="en-US" dirty="0"/>
              <a:t>Executive functioning deficits</a:t>
            </a:r>
          </a:p>
          <a:p>
            <a:pPr lvl="1"/>
            <a:r>
              <a:rPr lang="en-US" dirty="0"/>
              <a:t>Motor functioning delays</a:t>
            </a:r>
          </a:p>
          <a:p>
            <a:pPr lvl="1"/>
            <a:r>
              <a:rPr lang="en-US" dirty="0"/>
              <a:t>Problems with attention or hyperactivity</a:t>
            </a:r>
          </a:p>
          <a:p>
            <a:pPr lvl="1"/>
            <a:r>
              <a:rPr lang="en-US" dirty="0"/>
              <a:t>Social skills problems</a:t>
            </a:r>
          </a:p>
          <a:p>
            <a:pPr lvl="1"/>
            <a:r>
              <a:rPr lang="en-US" dirty="0"/>
              <a:t>Other (such as sensory problems, pragmatic language problems, memory deficits, </a:t>
            </a:r>
            <a:r>
              <a:rPr lang="en-US" dirty="0" smtClean="0"/>
              <a:t>etc.)</a:t>
            </a:r>
            <a:endParaRPr lang="en-US" dirty="0"/>
          </a:p>
        </p:txBody>
      </p:sp>
      <p:sp>
        <p:nvSpPr>
          <p:cNvPr id="2" name="Title 1"/>
          <p:cNvSpPr>
            <a:spLocks noGrp="1"/>
          </p:cNvSpPr>
          <p:nvPr>
            <p:ph type="title"/>
          </p:nvPr>
        </p:nvSpPr>
        <p:spPr/>
        <p:txBody>
          <a:bodyPr/>
          <a:lstStyle/>
          <a:p>
            <a:r>
              <a:rPr lang="en-US" dirty="0"/>
              <a:t>Central nervous system abnormalities</a:t>
            </a:r>
          </a:p>
        </p:txBody>
      </p:sp>
    </p:spTree>
    <p:extLst>
      <p:ext uri="{BB962C8B-B14F-4D97-AF65-F5344CB8AC3E}">
        <p14:creationId xmlns:p14="http://schemas.microsoft.com/office/powerpoint/2010/main" val="253749777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457200" y="1752600"/>
            <a:ext cx="7772400" cy="4648200"/>
          </a:xfrm>
          <a:noFill/>
          <a:ln cap="flat">
            <a:noFill/>
            <a:miter lim="800000"/>
            <a:headEnd/>
            <a:tailEnd/>
          </a:ln>
        </p:spPr>
        <p:txBody>
          <a:bodyPr vert="horz" lIns="91440" tIns="45720" rIns="91440" bIns="45720" rtlCol="0">
            <a:noAutofit/>
          </a:bodyPr>
          <a:lstStyle/>
          <a:p>
            <a:pPr>
              <a:lnSpc>
                <a:spcPct val="90000"/>
              </a:lnSpc>
            </a:pPr>
            <a:r>
              <a:rPr lang="en-US" sz="2800" dirty="0"/>
              <a:t>Importance of differential diagnosis of CNS abnormalities</a:t>
            </a:r>
          </a:p>
          <a:p>
            <a:pPr lvl="1"/>
            <a:r>
              <a:rPr lang="en-US" sz="2400" dirty="0"/>
              <a:t>Rule out other disorders </a:t>
            </a:r>
          </a:p>
          <a:p>
            <a:pPr lvl="1"/>
            <a:r>
              <a:rPr lang="en-US" sz="2400" dirty="0"/>
              <a:t>Specify co-occurring disorders</a:t>
            </a:r>
          </a:p>
          <a:p>
            <a:pPr lvl="1"/>
            <a:r>
              <a:rPr lang="en-US" sz="2400" dirty="0"/>
              <a:t>External factors may produce similar deficits that are affected by FAS</a:t>
            </a:r>
          </a:p>
          <a:p>
            <a:pPr>
              <a:lnSpc>
                <a:spcPct val="90000"/>
              </a:lnSpc>
            </a:pPr>
            <a:r>
              <a:rPr lang="en-US" sz="2800" dirty="0"/>
              <a:t>CNS deficits should be evaluated in conjunction with other findings</a:t>
            </a:r>
          </a:p>
        </p:txBody>
      </p:sp>
      <p:sp>
        <p:nvSpPr>
          <p:cNvPr id="2" name="Title 1"/>
          <p:cNvSpPr>
            <a:spLocks noGrp="1"/>
          </p:cNvSpPr>
          <p:nvPr>
            <p:ph type="title"/>
          </p:nvPr>
        </p:nvSpPr>
        <p:spPr>
          <a:xfrm>
            <a:off x="457200" y="274638"/>
            <a:ext cx="7848600" cy="1143000"/>
          </a:xfrm>
        </p:spPr>
        <p:txBody>
          <a:bodyPr/>
          <a:lstStyle/>
          <a:p>
            <a:r>
              <a:rPr lang="en-US" dirty="0" smtClean="0"/>
              <a:t>Central nervous </a:t>
            </a:r>
            <a:r>
              <a:rPr lang="en-US" dirty="0"/>
              <a:t>s</a:t>
            </a:r>
            <a:r>
              <a:rPr lang="en-US" dirty="0" smtClean="0"/>
              <a:t>ystem </a:t>
            </a:r>
            <a:r>
              <a:rPr lang="en-US" dirty="0"/>
              <a:t>a</a:t>
            </a:r>
            <a:r>
              <a:rPr lang="en-US" dirty="0" smtClean="0"/>
              <a:t>bnormalities</a:t>
            </a:r>
            <a:endParaRPr lang="en-US" dirty="0"/>
          </a:p>
        </p:txBody>
      </p:sp>
    </p:spTree>
    <p:extLst>
      <p:ext uri="{BB962C8B-B14F-4D97-AF65-F5344CB8AC3E}">
        <p14:creationId xmlns:p14="http://schemas.microsoft.com/office/powerpoint/2010/main" val="949810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vert="horz" lIns="91440" tIns="45720" rIns="91440" bIns="45720" rtlCol="0" anchor="ctr">
            <a:noAutofit/>
          </a:bodyPr>
          <a:lstStyle/>
          <a:p>
            <a:r>
              <a:rPr lang="en-US" dirty="0"/>
              <a:t>Maternal </a:t>
            </a:r>
            <a:r>
              <a:rPr lang="en-US" dirty="0" smtClean="0"/>
              <a:t>alcohol </a:t>
            </a:r>
            <a:r>
              <a:rPr lang="en-US" dirty="0"/>
              <a:t>e</a:t>
            </a:r>
            <a:r>
              <a:rPr lang="en-US" dirty="0" smtClean="0"/>
              <a:t>xposure</a:t>
            </a:r>
            <a:endParaRPr lang="en-US" dirty="0"/>
          </a:p>
        </p:txBody>
      </p:sp>
      <p:sp>
        <p:nvSpPr>
          <p:cNvPr id="25603" name="Rectangle 3"/>
          <p:cNvSpPr>
            <a:spLocks noGrp="1" noChangeArrowheads="1"/>
          </p:cNvSpPr>
          <p:nvPr>
            <p:ph type="body" sz="half" idx="2"/>
          </p:nvPr>
        </p:nvSpPr>
        <p:spPr>
          <a:xfrm>
            <a:off x="3886200" y="1600200"/>
            <a:ext cx="4343400" cy="4953000"/>
          </a:xfrm>
          <a:noFill/>
          <a:ln cap="flat">
            <a:noFill/>
            <a:miter lim="800000"/>
            <a:headEnd/>
            <a:tailEnd/>
          </a:ln>
        </p:spPr>
        <p:txBody>
          <a:bodyPr vert="horz" lIns="91440" tIns="45720" rIns="91440" bIns="45720" rtlCol="0">
            <a:noAutofit/>
          </a:bodyPr>
          <a:lstStyle/>
          <a:p>
            <a:pPr>
              <a:lnSpc>
                <a:spcPct val="90000"/>
              </a:lnSpc>
            </a:pPr>
            <a:r>
              <a:rPr lang="en-US" sz="2600" dirty="0"/>
              <a:t>Documenting maternal alcohol exposure is important but often difficult to obtain</a:t>
            </a:r>
          </a:p>
          <a:p>
            <a:pPr lvl="1"/>
            <a:r>
              <a:rPr lang="en-US" sz="2400" dirty="0"/>
              <a:t>Birth mothers may be hesitant to admit use during pregnancy</a:t>
            </a:r>
          </a:p>
          <a:p>
            <a:pPr lvl="1"/>
            <a:r>
              <a:rPr lang="en-US" sz="2400" dirty="0"/>
              <a:t>Many children are from foster or adoptive home</a:t>
            </a:r>
          </a:p>
          <a:p>
            <a:pPr>
              <a:lnSpc>
                <a:spcPct val="90000"/>
              </a:lnSpc>
            </a:pPr>
            <a:r>
              <a:rPr lang="en-US" sz="2600" dirty="0"/>
              <a:t>Obtaining this information is important but not critical to making a diagnosis</a:t>
            </a:r>
          </a:p>
        </p:txBody>
      </p:sp>
      <p:pic>
        <p:nvPicPr>
          <p:cNvPr id="25605" name="Picture 7" descr="MPj04277010000[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7200" y="1752600"/>
            <a:ext cx="3200400" cy="3764846"/>
          </a:xfrm>
        </p:spPr>
      </p:pic>
    </p:spTree>
    <p:extLst>
      <p:ext uri="{BB962C8B-B14F-4D97-AF65-F5344CB8AC3E}">
        <p14:creationId xmlns:p14="http://schemas.microsoft.com/office/powerpoint/2010/main" val="1429711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for referral</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35585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vert="horz" lIns="91440" tIns="45720" rIns="91440" bIns="45720" rtlCol="0" anchor="ctr">
            <a:noAutofit/>
          </a:bodyPr>
          <a:lstStyle/>
          <a:p>
            <a:r>
              <a:rPr lang="en-US" dirty="0"/>
              <a:t>Considerations for a </a:t>
            </a:r>
            <a:r>
              <a:rPr lang="en-US" dirty="0" smtClean="0"/>
              <a:t>referral </a:t>
            </a:r>
            <a:r>
              <a:rPr lang="en-US" dirty="0"/>
              <a:t>for</a:t>
            </a:r>
            <a:br>
              <a:rPr lang="en-US" dirty="0"/>
            </a:br>
            <a:r>
              <a:rPr lang="en-US" dirty="0" smtClean="0"/>
              <a:t>diagnostic </a:t>
            </a:r>
            <a:r>
              <a:rPr lang="en-US" dirty="0"/>
              <a:t>e</a:t>
            </a:r>
            <a:r>
              <a:rPr lang="en-US" dirty="0" smtClean="0"/>
              <a:t>valuation</a:t>
            </a:r>
            <a:endParaRPr lang="en-US" dirty="0"/>
          </a:p>
        </p:txBody>
      </p:sp>
      <p:sp>
        <p:nvSpPr>
          <p:cNvPr id="27651" name="Rectangle 3"/>
          <p:cNvSpPr>
            <a:spLocks noGrp="1" noChangeArrowheads="1"/>
          </p:cNvSpPr>
          <p:nvPr>
            <p:ph type="body" sz="half" idx="1"/>
          </p:nvPr>
        </p:nvSpPr>
        <p:spPr>
          <a:xfrm>
            <a:off x="152400" y="1676400"/>
            <a:ext cx="4648200" cy="4800600"/>
          </a:xfrm>
          <a:noFill/>
          <a:ln cap="flat">
            <a:noFill/>
            <a:miter lim="800000"/>
            <a:headEnd/>
            <a:tailEnd/>
          </a:ln>
        </p:spPr>
        <p:txBody>
          <a:bodyPr vert="horz" lIns="91440" tIns="45720" rIns="91440" bIns="45720" rtlCol="0">
            <a:noAutofit/>
          </a:bodyPr>
          <a:lstStyle/>
          <a:p>
            <a:pPr>
              <a:lnSpc>
                <a:spcPct val="90000"/>
              </a:lnSpc>
            </a:pPr>
            <a:r>
              <a:rPr lang="en-US" sz="2800" dirty="0"/>
              <a:t>Decision to refer for diagnosis often falls to front-line service providers</a:t>
            </a:r>
          </a:p>
          <a:p>
            <a:pPr>
              <a:lnSpc>
                <a:spcPct val="90000"/>
              </a:lnSpc>
            </a:pPr>
            <a:r>
              <a:rPr lang="en-US" sz="2800" dirty="0"/>
              <a:t>Fear of social stigma often an issue</a:t>
            </a:r>
          </a:p>
          <a:p>
            <a:pPr>
              <a:lnSpc>
                <a:spcPct val="90000"/>
              </a:lnSpc>
            </a:pPr>
            <a:r>
              <a:rPr lang="en-US" sz="2800" dirty="0"/>
              <a:t>Evidence of maternal alcohol use</a:t>
            </a:r>
          </a:p>
          <a:p>
            <a:pPr>
              <a:lnSpc>
                <a:spcPct val="90000"/>
              </a:lnSpc>
            </a:pPr>
            <a:r>
              <a:rPr lang="en-US" sz="2800" dirty="0"/>
              <a:t>Decision to refer should be made case-by-case</a:t>
            </a:r>
          </a:p>
          <a:p>
            <a:pPr>
              <a:lnSpc>
                <a:spcPct val="90000"/>
              </a:lnSpc>
            </a:pPr>
            <a:r>
              <a:rPr lang="en-US" sz="2800" dirty="0"/>
              <a:t>The 2004 guidelines provide assistance</a:t>
            </a:r>
          </a:p>
        </p:txBody>
      </p:sp>
      <p:pic>
        <p:nvPicPr>
          <p:cNvPr id="27653" name="Picture 8" descr="MCBD20068_0000[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960257" y="1981200"/>
            <a:ext cx="3193143" cy="3657600"/>
          </a:xfrm>
        </p:spPr>
      </p:pic>
    </p:spTree>
    <p:extLst>
      <p:ext uri="{BB962C8B-B14F-4D97-AF65-F5344CB8AC3E}">
        <p14:creationId xmlns:p14="http://schemas.microsoft.com/office/powerpoint/2010/main" val="240245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28600"/>
            <a:ext cx="8229600" cy="1143000"/>
          </a:xfrm>
        </p:spPr>
        <p:txBody>
          <a:bodyPr vert="horz" lIns="91440" tIns="45720" rIns="91440" bIns="45720" rtlCol="0" anchor="ctr">
            <a:noAutofit/>
          </a:bodyPr>
          <a:lstStyle/>
          <a:p>
            <a:r>
              <a:rPr lang="en-US" dirty="0"/>
              <a:t>Considerations for a </a:t>
            </a:r>
            <a:r>
              <a:rPr lang="en-US" dirty="0" smtClean="0"/>
              <a:t>referral </a:t>
            </a:r>
            <a:r>
              <a:rPr lang="en-US" dirty="0"/>
              <a:t>for d</a:t>
            </a:r>
            <a:r>
              <a:rPr lang="en-US" dirty="0" smtClean="0"/>
              <a:t>iagnostic evaluation</a:t>
            </a:r>
            <a:endParaRPr lang="en-US" dirty="0"/>
          </a:p>
        </p:txBody>
      </p:sp>
      <p:sp>
        <p:nvSpPr>
          <p:cNvPr id="28675" name="Rectangle 3"/>
          <p:cNvSpPr>
            <a:spLocks noGrp="1" noChangeArrowheads="1"/>
          </p:cNvSpPr>
          <p:nvPr>
            <p:ph type="body" idx="1"/>
          </p:nvPr>
        </p:nvSpPr>
        <p:spPr>
          <a:xfrm>
            <a:off x="304800" y="1676400"/>
            <a:ext cx="8534400" cy="4800600"/>
          </a:xfrm>
          <a:noFill/>
          <a:ln cap="flat">
            <a:noFill/>
            <a:miter lim="800000"/>
            <a:headEnd/>
            <a:tailEnd/>
          </a:ln>
        </p:spPr>
        <p:txBody>
          <a:bodyPr vert="horz" lIns="91440" tIns="45720" rIns="91440" bIns="45720" rtlCol="0">
            <a:noAutofit/>
          </a:bodyPr>
          <a:lstStyle/>
          <a:p>
            <a:pPr marL="114300" indent="0" algn="ctr">
              <a:lnSpc>
                <a:spcPct val="90000"/>
              </a:lnSpc>
              <a:buNone/>
            </a:pPr>
            <a:r>
              <a:rPr lang="en-US" sz="3200" b="1" dirty="0"/>
              <a:t>Known alcohol </a:t>
            </a:r>
            <a:r>
              <a:rPr lang="en-US" sz="3200" b="1" dirty="0" smtClean="0"/>
              <a:t>exposure</a:t>
            </a:r>
          </a:p>
          <a:p>
            <a:pPr marL="114300" indent="0" algn="ctr">
              <a:lnSpc>
                <a:spcPct val="90000"/>
              </a:lnSpc>
              <a:buNone/>
            </a:pPr>
            <a:endParaRPr lang="en-US" sz="1400" b="1" dirty="0"/>
          </a:p>
          <a:p>
            <a:pPr>
              <a:lnSpc>
                <a:spcPct val="90000"/>
              </a:lnSpc>
            </a:pPr>
            <a:r>
              <a:rPr lang="en-US" sz="2800" dirty="0" smtClean="0"/>
              <a:t>Refer </a:t>
            </a:r>
            <a:r>
              <a:rPr lang="en-US" sz="2800" dirty="0"/>
              <a:t>for full evaluation when confirmed significant maternal alcohol use during pregnancy:</a:t>
            </a:r>
          </a:p>
          <a:p>
            <a:pPr lvl="1"/>
            <a:r>
              <a:rPr lang="en-US" sz="2400" dirty="0"/>
              <a:t>7 or more drinks per week or,</a:t>
            </a:r>
          </a:p>
          <a:p>
            <a:pPr lvl="1"/>
            <a:r>
              <a:rPr lang="en-US" sz="2400" dirty="0"/>
              <a:t>3 or more drinks on multiple occasions or,</a:t>
            </a:r>
          </a:p>
          <a:p>
            <a:pPr lvl="1"/>
            <a:r>
              <a:rPr lang="en-US" sz="2400" dirty="0"/>
              <a:t>both</a:t>
            </a:r>
          </a:p>
          <a:p>
            <a:pPr>
              <a:lnSpc>
                <a:spcPct val="90000"/>
              </a:lnSpc>
            </a:pPr>
            <a:r>
              <a:rPr lang="en-US" sz="2800" dirty="0"/>
              <a:t>Primary healthcare provider should document exposure and closely monitor the child’s ongoing growth and development</a:t>
            </a:r>
          </a:p>
        </p:txBody>
      </p:sp>
    </p:spTree>
    <p:extLst>
      <p:ext uri="{BB962C8B-B14F-4D97-AF65-F5344CB8AC3E}">
        <p14:creationId xmlns:p14="http://schemas.microsoft.com/office/powerpoint/2010/main" val="13106602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457200" y="1676400"/>
            <a:ext cx="7772400" cy="4953000"/>
          </a:xfrm>
          <a:noFill/>
          <a:ln cap="flat">
            <a:noFill/>
            <a:miter lim="800000"/>
            <a:headEnd/>
            <a:tailEnd/>
          </a:ln>
        </p:spPr>
        <p:txBody>
          <a:bodyPr vert="horz" lIns="91440" tIns="45720" rIns="91440" bIns="45720" rtlCol="0">
            <a:noAutofit/>
          </a:bodyPr>
          <a:lstStyle/>
          <a:p>
            <a:pPr marL="114300" indent="0" algn="ctr">
              <a:lnSpc>
                <a:spcPct val="90000"/>
              </a:lnSpc>
              <a:buNone/>
            </a:pPr>
            <a:r>
              <a:rPr lang="en-US" sz="3200" b="1" dirty="0"/>
              <a:t>Unknown prenatal alcohol </a:t>
            </a:r>
            <a:r>
              <a:rPr lang="en-US" sz="3200" b="1" dirty="0" smtClean="0"/>
              <a:t>exposure</a:t>
            </a:r>
          </a:p>
          <a:p>
            <a:pPr marL="114300" indent="0" algn="ctr">
              <a:lnSpc>
                <a:spcPct val="90000"/>
              </a:lnSpc>
              <a:buNone/>
            </a:pPr>
            <a:endParaRPr lang="en-US" sz="1800" b="1" dirty="0"/>
          </a:p>
          <a:p>
            <a:pPr>
              <a:lnSpc>
                <a:spcPct val="90000"/>
              </a:lnSpc>
            </a:pPr>
            <a:r>
              <a:rPr lang="en-US" sz="2800" dirty="0" smtClean="0"/>
              <a:t>Refer </a:t>
            </a:r>
            <a:r>
              <a:rPr lang="en-US" sz="2800" dirty="0"/>
              <a:t>for full evaluation when:</a:t>
            </a:r>
          </a:p>
          <a:p>
            <a:pPr lvl="1"/>
            <a:r>
              <a:rPr lang="en-US" sz="2400" dirty="0"/>
              <a:t>There is any report of concern by a parent or caregiver that child has or might possibly have an FASD</a:t>
            </a:r>
          </a:p>
          <a:p>
            <a:pPr lvl="1"/>
            <a:r>
              <a:rPr lang="en-US" sz="2400" dirty="0"/>
              <a:t>All three facial features are present </a:t>
            </a:r>
          </a:p>
          <a:p>
            <a:pPr lvl="1"/>
            <a:r>
              <a:rPr lang="en-US" sz="2400" dirty="0"/>
              <a:t>Any combination of facial features, CNS abnormalities, height/weight deficiencies are present</a:t>
            </a:r>
          </a:p>
        </p:txBody>
      </p:sp>
      <p:sp>
        <p:nvSpPr>
          <p:cNvPr id="29699" name="Rectangle 3"/>
          <p:cNvSpPr>
            <a:spLocks noChangeArrowheads="1"/>
          </p:cNvSpPr>
          <p:nvPr/>
        </p:nvSpPr>
        <p:spPr bwMode="auto">
          <a:xfrm>
            <a:off x="457200" y="228600"/>
            <a:ext cx="8229600" cy="1143000"/>
          </a:xfrm>
          <a:prstGeom prst="rect">
            <a:avLst/>
          </a:prstGeom>
        </p:spPr>
        <p:txBody>
          <a:bodyPr vert="horz" lIns="91440" tIns="45720" rIns="91440" bIns="45720" rtlCol="0" anchor="ctr">
            <a:noAutofit/>
          </a:bodyPr>
          <a:lstStyle/>
          <a:p>
            <a:pPr>
              <a:spcBef>
                <a:spcPct val="0"/>
              </a:spcBef>
            </a:pPr>
            <a:r>
              <a:rPr lang="en-US" sz="4600" spc="-100" dirty="0">
                <a:solidFill>
                  <a:schemeClr val="tx2"/>
                </a:solidFill>
                <a:latin typeface="+mj-lt"/>
                <a:ea typeface="+mj-ea"/>
                <a:cs typeface="+mj-cs"/>
              </a:rPr>
              <a:t>Considerations for a </a:t>
            </a:r>
            <a:r>
              <a:rPr lang="en-US" sz="4600" spc="-100" dirty="0" smtClean="0">
                <a:solidFill>
                  <a:schemeClr val="tx2"/>
                </a:solidFill>
                <a:latin typeface="+mj-lt"/>
                <a:ea typeface="+mj-ea"/>
                <a:cs typeface="+mj-cs"/>
              </a:rPr>
              <a:t>referral </a:t>
            </a:r>
            <a:r>
              <a:rPr lang="en-US" sz="4600" spc="-100" dirty="0">
                <a:solidFill>
                  <a:schemeClr val="tx2"/>
                </a:solidFill>
                <a:latin typeface="+mj-lt"/>
                <a:ea typeface="+mj-ea"/>
                <a:cs typeface="+mj-cs"/>
              </a:rPr>
              <a:t>for </a:t>
            </a:r>
            <a:r>
              <a:rPr lang="en-US" sz="4600" spc="-100" dirty="0" smtClean="0">
                <a:solidFill>
                  <a:schemeClr val="tx2"/>
                </a:solidFill>
                <a:latin typeface="+mj-lt"/>
                <a:ea typeface="+mj-ea"/>
                <a:cs typeface="+mj-cs"/>
              </a:rPr>
              <a:t>diagnostic </a:t>
            </a:r>
            <a:r>
              <a:rPr lang="en-US" sz="4600" spc="-100" dirty="0">
                <a:solidFill>
                  <a:schemeClr val="tx2"/>
                </a:solidFill>
                <a:latin typeface="+mj-lt"/>
                <a:ea typeface="+mj-ea"/>
                <a:cs typeface="+mj-cs"/>
              </a:rPr>
              <a:t>e</a:t>
            </a:r>
            <a:r>
              <a:rPr lang="en-US" sz="4600" spc="-100" dirty="0" smtClean="0">
                <a:solidFill>
                  <a:schemeClr val="tx2"/>
                </a:solidFill>
                <a:latin typeface="+mj-lt"/>
                <a:ea typeface="+mj-ea"/>
                <a:cs typeface="+mj-cs"/>
              </a:rPr>
              <a:t>valuation</a:t>
            </a:r>
            <a:endParaRPr lang="en-US" sz="4600" spc="-100" dirty="0">
              <a:solidFill>
                <a:schemeClr val="tx2"/>
              </a:solidFill>
              <a:latin typeface="+mj-lt"/>
              <a:ea typeface="+mj-ea"/>
              <a:cs typeface="+mj-cs"/>
            </a:endParaRPr>
          </a:p>
        </p:txBody>
      </p:sp>
    </p:spTree>
    <p:extLst>
      <p:ext uri="{BB962C8B-B14F-4D97-AF65-F5344CB8AC3E}">
        <p14:creationId xmlns:p14="http://schemas.microsoft.com/office/powerpoint/2010/main" val="3642470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fetal alcohol spectrum disorders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21265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FASD and FAS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36070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vert="horz" lIns="91440" tIns="45720" rIns="91440" bIns="45720" rtlCol="0" anchor="ctr">
            <a:noAutofit/>
          </a:bodyPr>
          <a:lstStyle/>
          <a:p>
            <a:r>
              <a:rPr lang="en-US" dirty="0"/>
              <a:t>Characteristics of fetal alcohol spectrum disorders</a:t>
            </a:r>
          </a:p>
        </p:txBody>
      </p:sp>
      <p:pic>
        <p:nvPicPr>
          <p:cNvPr id="31747" name="Picture 5"/>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09600" y="1981200"/>
            <a:ext cx="3057699" cy="3657600"/>
          </a:xfrm>
        </p:spPr>
      </p:pic>
      <p:sp>
        <p:nvSpPr>
          <p:cNvPr id="31748" name="Rectangle 3"/>
          <p:cNvSpPr>
            <a:spLocks noGrp="1" noChangeArrowheads="1"/>
          </p:cNvSpPr>
          <p:nvPr>
            <p:ph type="body" sz="half" idx="2"/>
          </p:nvPr>
        </p:nvSpPr>
        <p:spPr>
          <a:xfrm>
            <a:off x="3733800" y="1676400"/>
            <a:ext cx="4495800" cy="4800600"/>
          </a:xfrm>
          <a:noFill/>
          <a:ln cap="flat">
            <a:noFill/>
            <a:miter lim="800000"/>
            <a:headEnd/>
            <a:tailEnd/>
          </a:ln>
        </p:spPr>
        <p:txBody>
          <a:bodyPr vert="horz" lIns="91440" tIns="45720" rIns="91440" bIns="45720" rtlCol="0">
            <a:noAutofit/>
          </a:bodyPr>
          <a:lstStyle/>
          <a:p>
            <a:pPr>
              <a:lnSpc>
                <a:spcPct val="90000"/>
              </a:lnSpc>
            </a:pPr>
            <a:r>
              <a:rPr lang="en-US" sz="2800" dirty="0"/>
              <a:t>Individuals may have some, but not all, characteristics of FAS</a:t>
            </a:r>
          </a:p>
          <a:p>
            <a:pPr lvl="1"/>
            <a:r>
              <a:rPr lang="en-US" sz="2400" dirty="0"/>
              <a:t>Not enough to meet diagnostic criteria for FAS</a:t>
            </a:r>
          </a:p>
          <a:p>
            <a:pPr lvl="1"/>
            <a:r>
              <a:rPr lang="en-US" sz="2400" dirty="0"/>
              <a:t>Often do not exhibit characteristic facial features</a:t>
            </a:r>
          </a:p>
          <a:p>
            <a:pPr>
              <a:lnSpc>
                <a:spcPct val="90000"/>
              </a:lnSpc>
            </a:pPr>
            <a:r>
              <a:rPr lang="en-US" sz="2800" dirty="0"/>
              <a:t>Facial features of FAS thought to be secondary to impact of alcohol on early brain development</a:t>
            </a:r>
          </a:p>
        </p:txBody>
      </p:sp>
    </p:spTree>
    <p:extLst>
      <p:ext uri="{BB962C8B-B14F-4D97-AF65-F5344CB8AC3E}">
        <p14:creationId xmlns:p14="http://schemas.microsoft.com/office/powerpoint/2010/main" val="7261616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vert="horz" lIns="91440" tIns="45720" rIns="91440" bIns="45720" rtlCol="0" anchor="ctr">
            <a:noAutofit/>
          </a:bodyPr>
          <a:lstStyle/>
          <a:p>
            <a:r>
              <a:rPr lang="en-US" dirty="0"/>
              <a:t>Characteristics of fetal alcohol spectrum disorders</a:t>
            </a:r>
          </a:p>
        </p:txBody>
      </p:sp>
      <p:sp>
        <p:nvSpPr>
          <p:cNvPr id="32771" name="Rectangle 3"/>
          <p:cNvSpPr>
            <a:spLocks noGrp="1" noChangeArrowheads="1"/>
          </p:cNvSpPr>
          <p:nvPr>
            <p:ph type="body" sz="half" idx="2"/>
          </p:nvPr>
        </p:nvSpPr>
        <p:spPr>
          <a:xfrm>
            <a:off x="381000" y="1676400"/>
            <a:ext cx="7848600" cy="4800600"/>
          </a:xfrm>
          <a:noFill/>
          <a:ln cap="flat">
            <a:noFill/>
            <a:miter lim="800000"/>
            <a:headEnd/>
            <a:tailEnd/>
          </a:ln>
        </p:spPr>
        <p:txBody>
          <a:bodyPr vert="horz" lIns="91440" tIns="45720" rIns="91440" bIns="45720" rtlCol="0">
            <a:noAutofit/>
          </a:bodyPr>
          <a:lstStyle/>
          <a:p>
            <a:pPr>
              <a:lnSpc>
                <a:spcPct val="90000"/>
              </a:lnSpc>
            </a:pPr>
            <a:r>
              <a:rPr lang="en-US" sz="2800" dirty="0"/>
              <a:t>Most damaging effects of prenatal alcohol exposure may not be visible</a:t>
            </a:r>
          </a:p>
          <a:p>
            <a:pPr>
              <a:lnSpc>
                <a:spcPct val="90000"/>
              </a:lnSpc>
            </a:pPr>
            <a:r>
              <a:rPr lang="en-US" sz="2800" dirty="0" smtClean="0"/>
              <a:t>Prenatal </a:t>
            </a:r>
            <a:r>
              <a:rPr lang="en-US" sz="2800" dirty="0"/>
              <a:t>alcohol exposure affects central nervous system (CNS) functioning</a:t>
            </a:r>
          </a:p>
          <a:p>
            <a:pPr>
              <a:lnSpc>
                <a:spcPct val="90000"/>
              </a:lnSpc>
            </a:pPr>
            <a:r>
              <a:rPr lang="en-US" sz="2800" dirty="0" smtClean="0"/>
              <a:t>Consistent </a:t>
            </a:r>
            <a:r>
              <a:rPr lang="en-US" sz="2800" dirty="0"/>
              <a:t>deficits among individuals with prenatal alcohol exposure</a:t>
            </a:r>
          </a:p>
          <a:p>
            <a:pPr lvl="1"/>
            <a:r>
              <a:rPr lang="en-US" sz="2400" dirty="0"/>
              <a:t>Verbal learning and memory</a:t>
            </a:r>
          </a:p>
          <a:p>
            <a:pPr lvl="1"/>
            <a:r>
              <a:rPr lang="en-US" sz="2400" dirty="0"/>
              <a:t>Attention</a:t>
            </a:r>
          </a:p>
          <a:p>
            <a:pPr lvl="1"/>
            <a:r>
              <a:rPr lang="en-US" sz="2400" dirty="0"/>
              <a:t>Abstract &amp; practical reasoning</a:t>
            </a:r>
          </a:p>
          <a:p>
            <a:pPr lvl="1"/>
            <a:r>
              <a:rPr lang="en-US" sz="2400" dirty="0"/>
              <a:t>Executive functioning</a:t>
            </a:r>
          </a:p>
          <a:p>
            <a:pPr lvl="1"/>
            <a:r>
              <a:rPr lang="en-US" sz="2400" dirty="0"/>
              <a:t>Social skills</a:t>
            </a:r>
          </a:p>
        </p:txBody>
      </p:sp>
    </p:spTree>
    <p:extLst>
      <p:ext uri="{BB962C8B-B14F-4D97-AF65-F5344CB8AC3E}">
        <p14:creationId xmlns:p14="http://schemas.microsoft.com/office/powerpoint/2010/main" val="9936063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FASD evaluation in Alaska</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50979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457200" y="274638"/>
            <a:ext cx="8229600" cy="868362"/>
          </a:xfrm>
        </p:spPr>
        <p:txBody>
          <a:bodyPr vert="horz" lIns="91440" tIns="45720" rIns="91440" bIns="45720" rtlCol="0" anchor="ctr">
            <a:noAutofit/>
          </a:bodyPr>
          <a:lstStyle/>
          <a:p>
            <a:r>
              <a:rPr lang="en-US" dirty="0"/>
              <a:t>Evaluating FASDs in Alaska</a:t>
            </a:r>
          </a:p>
        </p:txBody>
      </p:sp>
      <p:sp>
        <p:nvSpPr>
          <p:cNvPr id="34819" name="Rectangle 3"/>
          <p:cNvSpPr>
            <a:spLocks noGrp="1" noChangeArrowheads="1"/>
          </p:cNvSpPr>
          <p:nvPr>
            <p:ph type="body" idx="4294967295"/>
          </p:nvPr>
        </p:nvSpPr>
        <p:spPr>
          <a:xfrm>
            <a:off x="457200" y="1600200"/>
            <a:ext cx="7772400" cy="4876800"/>
          </a:xfrm>
          <a:noFill/>
          <a:ln cap="flat">
            <a:noFill/>
            <a:miter lim="800000"/>
            <a:headEnd/>
            <a:tailEnd/>
          </a:ln>
        </p:spPr>
        <p:txBody>
          <a:bodyPr vert="horz" lIns="91440" tIns="45720" rIns="91440" bIns="45720" rtlCol="0">
            <a:noAutofit/>
          </a:bodyPr>
          <a:lstStyle/>
          <a:p>
            <a:pPr>
              <a:lnSpc>
                <a:spcPct val="90000"/>
              </a:lnSpc>
            </a:pPr>
            <a:r>
              <a:rPr lang="en-US" sz="2800" dirty="0" smtClean="0"/>
              <a:t>Alaska </a:t>
            </a:r>
            <a:r>
              <a:rPr lang="en-US" sz="2800" dirty="0"/>
              <a:t>follows a diagnostic model developed at the University of Washington called “The </a:t>
            </a:r>
            <a:br>
              <a:rPr lang="en-US" sz="2800" dirty="0"/>
            </a:br>
            <a:r>
              <a:rPr lang="en-US" sz="2800" dirty="0"/>
              <a:t>4-Digit Code” </a:t>
            </a:r>
          </a:p>
          <a:p>
            <a:pPr lvl="1"/>
            <a:r>
              <a:rPr lang="en-US" sz="2600" dirty="0"/>
              <a:t>Accurate, reproducible, and unbiased</a:t>
            </a:r>
          </a:p>
          <a:p>
            <a:pPr lvl="1"/>
            <a:endParaRPr lang="en-US" dirty="0"/>
          </a:p>
          <a:p>
            <a:pPr>
              <a:lnSpc>
                <a:spcPct val="90000"/>
              </a:lnSpc>
            </a:pPr>
            <a:r>
              <a:rPr lang="en-US" sz="2800" dirty="0"/>
              <a:t>Multidisciplinary teams assess the severity of these four independent criteria.</a:t>
            </a:r>
          </a:p>
          <a:p>
            <a:pPr>
              <a:lnSpc>
                <a:spcPct val="90000"/>
              </a:lnSpc>
            </a:pPr>
            <a:endParaRPr lang="en-US" sz="2800" dirty="0"/>
          </a:p>
          <a:p>
            <a:pPr>
              <a:lnSpc>
                <a:spcPct val="90000"/>
              </a:lnSpc>
            </a:pPr>
            <a:r>
              <a:rPr lang="en-US" sz="2800" dirty="0"/>
              <a:t>There are currently ten teams operating in Alaska.</a:t>
            </a:r>
          </a:p>
        </p:txBody>
      </p:sp>
    </p:spTree>
    <p:extLst>
      <p:ext uri="{BB962C8B-B14F-4D97-AF65-F5344CB8AC3E}">
        <p14:creationId xmlns:p14="http://schemas.microsoft.com/office/powerpoint/2010/main" val="177103623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p:txBody>
          <a:bodyPr vert="horz" lIns="91440" tIns="45720" rIns="91440" bIns="45720" rtlCol="0" anchor="ctr">
            <a:noAutofit/>
          </a:bodyPr>
          <a:lstStyle/>
          <a:p>
            <a:r>
              <a:rPr lang="en-US" dirty="0"/>
              <a:t>Typical m</a:t>
            </a:r>
            <a:r>
              <a:rPr lang="en-US" dirty="0" smtClean="0"/>
              <a:t>embers of </a:t>
            </a:r>
            <a:r>
              <a:rPr lang="en-US" dirty="0"/>
              <a:t>a </a:t>
            </a:r>
            <a:r>
              <a:rPr lang="en-US" dirty="0" smtClean="0"/>
              <a:t>diagnostic </a:t>
            </a:r>
            <a:r>
              <a:rPr lang="en-US" dirty="0"/>
              <a:t>t</a:t>
            </a:r>
            <a:r>
              <a:rPr lang="en-US" dirty="0" smtClean="0"/>
              <a:t>eam </a:t>
            </a:r>
            <a:endParaRPr lang="en-US" dirty="0"/>
          </a:p>
        </p:txBody>
      </p:sp>
      <p:sp>
        <p:nvSpPr>
          <p:cNvPr id="35843" name="Content Placeholder 2"/>
          <p:cNvSpPr>
            <a:spLocks noGrp="1"/>
          </p:cNvSpPr>
          <p:nvPr>
            <p:ph idx="4294967295"/>
          </p:nvPr>
        </p:nvSpPr>
        <p:spPr>
          <a:xfrm>
            <a:off x="457200" y="1905000"/>
            <a:ext cx="7772400" cy="4343400"/>
          </a:xfrm>
          <a:noFill/>
          <a:ln cap="flat">
            <a:noFill/>
            <a:miter lim="800000"/>
            <a:headEnd/>
            <a:tailEnd/>
          </a:ln>
        </p:spPr>
        <p:txBody>
          <a:bodyPr vert="horz" lIns="91440" tIns="45720" rIns="91440" bIns="45720" rtlCol="0">
            <a:noAutofit/>
          </a:bodyPr>
          <a:lstStyle/>
          <a:p>
            <a:r>
              <a:rPr lang="en-US" sz="3400" dirty="0" smtClean="0"/>
              <a:t>Team </a:t>
            </a:r>
            <a:r>
              <a:rPr lang="en-US" sz="3400" dirty="0"/>
              <a:t>coordinator</a:t>
            </a:r>
          </a:p>
          <a:p>
            <a:r>
              <a:rPr lang="en-US" sz="3400" dirty="0"/>
              <a:t>Physician/medical provider</a:t>
            </a:r>
          </a:p>
          <a:p>
            <a:r>
              <a:rPr lang="en-US" sz="3400" dirty="0"/>
              <a:t>Parent navigator/family advocate</a:t>
            </a:r>
          </a:p>
          <a:p>
            <a:r>
              <a:rPr lang="en-US" sz="3400" dirty="0"/>
              <a:t>Occupational and/or physical therapist</a:t>
            </a:r>
          </a:p>
          <a:p>
            <a:r>
              <a:rPr lang="en-US" sz="3400" dirty="0"/>
              <a:t>Clinical and/or school psychologist</a:t>
            </a:r>
          </a:p>
          <a:p>
            <a:r>
              <a:rPr lang="en-US" sz="3400" dirty="0"/>
              <a:t>Speech and language pathologist</a:t>
            </a:r>
          </a:p>
        </p:txBody>
      </p:sp>
    </p:spTree>
    <p:extLst>
      <p:ext uri="{BB962C8B-B14F-4D97-AF65-F5344CB8AC3E}">
        <p14:creationId xmlns:p14="http://schemas.microsoft.com/office/powerpoint/2010/main" val="89739067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p:txBody>
          <a:bodyPr vert="horz" lIns="91440" tIns="45720" rIns="91440" bIns="45720" rtlCol="0" anchor="ctr">
            <a:noAutofit/>
          </a:bodyPr>
          <a:lstStyle/>
          <a:p>
            <a:r>
              <a:rPr lang="en-US" dirty="0" smtClean="0"/>
              <a:t>Four-digit </a:t>
            </a:r>
            <a:r>
              <a:rPr lang="en-US" dirty="0"/>
              <a:t>c</a:t>
            </a:r>
            <a:r>
              <a:rPr lang="en-US" dirty="0" smtClean="0"/>
              <a:t>ode</a:t>
            </a:r>
            <a:endParaRPr lang="en-US" dirty="0"/>
          </a:p>
        </p:txBody>
      </p:sp>
      <p:sp>
        <p:nvSpPr>
          <p:cNvPr id="36867" name="Content Placeholder 2"/>
          <p:cNvSpPr>
            <a:spLocks noGrp="1"/>
          </p:cNvSpPr>
          <p:nvPr>
            <p:ph idx="4294967295"/>
          </p:nvPr>
        </p:nvSpPr>
        <p:spPr>
          <a:xfrm>
            <a:off x="457200" y="1447800"/>
            <a:ext cx="7772400" cy="5105400"/>
          </a:xfrm>
          <a:noFill/>
          <a:ln cap="flat">
            <a:noFill/>
            <a:miter lim="800000"/>
            <a:headEnd/>
            <a:tailEnd/>
          </a:ln>
        </p:spPr>
        <p:txBody>
          <a:bodyPr vert="horz" lIns="91440" tIns="45720" rIns="91440" bIns="45720" rtlCol="0">
            <a:noAutofit/>
          </a:bodyPr>
          <a:lstStyle/>
          <a:p>
            <a:r>
              <a:rPr lang="en-US" sz="2800" dirty="0"/>
              <a:t>Includes independently ranked characteristics:</a:t>
            </a:r>
          </a:p>
          <a:p>
            <a:pPr lvl="1"/>
            <a:r>
              <a:rPr lang="en-US" sz="2400" dirty="0"/>
              <a:t>Growth deficiency</a:t>
            </a:r>
          </a:p>
          <a:p>
            <a:pPr lvl="1"/>
            <a:r>
              <a:rPr lang="en-US" sz="2400" dirty="0"/>
              <a:t>FAS facial features or “FAS phenotype”</a:t>
            </a:r>
          </a:p>
          <a:p>
            <a:pPr lvl="1"/>
            <a:r>
              <a:rPr lang="en-US" sz="2400" dirty="0"/>
              <a:t>Central nervous system damage/dysfunction</a:t>
            </a:r>
          </a:p>
          <a:p>
            <a:pPr lvl="1"/>
            <a:r>
              <a:rPr lang="en-US" sz="2400" dirty="0"/>
              <a:t>Maternal drinking during pregnancy</a:t>
            </a:r>
          </a:p>
          <a:p>
            <a:r>
              <a:rPr lang="en-US" sz="2800" dirty="0"/>
              <a:t>256 diagnostic codes, grouped into 22 diagnostic categories</a:t>
            </a:r>
          </a:p>
          <a:p>
            <a:pPr lvl="1"/>
            <a:r>
              <a:rPr lang="en-US" sz="2400" dirty="0"/>
              <a:t>Does not require confirmed prenatal alcohol exposure</a:t>
            </a:r>
          </a:p>
        </p:txBody>
      </p:sp>
    </p:spTree>
    <p:extLst>
      <p:ext uri="{BB962C8B-B14F-4D97-AF65-F5344CB8AC3E}">
        <p14:creationId xmlns:p14="http://schemas.microsoft.com/office/powerpoint/2010/main" val="49497504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a:xfrm>
            <a:off x="457200" y="228600"/>
            <a:ext cx="8229600" cy="944563"/>
          </a:xfrm>
        </p:spPr>
        <p:txBody>
          <a:bodyPr vert="horz" lIns="91440" tIns="45720" rIns="91440" bIns="45720" rtlCol="0" anchor="ctr">
            <a:noAutofit/>
          </a:bodyPr>
          <a:lstStyle/>
          <a:p>
            <a:r>
              <a:rPr lang="en-US" dirty="0"/>
              <a:t>Diagnostic code example</a:t>
            </a:r>
          </a:p>
        </p:txBody>
      </p:sp>
      <p:pic>
        <p:nvPicPr>
          <p:cNvPr id="37891" name="Content Placeholder 3" descr="4digitcodegrid.gif"/>
          <p:cNvPicPr>
            <a:picLocks noGrp="1" noChangeAspect="1"/>
          </p:cNvPicPr>
          <p:nvPr>
            <p:ph idx="4294967295"/>
          </p:nvPr>
        </p:nvPicPr>
        <p:blipFill>
          <a:blip r:embed="rId3">
            <a:extLst>
              <a:ext uri="{28A0092B-C50C-407E-A947-70E740481C1C}">
                <a14:useLocalDpi xmlns:a14="http://schemas.microsoft.com/office/drawing/2010/main" val="0"/>
              </a:ext>
            </a:extLst>
          </a:blip>
          <a:srcRect l="-9123" r="-9123"/>
          <a:stretch>
            <a:fillRect/>
          </a:stretch>
        </p:blipFill>
        <p:spPr>
          <a:xfrm>
            <a:off x="152400" y="1447800"/>
            <a:ext cx="8153400" cy="5105400"/>
          </a:xfrm>
        </p:spPr>
      </p:pic>
    </p:spTree>
    <p:extLst>
      <p:ext uri="{BB962C8B-B14F-4D97-AF65-F5344CB8AC3E}">
        <p14:creationId xmlns:p14="http://schemas.microsoft.com/office/powerpoint/2010/main" val="3944584990"/>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body" sz="half" idx="1"/>
          </p:nvPr>
        </p:nvSpPr>
        <p:spPr>
          <a:xfrm>
            <a:off x="152400" y="1371600"/>
            <a:ext cx="4267200" cy="5105400"/>
          </a:xfrm>
          <a:noFill/>
          <a:ln cap="flat">
            <a:noFill/>
            <a:miter lim="800000"/>
            <a:headEnd/>
            <a:tailEnd/>
          </a:ln>
        </p:spPr>
        <p:txBody>
          <a:bodyPr vert="horz" lIns="91440" tIns="45720" rIns="91440" bIns="45720" rtlCol="0">
            <a:noAutofit/>
          </a:bodyPr>
          <a:lstStyle/>
          <a:p>
            <a:r>
              <a:rPr lang="en-US" dirty="0"/>
              <a:t>Framework for diagnosis and services</a:t>
            </a:r>
          </a:p>
          <a:p>
            <a:endParaRPr lang="en-US" dirty="0"/>
          </a:p>
          <a:p>
            <a:r>
              <a:rPr lang="en-US" dirty="0"/>
              <a:t>FAS diagnostic criteria</a:t>
            </a:r>
          </a:p>
          <a:p>
            <a:endParaRPr lang="en-US" dirty="0"/>
          </a:p>
          <a:p>
            <a:r>
              <a:rPr lang="en-US" dirty="0"/>
              <a:t>Considerations for referral</a:t>
            </a:r>
          </a:p>
          <a:p>
            <a:endParaRPr lang="en-US" dirty="0"/>
          </a:p>
          <a:p>
            <a:r>
              <a:rPr lang="en-US" dirty="0"/>
              <a:t>Evaluation of FASDs</a:t>
            </a:r>
          </a:p>
        </p:txBody>
      </p:sp>
      <p:pic>
        <p:nvPicPr>
          <p:cNvPr id="3891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00200"/>
            <a:ext cx="3693994" cy="4267200"/>
          </a:xfrm>
          <a:prstGeom prst="rect">
            <a:avLst/>
          </a:prstGeom>
          <a:noFill/>
          <a:ln w="9525">
            <a:solidFill>
              <a:srgbClr val="FFE885"/>
            </a:solid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In closing….</a:t>
            </a:r>
            <a:endParaRPr lang="en-US" dirty="0"/>
          </a:p>
        </p:txBody>
      </p:sp>
    </p:spTree>
    <p:extLst>
      <p:ext uri="{BB962C8B-B14F-4D97-AF65-F5344CB8AC3E}">
        <p14:creationId xmlns:p14="http://schemas.microsoft.com/office/powerpoint/2010/main" val="296210781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591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are fetal alcohol spectrum disorders?</a:t>
            </a:r>
            <a:endParaRPr lang="en-US" dirty="0"/>
          </a:p>
        </p:txBody>
      </p:sp>
      <p:sp>
        <p:nvSpPr>
          <p:cNvPr id="5" name="Rectangle 7"/>
          <p:cNvSpPr>
            <a:spLocks noChangeArrowheads="1"/>
          </p:cNvSpPr>
          <p:nvPr/>
        </p:nvSpPr>
        <p:spPr bwMode="auto">
          <a:xfrm>
            <a:off x="457200" y="1600200"/>
            <a:ext cx="3733800" cy="4876800"/>
          </a:xfrm>
          <a:prstGeom prst="rect">
            <a:avLst/>
          </a:prstGeom>
          <a:noFill/>
          <a:ln cap="flat">
            <a:noFill/>
            <a:miter lim="800000"/>
            <a:headEnd/>
            <a:tailEnd/>
          </a:ln>
        </p:spPr>
        <p:txBody>
          <a:bodyPr vert="horz" lIns="91440" tIns="45720" rIns="91440" bIns="45720" rtlCol="0">
            <a:noAutofit/>
          </a:bodyPr>
          <a:lstStyle/>
          <a:p>
            <a:pPr marL="342900" indent="-228600">
              <a:lnSpc>
                <a:spcPct val="90000"/>
              </a:lnSpc>
              <a:spcBef>
                <a:spcPct val="20000"/>
              </a:spcBef>
              <a:buClr>
                <a:schemeClr val="accent1"/>
              </a:buClr>
              <a:buFont typeface="Arial" pitchFamily="34" charset="0"/>
              <a:buChar char="•"/>
            </a:pPr>
            <a:r>
              <a:rPr lang="en-US" sz="2800" dirty="0"/>
              <a:t>Umbrella term</a:t>
            </a:r>
          </a:p>
          <a:p>
            <a:pPr marL="342900" indent="-228600">
              <a:lnSpc>
                <a:spcPct val="90000"/>
              </a:lnSpc>
              <a:spcBef>
                <a:spcPct val="20000"/>
              </a:spcBef>
              <a:buClr>
                <a:schemeClr val="accent1"/>
              </a:buClr>
              <a:buFont typeface="Arial" pitchFamily="34" charset="0"/>
              <a:buChar char="•"/>
            </a:pPr>
            <a:endParaRPr lang="en-US" sz="2800" dirty="0"/>
          </a:p>
          <a:p>
            <a:pPr marL="342900" indent="-228600">
              <a:lnSpc>
                <a:spcPct val="90000"/>
              </a:lnSpc>
              <a:spcBef>
                <a:spcPct val="20000"/>
              </a:spcBef>
              <a:buClr>
                <a:schemeClr val="accent1"/>
              </a:buClr>
              <a:buFont typeface="Arial" pitchFamily="34" charset="0"/>
              <a:buChar char="•"/>
            </a:pPr>
            <a:r>
              <a:rPr lang="en-US" sz="2800" dirty="0"/>
              <a:t>Range of neurological and other effects that can occur in an individual whose mother drank alcohol during pregnancy</a:t>
            </a:r>
          </a:p>
        </p:txBody>
      </p:sp>
      <p:grpSp>
        <p:nvGrpSpPr>
          <p:cNvPr id="6" name="Group 5"/>
          <p:cNvGrpSpPr/>
          <p:nvPr/>
        </p:nvGrpSpPr>
        <p:grpSpPr>
          <a:xfrm>
            <a:off x="4343399" y="1600200"/>
            <a:ext cx="3886200" cy="4267201"/>
            <a:chOff x="4297660" y="1981199"/>
            <a:chExt cx="4663778" cy="4597064"/>
          </a:xfrm>
        </p:grpSpPr>
        <p:pic>
          <p:nvPicPr>
            <p:cNvPr id="7" name="Picture 6" descr="umbrella.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7660" y="1981199"/>
              <a:ext cx="4663778" cy="300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4389107" y="5562600"/>
              <a:ext cx="457233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200" dirty="0"/>
                <a:t>Adapted from State of Alaska Division of Health and Social Services and the University of Alaska Anchorage Department of Social Work (2010). </a:t>
              </a:r>
              <a:r>
                <a:rPr lang="en-US" sz="1200" i="1" dirty="0"/>
                <a:t>FASD201: Developing Successful Interventions and Supports</a:t>
              </a:r>
              <a:r>
                <a:rPr lang="en-US" sz="1200" dirty="0"/>
                <a:t>. </a:t>
              </a:r>
              <a:endParaRPr lang="en-US" sz="1200" i="1" dirty="0"/>
            </a:p>
          </p:txBody>
        </p:sp>
      </p:grpSp>
    </p:spTree>
    <p:extLst>
      <p:ext uri="{BB962C8B-B14F-4D97-AF65-F5344CB8AC3E}">
        <p14:creationId xmlns:p14="http://schemas.microsoft.com/office/powerpoint/2010/main" val="2385315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a:xfrm>
            <a:off x="6553200" y="6356350"/>
            <a:ext cx="2133600" cy="365125"/>
          </a:xfrm>
          <a:prstGeom prst="rect">
            <a:avLst/>
          </a:prstGeom>
          <a:noFill/>
        </p:spPr>
        <p:txBody>
          <a:bodyPr anchor="ctr"/>
          <a:lstStyle/>
          <a:p>
            <a:pPr algn="r" defTabSz="457200" fontAlgn="auto">
              <a:spcBef>
                <a:spcPts val="0"/>
              </a:spcBef>
              <a:spcAft>
                <a:spcPts val="0"/>
              </a:spcAft>
              <a:defRPr/>
            </a:pPr>
            <a:fld id="{0AF3F03A-E3C2-4874-8275-E50B35CF342C}" type="slidenum">
              <a:rPr lang="en-US" sz="1200">
                <a:solidFill>
                  <a:schemeClr val="tx1">
                    <a:tint val="75000"/>
                  </a:schemeClr>
                </a:solidFill>
                <a:latin typeface="Myriad Pro"/>
                <a:cs typeface="Myriad Pro"/>
              </a:rPr>
              <a:pPr algn="r" defTabSz="457200" fontAlgn="auto">
                <a:spcBef>
                  <a:spcPts val="0"/>
                </a:spcBef>
                <a:spcAft>
                  <a:spcPts val="0"/>
                </a:spcAft>
                <a:defRPr/>
              </a:pPr>
              <a:t>5</a:t>
            </a:fld>
            <a:endParaRPr lang="en-US" sz="1200">
              <a:solidFill>
                <a:schemeClr val="tx1">
                  <a:tint val="75000"/>
                </a:schemeClr>
              </a:solidFill>
              <a:latin typeface="Myriad Pro"/>
              <a:cs typeface="Myriad Pro"/>
            </a:endParaRPr>
          </a:p>
        </p:txBody>
      </p:sp>
      <p:sp>
        <p:nvSpPr>
          <p:cNvPr id="6147" name="Rectangle 7"/>
          <p:cNvSpPr>
            <a:spLocks noChangeArrowheads="1"/>
          </p:cNvSpPr>
          <p:nvPr/>
        </p:nvSpPr>
        <p:spPr bwMode="auto">
          <a:xfrm>
            <a:off x="304800" y="1828800"/>
            <a:ext cx="4038599" cy="4648200"/>
          </a:xfrm>
          <a:prstGeom prst="rect">
            <a:avLst/>
          </a:prstGeom>
          <a:noFill/>
          <a:ln cap="flat">
            <a:noFill/>
            <a:miter lim="800000"/>
            <a:headEnd/>
            <a:tailEnd/>
          </a:ln>
        </p:spPr>
        <p:txBody>
          <a:bodyPr vert="horz" lIns="91440" tIns="45720" rIns="91440" bIns="45720" rtlCol="0">
            <a:noAutofit/>
          </a:bodyPr>
          <a:lstStyle/>
          <a:p>
            <a:pPr marL="342900" indent="-228600">
              <a:lnSpc>
                <a:spcPct val="90000"/>
              </a:lnSpc>
              <a:spcBef>
                <a:spcPct val="20000"/>
              </a:spcBef>
              <a:buClr>
                <a:schemeClr val="accent1"/>
              </a:buClr>
              <a:buFont typeface="Arial" pitchFamily="34" charset="0"/>
              <a:buChar char="•"/>
            </a:pPr>
            <a:r>
              <a:rPr lang="en-US" sz="2800" dirty="0"/>
              <a:t>Effects can include physical, mental, behavioral, and/or learning disabilities</a:t>
            </a:r>
          </a:p>
          <a:p>
            <a:pPr marL="342900" indent="-228600">
              <a:lnSpc>
                <a:spcPct val="90000"/>
              </a:lnSpc>
              <a:spcBef>
                <a:spcPct val="20000"/>
              </a:spcBef>
              <a:buClr>
                <a:schemeClr val="accent1"/>
              </a:buClr>
              <a:buFont typeface="Arial" pitchFamily="34" charset="0"/>
              <a:buChar char="•"/>
            </a:pPr>
            <a:endParaRPr lang="en-US" sz="2800" dirty="0"/>
          </a:p>
          <a:p>
            <a:pPr marL="342900" indent="-228600">
              <a:lnSpc>
                <a:spcPct val="90000"/>
              </a:lnSpc>
              <a:spcBef>
                <a:spcPct val="20000"/>
              </a:spcBef>
              <a:buClr>
                <a:schemeClr val="accent1"/>
              </a:buClr>
              <a:buFont typeface="Arial" pitchFamily="34" charset="0"/>
              <a:buChar char="•"/>
            </a:pPr>
            <a:r>
              <a:rPr lang="en-US" sz="2800" dirty="0"/>
              <a:t>Life-long implications</a:t>
            </a:r>
          </a:p>
          <a:p>
            <a:pPr marL="342900" indent="-228600">
              <a:lnSpc>
                <a:spcPct val="90000"/>
              </a:lnSpc>
              <a:spcBef>
                <a:spcPct val="20000"/>
              </a:spcBef>
              <a:buClr>
                <a:schemeClr val="accent1"/>
              </a:buClr>
              <a:buFont typeface="Arial" pitchFamily="34" charset="0"/>
              <a:buChar char="•"/>
            </a:pPr>
            <a:endParaRPr lang="en-US" sz="2800" dirty="0"/>
          </a:p>
          <a:p>
            <a:pPr marL="342900" indent="-228600">
              <a:lnSpc>
                <a:spcPct val="90000"/>
              </a:lnSpc>
              <a:spcBef>
                <a:spcPct val="20000"/>
              </a:spcBef>
              <a:buClr>
                <a:schemeClr val="accent1"/>
              </a:buClr>
              <a:buFont typeface="Arial" pitchFamily="34" charset="0"/>
              <a:buChar char="•"/>
            </a:pPr>
            <a:r>
              <a:rPr lang="en-US" sz="2800" dirty="0"/>
              <a:t>Not intended for use as a clinical diagnosis</a:t>
            </a:r>
          </a:p>
          <a:p>
            <a:pPr lvl="1"/>
            <a:endParaRPr lang="en-US" dirty="0"/>
          </a:p>
          <a:p>
            <a:pPr marL="342900" indent="-228600">
              <a:lnSpc>
                <a:spcPct val="90000"/>
              </a:lnSpc>
              <a:spcBef>
                <a:spcPct val="20000"/>
              </a:spcBef>
              <a:buClr>
                <a:schemeClr val="accent1"/>
              </a:buClr>
              <a:buFont typeface="Arial" pitchFamily="34" charset="0"/>
              <a:buChar char="•"/>
            </a:pPr>
            <a:endParaRPr lang="en-US" sz="2800" dirty="0"/>
          </a:p>
        </p:txBody>
      </p:sp>
      <p:grpSp>
        <p:nvGrpSpPr>
          <p:cNvPr id="9" name="Group 8"/>
          <p:cNvGrpSpPr/>
          <p:nvPr/>
        </p:nvGrpSpPr>
        <p:grpSpPr>
          <a:xfrm>
            <a:off x="4301613" y="1600200"/>
            <a:ext cx="3886200" cy="4267201"/>
            <a:chOff x="4297660" y="1981199"/>
            <a:chExt cx="4663778" cy="4597064"/>
          </a:xfrm>
        </p:grpSpPr>
        <p:pic>
          <p:nvPicPr>
            <p:cNvPr id="10" name="Picture 6" descr="umbrella.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7660" y="1981199"/>
              <a:ext cx="4663778" cy="300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8"/>
            <p:cNvSpPr txBox="1">
              <a:spLocks noChangeArrowheads="1"/>
            </p:cNvSpPr>
            <p:nvPr/>
          </p:nvSpPr>
          <p:spPr bwMode="auto">
            <a:xfrm>
              <a:off x="4389107" y="5562600"/>
              <a:ext cx="457233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200" dirty="0"/>
                <a:t>Adapted from State of Alaska Division of Health and Social Services and the University of Alaska Anchorage Department of Social Work (2010). </a:t>
              </a:r>
              <a:r>
                <a:rPr lang="en-US" sz="1200" i="1" dirty="0"/>
                <a:t>FASD201: Developing Successful Interventions and Supports</a:t>
              </a:r>
              <a:r>
                <a:rPr lang="en-US" sz="1200" dirty="0"/>
                <a:t>. </a:t>
              </a:r>
              <a:endParaRPr lang="en-US" sz="1200" i="1" dirty="0"/>
            </a:p>
          </p:txBody>
        </p:sp>
      </p:grpSp>
      <p:sp>
        <p:nvSpPr>
          <p:cNvPr id="8" name="Title 3"/>
          <p:cNvSpPr txBox="1">
            <a:spLocks/>
          </p:cNvSpPr>
          <p:nvPr/>
        </p:nvSpPr>
        <p:spPr>
          <a:xfrm>
            <a:off x="457200" y="274638"/>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mtClean="0"/>
              <a:t>What are fetal alcohol spectrum disorders?</a:t>
            </a:r>
            <a:endParaRPr lang="en-US" dirty="0"/>
          </a:p>
        </p:txBody>
      </p:sp>
    </p:spTree>
    <p:extLst>
      <p:ext uri="{BB962C8B-B14F-4D97-AF65-F5344CB8AC3E}">
        <p14:creationId xmlns:p14="http://schemas.microsoft.com/office/powerpoint/2010/main" val="385871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81000" y="1371600"/>
            <a:ext cx="7848600" cy="5105400"/>
          </a:xfrm>
          <a:noFill/>
          <a:ln cap="flat">
            <a:noFill/>
            <a:miter lim="800000"/>
            <a:headEnd/>
            <a:tailEnd/>
          </a:ln>
        </p:spPr>
        <p:txBody>
          <a:bodyPr vert="horz" lIns="91440" tIns="45720" rIns="91440" bIns="45720" rtlCol="0">
            <a:noAutofit/>
          </a:bodyPr>
          <a:lstStyle/>
          <a:p>
            <a:pPr>
              <a:lnSpc>
                <a:spcPct val="90000"/>
              </a:lnSpc>
            </a:pPr>
            <a:r>
              <a:rPr lang="en-US" sz="2800" dirty="0"/>
              <a:t>Fetal Alcohol Syndrome (FAS)</a:t>
            </a:r>
          </a:p>
          <a:p>
            <a:pPr marL="457200" lvl="1"/>
            <a:r>
              <a:rPr lang="en-US" sz="2400" dirty="0"/>
              <a:t>A disorder resulting from prenatal alcohol exposure</a:t>
            </a:r>
          </a:p>
          <a:p>
            <a:pPr marL="457200" lvl="1"/>
            <a:r>
              <a:rPr lang="en-US" sz="2400" dirty="0"/>
              <a:t>Characterized by abnormalities in 3 domains</a:t>
            </a:r>
          </a:p>
          <a:p>
            <a:pPr marL="457200" lvl="1"/>
            <a:endParaRPr lang="en-US" sz="1800" dirty="0"/>
          </a:p>
          <a:p>
            <a:pPr>
              <a:lnSpc>
                <a:spcPct val="90000"/>
              </a:lnSpc>
            </a:pPr>
            <a:r>
              <a:rPr lang="en-US" sz="2800" dirty="0"/>
              <a:t>FASDs encompasses FAS</a:t>
            </a:r>
          </a:p>
          <a:p>
            <a:pPr marL="457200" lvl="1"/>
            <a:r>
              <a:rPr lang="en-US" sz="2400" dirty="0"/>
              <a:t>C</a:t>
            </a:r>
            <a:r>
              <a:rPr lang="en-US" sz="2400" dirty="0" smtClean="0"/>
              <a:t>overs </a:t>
            </a:r>
            <a:r>
              <a:rPr lang="en-US" sz="2400" dirty="0"/>
              <a:t>all other diagnoses that refer to the neurological damage that can occur as a result of prenatal alcohol exposure. </a:t>
            </a:r>
          </a:p>
          <a:p>
            <a:pPr>
              <a:lnSpc>
                <a:spcPct val="90000"/>
              </a:lnSpc>
            </a:pPr>
            <a:endParaRPr lang="en-US" sz="2800" dirty="0"/>
          </a:p>
        </p:txBody>
      </p:sp>
      <p:sp>
        <p:nvSpPr>
          <p:cNvPr id="4" name="Title 3"/>
          <p:cNvSpPr txBox="1">
            <a:spLocks/>
          </p:cNvSpPr>
          <p:nvPr/>
        </p:nvSpPr>
        <p:spPr>
          <a:xfrm>
            <a:off x="457200" y="274638"/>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dirty="0" smtClean="0"/>
              <a:t>FASDs and FAS</a:t>
            </a:r>
            <a:endParaRPr lang="en-US" dirty="0"/>
          </a:p>
        </p:txBody>
      </p:sp>
    </p:spTree>
    <p:extLst>
      <p:ext uri="{BB962C8B-B14F-4D97-AF65-F5344CB8AC3E}">
        <p14:creationId xmlns:p14="http://schemas.microsoft.com/office/powerpoint/2010/main" val="163503098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8" descr="chap05a_01_0001"/>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4572000" y="2003425"/>
            <a:ext cx="3642017" cy="3178175"/>
          </a:xfrm>
          <a:noFill/>
          <a:ln w="6350">
            <a:solidFill>
              <a:schemeClr val="tx1"/>
            </a:solidFill>
            <a:miter lim="800000"/>
            <a:headEnd/>
            <a:tailEnd/>
          </a:ln>
        </p:spPr>
      </p:pic>
      <p:sp>
        <p:nvSpPr>
          <p:cNvPr id="8196" name="Text Box 14"/>
          <p:cNvSpPr txBox="1">
            <a:spLocks noChangeArrowheads="1"/>
          </p:cNvSpPr>
          <p:nvPr/>
        </p:nvSpPr>
        <p:spPr bwMode="auto">
          <a:xfrm>
            <a:off x="4495800" y="5300742"/>
            <a:ext cx="3733800"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spcBef>
                <a:spcPct val="50000"/>
              </a:spcBef>
              <a:buClr>
                <a:srgbClr val="663300"/>
              </a:buClr>
              <a:buFont typeface="Wingdings" pitchFamily="2" charset="2"/>
              <a:buNone/>
            </a:pPr>
            <a:r>
              <a:rPr lang="en-US" sz="1400" dirty="0">
                <a:latin typeface="Franklin Gothic Book" pitchFamily="34" charset="0"/>
                <a:ea typeface="MS PGothic" pitchFamily="34" charset="-128"/>
              </a:rPr>
              <a:t>Reprinted from the 10th Special Report to Congress on Alcohol and Health, NIAAA, 2000</a:t>
            </a:r>
          </a:p>
        </p:txBody>
      </p:sp>
      <p:sp>
        <p:nvSpPr>
          <p:cNvPr id="8197" name="Rectangle 2"/>
          <p:cNvSpPr>
            <a:spLocks noChangeArrowheads="1"/>
          </p:cNvSpPr>
          <p:nvPr/>
        </p:nvSpPr>
        <p:spPr bwMode="auto">
          <a:xfrm>
            <a:off x="304800" y="1371600"/>
            <a:ext cx="4191000" cy="5181600"/>
          </a:xfrm>
          <a:prstGeom prst="rect">
            <a:avLst/>
          </a:prstGeom>
          <a:noFill/>
          <a:ln cap="flat">
            <a:noFill/>
            <a:miter lim="800000"/>
            <a:headEnd/>
            <a:tailEnd/>
          </a:ln>
        </p:spPr>
        <p:txBody>
          <a:bodyPr vert="horz" lIns="91440" tIns="45720" rIns="91440" bIns="45720" rtlCol="0">
            <a:noAutofit/>
          </a:bodyPr>
          <a:lstStyle/>
          <a:p>
            <a:pPr marL="342900" indent="-228600">
              <a:lnSpc>
                <a:spcPct val="90000"/>
              </a:lnSpc>
              <a:spcBef>
                <a:spcPct val="20000"/>
              </a:spcBef>
              <a:buClr>
                <a:schemeClr val="accent1"/>
              </a:buClr>
              <a:buFont typeface="Arial" pitchFamily="34" charset="0"/>
              <a:buChar char="•"/>
            </a:pPr>
            <a:r>
              <a:rPr lang="en-US" sz="2800" dirty="0"/>
              <a:t>Facial </a:t>
            </a:r>
            <a:r>
              <a:rPr lang="en-US" sz="2800" dirty="0" err="1"/>
              <a:t>dysmorphia</a:t>
            </a:r>
            <a:endParaRPr lang="en-US" sz="2800" dirty="0"/>
          </a:p>
          <a:p>
            <a:pPr lvl="1" indent="-228600">
              <a:spcBef>
                <a:spcPct val="20000"/>
              </a:spcBef>
              <a:buClr>
                <a:schemeClr val="accent2"/>
              </a:buClr>
              <a:buFont typeface="Arial" pitchFamily="34" charset="0"/>
              <a:buChar char="•"/>
            </a:pPr>
            <a:r>
              <a:rPr lang="en-US" sz="2400" dirty="0"/>
              <a:t>Indistinct </a:t>
            </a:r>
            <a:r>
              <a:rPr lang="en-US" sz="2400" dirty="0" err="1"/>
              <a:t>philtrum</a:t>
            </a:r>
            <a:r>
              <a:rPr lang="en-US" sz="2400" dirty="0"/>
              <a:t> </a:t>
            </a:r>
          </a:p>
          <a:p>
            <a:pPr lvl="1" indent="-228600">
              <a:spcBef>
                <a:spcPct val="20000"/>
              </a:spcBef>
              <a:buClr>
                <a:schemeClr val="accent2"/>
              </a:buClr>
              <a:buFont typeface="Arial" pitchFamily="34" charset="0"/>
              <a:buChar char="•"/>
            </a:pPr>
            <a:r>
              <a:rPr lang="en-US" sz="2400" dirty="0"/>
              <a:t>Small </a:t>
            </a:r>
            <a:r>
              <a:rPr lang="en-US" sz="2400" dirty="0" err="1"/>
              <a:t>palpebral</a:t>
            </a:r>
            <a:r>
              <a:rPr lang="en-US" sz="2400" dirty="0"/>
              <a:t> fissures</a:t>
            </a:r>
          </a:p>
          <a:p>
            <a:pPr lvl="1" indent="-228600">
              <a:spcBef>
                <a:spcPct val="20000"/>
              </a:spcBef>
              <a:buClr>
                <a:schemeClr val="accent2"/>
              </a:buClr>
              <a:buFont typeface="Arial" pitchFamily="34" charset="0"/>
              <a:buChar char="•"/>
            </a:pPr>
            <a:r>
              <a:rPr lang="en-US" sz="2400" dirty="0"/>
              <a:t>Thin upper </a:t>
            </a:r>
            <a:r>
              <a:rPr lang="en-US" sz="2400" dirty="0" smtClean="0"/>
              <a:t>lip</a:t>
            </a:r>
          </a:p>
          <a:p>
            <a:pPr lvl="1" indent="-228600">
              <a:spcBef>
                <a:spcPct val="20000"/>
              </a:spcBef>
              <a:buClr>
                <a:schemeClr val="accent2"/>
              </a:buClr>
              <a:buFont typeface="Arial" pitchFamily="34" charset="0"/>
              <a:buChar char="•"/>
            </a:pPr>
            <a:endParaRPr lang="en-US" sz="2400" dirty="0"/>
          </a:p>
          <a:p>
            <a:pPr marL="342900" indent="-228600">
              <a:lnSpc>
                <a:spcPct val="90000"/>
              </a:lnSpc>
              <a:spcBef>
                <a:spcPct val="20000"/>
              </a:spcBef>
              <a:buClr>
                <a:schemeClr val="accent1"/>
              </a:buClr>
              <a:buFont typeface="Arial" pitchFamily="34" charset="0"/>
              <a:buChar char="•"/>
            </a:pPr>
            <a:r>
              <a:rPr lang="en-US" sz="2800" dirty="0"/>
              <a:t>Growth </a:t>
            </a:r>
            <a:r>
              <a:rPr lang="en-US" sz="2800" dirty="0" smtClean="0"/>
              <a:t>restrictions</a:t>
            </a:r>
          </a:p>
          <a:p>
            <a:pPr marL="342900" indent="-228600">
              <a:lnSpc>
                <a:spcPct val="90000"/>
              </a:lnSpc>
              <a:spcBef>
                <a:spcPct val="20000"/>
              </a:spcBef>
              <a:buClr>
                <a:schemeClr val="accent1"/>
              </a:buClr>
              <a:buFont typeface="Arial" pitchFamily="34" charset="0"/>
              <a:buChar char="•"/>
            </a:pPr>
            <a:endParaRPr lang="en-US" sz="2800" dirty="0"/>
          </a:p>
          <a:p>
            <a:pPr marL="342900" indent="-228600">
              <a:lnSpc>
                <a:spcPct val="90000"/>
              </a:lnSpc>
              <a:spcBef>
                <a:spcPct val="20000"/>
              </a:spcBef>
              <a:buClr>
                <a:schemeClr val="accent1"/>
              </a:buClr>
              <a:buFont typeface="Arial" pitchFamily="34" charset="0"/>
              <a:buChar char="•"/>
            </a:pPr>
            <a:r>
              <a:rPr lang="en-US" sz="2800" dirty="0"/>
              <a:t>Central nervous system dysfunction</a:t>
            </a:r>
          </a:p>
          <a:p>
            <a:pPr marL="342900" indent="-228600">
              <a:lnSpc>
                <a:spcPct val="90000"/>
              </a:lnSpc>
              <a:spcBef>
                <a:spcPct val="20000"/>
              </a:spcBef>
              <a:buClr>
                <a:schemeClr val="accent1"/>
              </a:buClr>
              <a:buFont typeface="Arial" pitchFamily="34" charset="0"/>
              <a:buChar char="•"/>
            </a:pPr>
            <a:endParaRPr lang="en-US" sz="2800" dirty="0"/>
          </a:p>
        </p:txBody>
      </p:sp>
      <p:sp>
        <p:nvSpPr>
          <p:cNvPr id="6" name="Title 3"/>
          <p:cNvSpPr txBox="1">
            <a:spLocks/>
          </p:cNvSpPr>
          <p:nvPr/>
        </p:nvSpPr>
        <p:spPr>
          <a:xfrm>
            <a:off x="457200" y="274638"/>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dirty="0" smtClean="0"/>
              <a:t>Characteristics of FAS</a:t>
            </a:r>
            <a:endParaRPr lang="en-US" dirty="0"/>
          </a:p>
        </p:txBody>
      </p:sp>
    </p:spTree>
    <p:extLst>
      <p:ext uri="{BB962C8B-B14F-4D97-AF65-F5344CB8AC3E}">
        <p14:creationId xmlns:p14="http://schemas.microsoft.com/office/powerpoint/2010/main" val="27901825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 for diagnosis and services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42409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19" descr="Figure1 b&amp;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524000"/>
            <a:ext cx="8077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Framework for diagnosis</a:t>
            </a:r>
            <a:endParaRPr lang="en-US" dirty="0"/>
          </a:p>
        </p:txBody>
      </p:sp>
    </p:spTree>
    <p:extLst>
      <p:ext uri="{BB962C8B-B14F-4D97-AF65-F5344CB8AC3E}">
        <p14:creationId xmlns:p14="http://schemas.microsoft.com/office/powerpoint/2010/main" val="4137270369"/>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V –  Screening, Assessment, and Diagnosis&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 - &amp;quot;FASD and FAS&amp;quot;&quot;/&gt;&lt;property id=&quot;20307&quot; value=&quot;294&quot;/&gt;&lt;/object&gt;&lt;object type=&quot;3&quot; unique_id=&quot;10007&quot;&gt;&lt;property id=&quot;20148&quot; value=&quot;5&quot;/&gt;&lt;property id=&quot;20300&quot; value=&quot;Slide 5&quot;/&gt;&lt;property id=&quot;20307&quot; value=&quot;260&quot;/&gt;&lt;/object&gt;&lt;object type=&quot;3&quot; unique_id=&quot;10008&quot;&gt;&lt;property id=&quot;20148&quot; value=&quot;5&quot;/&gt;&lt;property id=&quot;20300&quot; value=&quot;Slide 6&quot;/&gt;&lt;property id=&quot;20307&quot; value=&quot;261&quot;/&gt;&lt;/object&gt;&lt;object type=&quot;3&quot; unique_id=&quot;10009&quot;&gt;&lt;property id=&quot;20148&quot; value=&quot;5&quot;/&gt;&lt;property id=&quot;20300&quot; value=&quot;Slide 7&quot;/&gt;&lt;property id=&quot;20307&quot; value=&quot;262&quot;/&gt;&lt;/object&gt;&lt;object type=&quot;3&quot; unique_id=&quot;10010&quot;&gt;&lt;property id=&quot;20148&quot; value=&quot;5&quot;/&gt;&lt;property id=&quot;20300&quot; value=&quot;Slide 8 - &amp;quot;Framework for diagnosis and services&amp;quot;&quot;/&gt;&lt;property id=&quot;20307&quot; value=&quot;295&quot;/&gt;&lt;/object&gt;&lt;object type=&quot;3&quot; unique_id=&quot;10011&quot;&gt;&lt;property id=&quot;20148&quot; value=&quot;5&quot;/&gt;&lt;property id=&quot;20300&quot; value=&quot;Slide 9 - &amp;quot;Framework for diagnosis&amp;quot;&quot;/&gt;&lt;property id=&quot;20307&quot; value=&quot;264&quot;/&gt;&lt;/object&gt;&lt;object type=&quot;3&quot; unique_id=&quot;10012&quot;&gt;&lt;property id=&quot;20148&quot; value=&quot;5&quot;/&gt;&lt;property id=&quot;20300&quot; value=&quot;Slide 10 - &amp;quot;Initial identification&amp;quot;&quot;/&gt;&lt;property id=&quot;20307&quot; value=&quot;265&quot;/&gt;&lt;/object&gt;&lt;object type=&quot;3&quot; unique_id=&quot;10013&quot;&gt;&lt;property id=&quot;20148&quot; value=&quot;5&quot;/&gt;&lt;property id=&quot;20300&quot; value=&quot;Slide 11 - &amp;quot;Referral&amp;quot;&quot;/&gt;&lt;property id=&quot;20307&quot; value=&quot;266&quot;/&gt;&lt;/object&gt;&lt;object type=&quot;3&quot; unique_id=&quot;10014&quot;&gt;&lt;property id=&quot;20148&quot; value=&quot;5&quot;/&gt;&lt;property id=&quot;20300&quot; value=&quot;Slide 12 - &amp;quot;Assessment and diagnosis&amp;quot;&quot;/&gt;&lt;property id=&quot;20307&quot; value=&quot;267&quot;/&gt;&lt;/object&gt;&lt;object type=&quot;3&quot; unique_id=&quot;10015&quot;&gt;&lt;property id=&quot;20148&quot; value=&quot;5&quot;/&gt;&lt;property id=&quot;20300&quot; value=&quot;Slide 13 - &amp;quot;Diagnostic criteria&amp;quot;&quot;/&gt;&lt;property id=&quot;20307&quot; value=&quot;296&quot;/&gt;&lt;/object&gt;&lt;object type=&quot;3&quot; unique_id=&quot;10016&quot;&gt;&lt;property id=&quot;20148&quot; value=&quot;5&quot;/&gt;&lt;property id=&quot;20300&quot; value=&quot;Slide 14 - &amp;quot;Diagnostic criteria&amp;quot;&quot;/&gt;&lt;property id=&quot;20307&quot; value=&quot;269&quot;/&gt;&lt;/object&gt;&lt;object type=&quot;3&quot; unique_id=&quot;10017&quot;&gt;&lt;property id=&quot;20148&quot; value=&quot;5&quot;/&gt;&lt;property id=&quot;20300&quot; value=&quot;Slide 15 - &amp;quot;Presence of facial dysmorphia&amp;quot;&quot;/&gt;&lt;property id=&quot;20307&quot; value=&quot;270&quot;/&gt;&lt;/object&gt;&lt;object type=&quot;3&quot; unique_id=&quot;10018&quot;&gt;&lt;property id=&quot;20148&quot; value=&quot;5&quot;/&gt;&lt;property id=&quot;20300&quot; value=&quot;Slide 16 - &amp;quot;Presence of facial dysmorphia&amp;quot;&quot;/&gt;&lt;property id=&quot;20307&quot; value=&quot;271&quot;/&gt;&lt;/object&gt;&lt;object type=&quot;3&quot; unique_id=&quot;10019&quot;&gt;&lt;property id=&quot;20148&quot; value=&quot;5&quot;/&gt;&lt;property id=&quot;20300&quot; value=&quot;Slide 17 - &amp;quot;Growth problems&amp;quot;&quot;/&gt;&lt;property id=&quot;20307&quot; value=&quot;272&quot;/&gt;&lt;/object&gt;&lt;object type=&quot;3&quot; unique_id=&quot;10020&quot;&gt;&lt;property id=&quot;20148&quot; value=&quot;5&quot;/&gt;&lt;property id=&quot;20300&quot; value=&quot;Slide 18 - &amp;quot;Growth problems&amp;quot;&quot;/&gt;&lt;property id=&quot;20307&quot; value=&quot;273&quot;/&gt;&lt;/object&gt;&lt;object type=&quot;3&quot; unique_id=&quot;10021&quot;&gt;&lt;property id=&quot;20148&quot; value=&quot;5&quot;/&gt;&lt;property id=&quot;20300&quot; value=&quot;Slide 19 - &amp;quot;Central nervous system abnormalities&amp;quot;&quot;/&gt;&lt;property id=&quot;20307&quot; value=&quot;274&quot;/&gt;&lt;/object&gt;&lt;object type=&quot;3&quot; unique_id=&quot;10022&quot;&gt;&lt;property id=&quot;20148&quot; value=&quot;5&quot;/&gt;&lt;property id=&quot;20300&quot; value=&quot;Slide 20 - &amp;quot;Central nervous system abnormalities&amp;quot;&quot;/&gt;&lt;property id=&quot;20307&quot; value=&quot;275&quot;/&gt;&lt;/object&gt;&lt;object type=&quot;3&quot; unique_id=&quot;10023&quot;&gt;&lt;property id=&quot;20148&quot; value=&quot;5&quot;/&gt;&lt;property id=&quot;20300&quot; value=&quot;Slide 21 - &amp;quot;Central nervous system abnormalities&amp;quot;&quot;/&gt;&lt;property id=&quot;20307&quot; value=&quot;276&quot;/&gt;&lt;/object&gt;&lt;object type=&quot;3&quot; unique_id=&quot;10024&quot;&gt;&lt;property id=&quot;20148&quot; value=&quot;5&quot;/&gt;&lt;property id=&quot;20300&quot; value=&quot;Slide 22 - &amp;quot;Central nervous system abnormalities&amp;quot;&quot;/&gt;&lt;property id=&quot;20307&quot; value=&quot;277&quot;/&gt;&lt;/object&gt;&lt;object type=&quot;3&quot; unique_id=&quot;10025&quot;&gt;&lt;property id=&quot;20148&quot; value=&quot;5&quot;/&gt;&lt;property id=&quot;20300&quot; value=&quot;Slide 23 - &amp;quot;Central nervous system abnormalities&amp;quot;&quot;/&gt;&lt;property id=&quot;20307&quot; value=&quot;278&quot;/&gt;&lt;/object&gt;&lt;object type=&quot;3&quot; unique_id=&quot;10026&quot;&gt;&lt;property id=&quot;20148&quot; value=&quot;5&quot;/&gt;&lt;property id=&quot;20300&quot; value=&quot;Slide 24 - &amp;quot;Maternal alcohol exposure&amp;quot;&quot;/&gt;&lt;property id=&quot;20307&quot; value=&quot;279&quot;/&gt;&lt;/object&gt;&lt;object type=&quot;3&quot; unique_id=&quot;10027&quot;&gt;&lt;property id=&quot;20148&quot; value=&quot;5&quot;/&gt;&lt;property id=&quot;20300&quot; value=&quot;Slide 25 - &amp;quot;Considerations for referral&amp;quot;&quot;/&gt;&lt;property id=&quot;20307&quot; value=&quot;299&quot;/&gt;&lt;/object&gt;&lt;object type=&quot;3&quot; unique_id=&quot;10028&quot;&gt;&lt;property id=&quot;20148&quot; value=&quot;5&quot;/&gt;&lt;property id=&quot;20300&quot; value=&quot;Slide 26 - &amp;quot;Considerations for a referral for diagnostic evaluation&amp;quot;&quot;/&gt;&lt;property id=&quot;20307&quot; value=&quot;281&quot;/&gt;&lt;/object&gt;&lt;object type=&quot;3&quot; unique_id=&quot;10029&quot;&gt;&lt;property id=&quot;20148&quot; value=&quot;5&quot;/&gt;&lt;property id=&quot;20300&quot; value=&quot;Slide 27 - &amp;quot;Considerations for a referral for diagnostic evaluation&amp;quot;&quot;/&gt;&lt;property id=&quot;20307&quot; value=&quot;282&quot;/&gt;&lt;/object&gt;&lt;object type=&quot;3&quot; unique_id=&quot;10030&quot;&gt;&lt;property id=&quot;20148&quot; value=&quot;5&quot;/&gt;&lt;property id=&quot;20300&quot; value=&quot;Slide 28&quot;/&gt;&lt;property id=&quot;20307&quot; value=&quot;283&quot;/&gt;&lt;/object&gt;&lt;object type=&quot;3&quot; unique_id=&quot;10031&quot;&gt;&lt;property id=&quot;20148&quot; value=&quot;5&quot;/&gt;&lt;property id=&quot;20300&quot; value=&quot;Slide 29 - &amp;quot;Evaluation of fetal alcohol spectrum disorders&amp;quot;&quot;/&gt;&lt;property id=&quot;20307&quot; value=&quot;298&quot;/&gt;&lt;/object&gt;&lt;object type=&quot;3&quot; unique_id=&quot;10032&quot;&gt;&lt;property id=&quot;20148&quot; value=&quot;5&quot;/&gt;&lt;property id=&quot;20300&quot; value=&quot;Slide 30 - &amp;quot;Characteristics of fetal alcohol spectrum disorders&amp;quot;&quot;/&gt;&lt;property id=&quot;20307&quot; value=&quot;285&quot;/&gt;&lt;/object&gt;&lt;object type=&quot;3&quot; unique_id=&quot;10033&quot;&gt;&lt;property id=&quot;20148&quot; value=&quot;5&quot;/&gt;&lt;property id=&quot;20300&quot; value=&quot;Slide 31 - &amp;quot;Characteristics of fetal alcohol spectrum disorders&amp;quot;&quot;/&gt;&lt;property id=&quot;20307&quot; value=&quot;286&quot;/&gt;&lt;/object&gt;&lt;object type=&quot;3&quot; unique_id=&quot;10034&quot;&gt;&lt;property id=&quot;20148&quot; value=&quot;5&quot;/&gt;&lt;property id=&quot;20300&quot; value=&quot;Slide 32 - &amp;quot;FASD evaluation in Alaska&amp;quot;&quot;/&gt;&lt;property id=&quot;20307&quot; value=&quot;297&quot;/&gt;&lt;/object&gt;&lt;object type=&quot;3&quot; unique_id=&quot;10035&quot;&gt;&lt;property id=&quot;20148&quot; value=&quot;5&quot;/&gt;&lt;property id=&quot;20300&quot; value=&quot;Slide 33 - &amp;quot;Evaluating FASDs in Alaska&amp;quot;&quot;/&gt;&lt;property id=&quot;20307&quot; value=&quot;288&quot;/&gt;&lt;/object&gt;&lt;object type=&quot;3&quot; unique_id=&quot;10036&quot;&gt;&lt;property id=&quot;20148&quot; value=&quot;5&quot;/&gt;&lt;property id=&quot;20300&quot; value=&quot;Slide 34 - &amp;quot;Typical members of a diagnostic team &amp;quot;&quot;/&gt;&lt;property id=&quot;20307&quot; value=&quot;289&quot;/&gt;&lt;/object&gt;&lt;object type=&quot;3&quot; unique_id=&quot;10037&quot;&gt;&lt;property id=&quot;20148&quot; value=&quot;5&quot;/&gt;&lt;property id=&quot;20300&quot; value=&quot;Slide 35 - &amp;quot;Four-digit code&amp;quot;&quot;/&gt;&lt;property id=&quot;20307&quot; value=&quot;290&quot;/&gt;&lt;/object&gt;&lt;object type=&quot;3&quot; unique_id=&quot;10038&quot;&gt;&lt;property id=&quot;20148&quot; value=&quot;5&quot;/&gt;&lt;property id=&quot;20300&quot; value=&quot;Slide 36 - &amp;quot;Diagnostic code example&amp;quot;&quot;/&gt;&lt;property id=&quot;20307&quot; value=&quot;291&quot;/&gt;&lt;/object&gt;&lt;object type=&quot;3&quot; unique_id=&quot;10039&quot;&gt;&lt;property id=&quot;20148&quot; value=&quot;5&quot;/&gt;&lt;property id=&quot;20300&quot; value=&quot;Slide 37 - &amp;quot;In closing….&amp;quot;&quot;/&gt;&lt;property id=&quot;20307&quot; value=&quot;292&quot;/&gt;&lt;/object&gt;&lt;object type=&quot;3&quot; unique_id=&quot;10040&quot;&gt;&lt;property id=&quot;20148&quot; value=&quot;5&quot;/&gt;&lt;property id=&quot;20300&quot; value=&quot;Slide 38 - &amp;quot;Arctic FASD Regional Training Center www.uaa.alaska.edu/arcticfasdrtc arcticfasdrtc@uaa.alaska.edu 907.786.6381 &amp;quot;&quot;/&gt;&lt;property id=&quot;20307&quot; value=&quot;300&quot;/&gt;&lt;/object&gt;&lt;object type=&quot;3&quot; unique_id=&quot;10167&quot;&gt;&lt;property id=&quot;20148&quot; value=&quot;5&quot;/&gt;&lt;property id=&quot;20300&quot; value=&quot;Slide 4 - &amp;quot;What are fetal alcohol spectrum disorders?&amp;quot;&quot;/&gt;&lt;property id=&quot;20307&quot; value=&quot;301&quot;/&gt;&lt;/object&gt;&lt;/object&gt;&lt;object type=&quot;8&quot; unique_id=&quot;10080&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1254</TotalTime>
  <Words>7165</Words>
  <Application>Microsoft Office PowerPoint</Application>
  <PresentationFormat>On-screen Show (4:3)</PresentationFormat>
  <Paragraphs>582</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Adjacency</vt:lpstr>
      <vt:lpstr>Fetal Alcohol Spectrum Disorders: Competency V –  Screening, Assessment, and Diagnosis</vt:lpstr>
      <vt:lpstr>PowerPoint Presentation</vt:lpstr>
      <vt:lpstr>FASD and FAS</vt:lpstr>
      <vt:lpstr>What are fetal alcohol spectrum disorders?</vt:lpstr>
      <vt:lpstr>PowerPoint Presentation</vt:lpstr>
      <vt:lpstr>PowerPoint Presentation</vt:lpstr>
      <vt:lpstr>PowerPoint Presentation</vt:lpstr>
      <vt:lpstr>Framework for diagnosis and services</vt:lpstr>
      <vt:lpstr>Framework for diagnosis</vt:lpstr>
      <vt:lpstr>Initial identification</vt:lpstr>
      <vt:lpstr>Referral</vt:lpstr>
      <vt:lpstr>Assessment and diagnosis</vt:lpstr>
      <vt:lpstr>Diagnostic criteria</vt:lpstr>
      <vt:lpstr>Diagnostic criteria</vt:lpstr>
      <vt:lpstr>Presence of facial dysmorphia</vt:lpstr>
      <vt:lpstr>Presence of facial dysmorphia</vt:lpstr>
      <vt:lpstr>Growth problems</vt:lpstr>
      <vt:lpstr>Growth problems</vt:lpstr>
      <vt:lpstr>Central nervous system abnormalities</vt:lpstr>
      <vt:lpstr>Central nervous system abnormalities</vt:lpstr>
      <vt:lpstr>Central nervous system abnormalities</vt:lpstr>
      <vt:lpstr>Central nervous system abnormalities</vt:lpstr>
      <vt:lpstr>Central nervous system abnormalities</vt:lpstr>
      <vt:lpstr>Maternal alcohol exposure</vt:lpstr>
      <vt:lpstr>Considerations for referral</vt:lpstr>
      <vt:lpstr>Considerations for a referral for diagnostic evaluation</vt:lpstr>
      <vt:lpstr>Considerations for a referral for diagnostic evaluation</vt:lpstr>
      <vt:lpstr>PowerPoint Presentation</vt:lpstr>
      <vt:lpstr>Evaluation of fetal alcohol spectrum disorders</vt:lpstr>
      <vt:lpstr>Characteristics of fetal alcohol spectrum disorders</vt:lpstr>
      <vt:lpstr>Characteristics of fetal alcohol spectrum disorders</vt:lpstr>
      <vt:lpstr>FASD evaluation in Alaska</vt:lpstr>
      <vt:lpstr>Evaluating FASDs in Alaska</vt:lpstr>
      <vt:lpstr>Typical members of a diagnostic team </vt:lpstr>
      <vt:lpstr>Four-digit code</vt:lpstr>
      <vt:lpstr>Diagnostic code example</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48</cp:revision>
  <dcterms:created xsi:type="dcterms:W3CDTF">2013-07-18T17:22:51Z</dcterms:created>
  <dcterms:modified xsi:type="dcterms:W3CDTF">2015-09-01T00:02:00Z</dcterms:modified>
</cp:coreProperties>
</file>