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73" r:id="rId4"/>
    <p:sldId id="259" r:id="rId5"/>
    <p:sldId id="260" r:id="rId6"/>
    <p:sldId id="261" r:id="rId7"/>
    <p:sldId id="262" r:id="rId8"/>
    <p:sldId id="274" r:id="rId9"/>
    <p:sldId id="264" r:id="rId10"/>
    <p:sldId id="265" r:id="rId11"/>
    <p:sldId id="266" r:id="rId12"/>
    <p:sldId id="267" r:id="rId13"/>
    <p:sldId id="268" r:id="rId14"/>
    <p:sldId id="269" r:id="rId15"/>
    <p:sldId id="270" r:id="rId16"/>
    <p:sldId id="271" r:id="rId17"/>
    <p:sldId id="272" r:id="rId18"/>
    <p:sldId id="275" r:id="rId19"/>
  </p:sldIdLst>
  <p:sldSz cx="9144000" cy="6858000" type="screen4x3"/>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727" autoAdjust="0"/>
  </p:normalViewPr>
  <p:slideViewPr>
    <p:cSldViewPr>
      <p:cViewPr>
        <p:scale>
          <a:sx n="65" d="100"/>
          <a:sy n="65" d="100"/>
        </p:scale>
        <p:origin x="-2040" y="-336"/>
      </p:cViewPr>
      <p:guideLst>
        <p:guide orient="horz" pos="2160"/>
        <p:guide pos="2880"/>
      </p:guideLst>
    </p:cSldViewPr>
  </p:slideViewPr>
  <p:notesTextViewPr>
    <p:cViewPr>
      <p:scale>
        <a:sx n="1" d="1"/>
        <a:sy n="1" d="1"/>
      </p:scale>
      <p:origin x="0" y="0"/>
    </p:cViewPr>
  </p:notesTextViewPr>
  <p:sorterViewPr>
    <p:cViewPr>
      <p:scale>
        <a:sx n="70" d="100"/>
        <a:sy n="70" d="100"/>
      </p:scale>
      <p:origin x="0" y="0"/>
    </p:cViewPr>
  </p:sorterViewPr>
  <p:notesViewPr>
    <p:cSldViewPr>
      <p:cViewPr varScale="1">
        <p:scale>
          <a:sx n="80" d="100"/>
          <a:sy n="80" d="100"/>
        </p:scale>
        <p:origin x="-1974"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708B23-C0E2-40B3-8DE3-8B4033C22F84}" type="datetimeFigureOut">
              <a:rPr lang="en-US" smtClean="0"/>
              <a:t>8/31/2015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28748-325B-45E2-8F36-59C4423DD20E}" type="slidenum">
              <a:rPr lang="en-US" smtClean="0"/>
              <a:t>‹#›</a:t>
            </a:fld>
            <a:endParaRPr lang="en-US"/>
          </a:p>
        </p:txBody>
      </p:sp>
    </p:spTree>
    <p:extLst>
      <p:ext uri="{BB962C8B-B14F-4D97-AF65-F5344CB8AC3E}">
        <p14:creationId xmlns:p14="http://schemas.microsoft.com/office/powerpoint/2010/main" val="397045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PowerPoint was created by the University of Alaska Anchorage Center for Behavioral Health Research &amp; Services’ CDC-funded Arctic FASD Regional Training Center in 2010 and revised in 2013. The content is based primarily on materials and resources available in CDC’s </a:t>
            </a:r>
            <a:r>
              <a:rPr lang="en-US" i="1" baseline="0" dirty="0" smtClean="0"/>
              <a:t>Fetal Alcohol Spectrum Disorders Competency-Based Curriculum Development Guide for Medical and Allied Health Education and Practice</a:t>
            </a:r>
            <a:r>
              <a:rPr lang="en-US" i="0" baseline="0" dirty="0" smtClean="0"/>
              <a:t> (2009). </a:t>
            </a:r>
          </a:p>
          <a:p>
            <a:endParaRPr lang="en-US" i="0" baseline="0" dirty="0" smtClean="0"/>
          </a:p>
          <a:p>
            <a:r>
              <a:rPr lang="en-US" i="0" baseline="0" dirty="0" smtClean="0"/>
              <a:t>This guide was revised in 2015 and is available from www.frfasd.org/Comp_Guide.html. </a:t>
            </a:r>
          </a:p>
          <a:p>
            <a:endParaRPr lang="en-US" i="0" baseline="0" dirty="0" smtClean="0"/>
          </a:p>
          <a:p>
            <a:r>
              <a:rPr lang="en-US" i="0" baseline="0" dirty="0" smtClean="0"/>
              <a:t>If you are using elements of this PowerPoint in another presentation, please credit the Arctic FASD Regional Training Center and the 2009 </a:t>
            </a:r>
            <a:r>
              <a:rPr lang="en-US" i="1" baseline="0" dirty="0" smtClean="0"/>
              <a:t>Fetal Alcohol Spectrum Disorders Competency-Based Curriculum Development Guide for Medical and Allied Health Education and Practice</a:t>
            </a:r>
            <a:r>
              <a:rPr lang="en-US" i="0" baseline="0" dirty="0" smtClean="0"/>
              <a:t>. </a:t>
            </a:r>
          </a:p>
          <a:p>
            <a:endParaRPr lang="en-US" i="0" baseline="0" dirty="0" smtClean="0"/>
          </a:p>
          <a:p>
            <a:r>
              <a:rPr lang="en-US" i="0" baseline="0" dirty="0" smtClean="0"/>
              <a:t>Questions about this PowerPoint or its contents should be addressed to the Center for Behavioral Health Research &amp; Services at the University of Alaska Anchorage – www.uaa.alaska.edu. </a:t>
            </a:r>
            <a:endParaRPr lang="en-US" dirty="0" smtClean="0"/>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aseline="0" dirty="0" smtClean="0">
                <a:latin typeface="Arial" charset="0"/>
              </a:rPr>
              <a:t>Funding was provided by the Centers for Disease Control and Prevention (CDC) to the </a:t>
            </a:r>
            <a:r>
              <a:rPr lang="en-US" altLang="en-US" dirty="0" smtClean="0">
                <a:latin typeface="Arial" charset="0"/>
              </a:rPr>
              <a:t>Center for Behavioral Health Research and Services (CBHRS) at the University of Alaska Anchorage. The goal of</a:t>
            </a:r>
            <a:r>
              <a:rPr lang="en-US" altLang="en-US" baseline="0" dirty="0" smtClean="0">
                <a:latin typeface="Arial" charset="0"/>
              </a:rPr>
              <a:t> the Arctic FASD </a:t>
            </a:r>
            <a:r>
              <a:rPr lang="en-US" altLang="en-US" dirty="0" err="1" smtClean="0">
                <a:latin typeface="Arial" charset="0"/>
              </a:rPr>
              <a:t>FASD</a:t>
            </a:r>
            <a:r>
              <a:rPr lang="en-US" altLang="en-US" dirty="0" smtClean="0">
                <a:latin typeface="Arial" charset="0"/>
              </a:rPr>
              <a:t> Regional Training Center was to increase awareness about FASD among health and allied health students and professionals. </a:t>
            </a:r>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1" dirty="0" smtClean="0">
                <a:latin typeface="Arial" charset="0"/>
              </a:rPr>
              <a:t>The CDC has identified seven core competencies that enable professionals to more effectively prevent, identify, and treat FASDs.</a:t>
            </a:r>
          </a:p>
          <a:p>
            <a:pPr eaLnBrk="1" hangingPunct="1">
              <a:spcBef>
                <a:spcPct val="0"/>
              </a:spcBef>
            </a:pPr>
            <a:endParaRPr lang="en-US" altLang="en-US" b="1" dirty="0" smtClean="0">
              <a:latin typeface="Arial" charset="0"/>
            </a:endParaRPr>
          </a:p>
          <a:p>
            <a:pPr lvl="1" eaLnBrk="1" hangingPunct="1">
              <a:spcBef>
                <a:spcPct val="0"/>
              </a:spcBef>
              <a:buFontTx/>
              <a:buChar char="•"/>
            </a:pPr>
            <a:r>
              <a:rPr lang="en-US" altLang="en-US" dirty="0" smtClean="0">
                <a:latin typeface="Arial" charset="0"/>
              </a:rPr>
              <a:t>This presentation covers competency seven, ethical</a:t>
            </a:r>
            <a:r>
              <a:rPr lang="en-US" altLang="en-US" baseline="0" dirty="0" smtClean="0">
                <a:latin typeface="Arial" charset="0"/>
              </a:rPr>
              <a:t>, legal, and </a:t>
            </a:r>
            <a:r>
              <a:rPr lang="en-US" altLang="en-US" baseline="0" smtClean="0">
                <a:latin typeface="Arial" charset="0"/>
              </a:rPr>
              <a:t>policy issues</a:t>
            </a:r>
            <a:r>
              <a:rPr lang="en-US" altLang="en-US" smtClean="0">
                <a:latin typeface="Arial" charset="0"/>
              </a:rPr>
              <a:t>.</a:t>
            </a:r>
            <a:endParaRPr lang="en-US" altLang="en-US" dirty="0" smtClean="0">
              <a:latin typeface="Arial" charset="0"/>
            </a:endParaRPr>
          </a:p>
        </p:txBody>
      </p:sp>
      <p:sp>
        <p:nvSpPr>
          <p:cNvPr id="4" name="Slide Number Placeholder 3"/>
          <p:cNvSpPr>
            <a:spLocks noGrp="1"/>
          </p:cNvSpPr>
          <p:nvPr>
            <p:ph type="sldNum" sz="quarter" idx="10"/>
          </p:nvPr>
        </p:nvSpPr>
        <p:spPr/>
        <p:txBody>
          <a:bodyPr/>
          <a:lstStyle/>
          <a:p>
            <a:fld id="{15C28748-325B-45E2-8F36-59C4423DD20E}" type="slidenum">
              <a:rPr lang="en-US" smtClean="0"/>
              <a:t>1</a:t>
            </a:fld>
            <a:endParaRPr lang="en-US"/>
          </a:p>
        </p:txBody>
      </p:sp>
    </p:spTree>
    <p:extLst>
      <p:ext uri="{BB962C8B-B14F-4D97-AF65-F5344CB8AC3E}">
        <p14:creationId xmlns:p14="http://schemas.microsoft.com/office/powerpoint/2010/main" val="3665040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9C8246FF-E4D0-47A6-9188-1253755CA736}" type="slidenum">
              <a:rPr lang="en-US" smtClean="0"/>
              <a:pPr eaLnBrk="1" hangingPunct="1"/>
              <a:t>10</a:t>
            </a:fld>
            <a:endParaRPr lang="en-US" smtClean="0"/>
          </a:p>
        </p:txBody>
      </p:sp>
      <p:sp>
        <p:nvSpPr>
          <p:cNvPr id="29699" name="Rectangle 2"/>
          <p:cNvSpPr>
            <a:spLocks noGrp="1" noRot="1" noChangeAspect="1" noChangeArrowheads="1" noTextEdit="1"/>
          </p:cNvSpPr>
          <p:nvPr>
            <p:ph type="sldImg"/>
          </p:nvPr>
        </p:nvSpPr>
        <p:spPr>
          <a:xfrm>
            <a:off x="5346700" y="93663"/>
            <a:ext cx="1422400" cy="1066800"/>
          </a:xfrm>
          <a:ln/>
        </p:spPr>
      </p:sp>
      <p:sp>
        <p:nvSpPr>
          <p:cNvPr id="29700" name="Rectangle 3"/>
          <p:cNvSpPr>
            <a:spLocks noGrp="1" noChangeArrowheads="1"/>
          </p:cNvSpPr>
          <p:nvPr>
            <p:ph type="body" idx="1"/>
          </p:nvPr>
        </p:nvSpPr>
        <p:spPr>
          <a:xfrm>
            <a:off x="0" y="1088572"/>
            <a:ext cx="6858000" cy="783771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Fetal Rights and the Maternal-Fetal Relationship</a:t>
            </a:r>
          </a:p>
          <a:p>
            <a:pPr eaLnBrk="1" hangingPunct="1"/>
            <a:r>
              <a:rPr lang="en-US" dirty="0" smtClean="0"/>
              <a:t>Fetal rights can be considered from ethical and legal perspectives. Both regards must ultimately address the rights of the fetus in relation to the rights of the woman who carries the fetus.</a:t>
            </a:r>
          </a:p>
          <a:p>
            <a:pPr eaLnBrk="1" hangingPunct="1"/>
            <a:r>
              <a:rPr lang="en-US" b="1" dirty="0" smtClean="0"/>
              <a:t>Ethical Perspective</a:t>
            </a:r>
          </a:p>
          <a:p>
            <a:pPr eaLnBrk="1" hangingPunct="1"/>
            <a:r>
              <a:rPr lang="en-US" dirty="0" smtClean="0"/>
              <a:t>The ethical status of fetuses is sometimes evaluated in terms of whether fetuses have “personhood.” </a:t>
            </a:r>
          </a:p>
          <a:p>
            <a:pPr eaLnBrk="1" hangingPunct="1"/>
            <a:r>
              <a:rPr lang="en-US" i="1" dirty="0" smtClean="0"/>
              <a:t>Personhood</a:t>
            </a:r>
            <a:r>
              <a:rPr lang="en-US" dirty="0" smtClean="0"/>
              <a:t> is a concept conferred upon an individual by its possession of select morally relevant characteristics that make it the proper recipient of human rights and obligations. </a:t>
            </a:r>
          </a:p>
          <a:p>
            <a:pPr eaLnBrk="1" hangingPunct="1"/>
            <a:r>
              <a:rPr lang="en-US" dirty="0" smtClean="0"/>
              <a:t>Proponents of competing theories consider personhood to begin at varying stages of fetal development, such as at conception, when the fetus develops a heartbeat, when it becomes viable (able to survive outside the mother’s body), or at birth when physical separation from its mother occurs. </a:t>
            </a:r>
          </a:p>
          <a:p>
            <a:pPr eaLnBrk="1" hangingPunct="1"/>
            <a:r>
              <a:rPr lang="en-US" dirty="0" smtClean="0"/>
              <a:t>Others posit personhood to begin after birth such as when the capacity for reasoning develops. Fetuses can be regarded as possessing some degree of ethical status before they achieve the full status of personhood. </a:t>
            </a:r>
          </a:p>
          <a:p>
            <a:pPr eaLnBrk="1" hangingPunct="1"/>
            <a:r>
              <a:rPr lang="en-US" i="1" dirty="0" smtClean="0"/>
              <a:t>Although the appropriate ethical status of fetuses is not settled, people agree that the well-being of each person starts during fetal development, and that </a:t>
            </a:r>
            <a:r>
              <a:rPr lang="en-US" b="1" i="1" dirty="0" smtClean="0"/>
              <a:t>we should care for both fetuses and the mothers in whom they grow</a:t>
            </a:r>
            <a:r>
              <a:rPr lang="en-US" i="1" dirty="0" smtClean="0"/>
              <a:t>. </a:t>
            </a:r>
          </a:p>
          <a:p>
            <a:pPr eaLnBrk="1" hangingPunct="1"/>
            <a:r>
              <a:rPr lang="en-US" b="1" dirty="0" smtClean="0"/>
              <a:t>Legal Perspective</a:t>
            </a:r>
          </a:p>
          <a:p>
            <a:pPr eaLnBrk="1" hangingPunct="1"/>
            <a:r>
              <a:rPr lang="en-US" dirty="0" smtClean="0"/>
              <a:t>The legal status of fetuses is addressed by </a:t>
            </a:r>
            <a:r>
              <a:rPr lang="en-US" i="1" dirty="0" smtClean="0"/>
              <a:t>federal and state laws</a:t>
            </a:r>
            <a:r>
              <a:rPr lang="en-US" dirty="0" smtClean="0"/>
              <a:t>. In the United States, fetuses are not given the legal status of “persons,” with rare exception. </a:t>
            </a:r>
          </a:p>
          <a:p>
            <a:pPr eaLnBrk="1" hangingPunct="1"/>
            <a:r>
              <a:rPr lang="en-US" dirty="0" smtClean="0"/>
              <a:t>The legal status of fetuses is generally subordinate to that of pregnant women. A fetus’ legal status might also increase over time with its continuing development in utero. </a:t>
            </a:r>
          </a:p>
          <a:p>
            <a:pPr eaLnBrk="1" hangingPunct="1"/>
            <a:r>
              <a:rPr lang="en-US" dirty="0" smtClean="0"/>
              <a:t>The concept of expanded fetal rights at the stage of viability is seen in the U.S. Supreme Court ruling in </a:t>
            </a:r>
            <a:r>
              <a:rPr lang="en-US" i="1" dirty="0" smtClean="0"/>
              <a:t>Roe v. Wade</a:t>
            </a:r>
            <a:r>
              <a:rPr lang="en-US" dirty="0" smtClean="0"/>
              <a:t> (1973). This ruling permits states to restrict access to abortions in the third trimester of pregnancy, approximating the time of viability, except to protect the life or health of the woman. Prior to that point, a woman is conferred a right to abortion which states can limit only in the second trimester to protect a pregnant woman’s health. </a:t>
            </a:r>
          </a:p>
          <a:p>
            <a:pPr eaLnBrk="1" hangingPunct="1"/>
            <a:r>
              <a:rPr lang="en-US" dirty="0" smtClean="0"/>
              <a:t>States also, to varying degrees, impose civil and criminal protections of fetal life. </a:t>
            </a:r>
          </a:p>
          <a:p>
            <a:pPr eaLnBrk="1" hangingPunct="1"/>
            <a:r>
              <a:rPr lang="en-US" b="1" dirty="0" smtClean="0"/>
              <a:t>Well-being</a:t>
            </a:r>
          </a:p>
          <a:p>
            <a:pPr eaLnBrk="1" hangingPunct="1"/>
            <a:r>
              <a:rPr lang="en-US" dirty="0" smtClean="0"/>
              <a:t>While a pregnant woman and her fetus can be considered separately in some ethical and legal respects, a woman and her fetus are ordinarily affected by the </a:t>
            </a:r>
            <a:r>
              <a:rPr lang="en-US" i="1" dirty="0" smtClean="0"/>
              <a:t>well-being </a:t>
            </a:r>
            <a:r>
              <a:rPr lang="en-US" dirty="0" smtClean="0"/>
              <a:t>of each other, possibly for as long as each lives. </a:t>
            </a:r>
          </a:p>
          <a:p>
            <a:pPr eaLnBrk="1" hangingPunct="1"/>
            <a:r>
              <a:rPr lang="en-US" dirty="0" smtClean="0"/>
              <a:t>In cases where the well-being of a fetus and its mother appear to be in conflict, the ethical and legal issues are deeply challenging. Our society continues to struggle to identify a satisfactory framework for conceptualizing fetal and maternal status for cases where maternal interests or behaviors might put her fetus at risk. </a:t>
            </a:r>
          </a:p>
          <a:p>
            <a:pPr eaLnBrk="1" hangingPunct="1"/>
            <a:r>
              <a:rPr lang="en-US" dirty="0" smtClean="0"/>
              <a:t>When maternal and fetal interests are distinct, any resolution might compromise the ethical interests of the woman, the fetus, or both.</a:t>
            </a:r>
          </a:p>
          <a:p>
            <a:pPr eaLnBrk="1" hangingPunct="1"/>
            <a:endParaRPr lang="en-US" dirty="0"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7C61F99C-23C0-4C1B-B48B-D32D2D18F590}" type="slidenum">
              <a:rPr lang="en-US" smtClean="0"/>
              <a:pPr eaLnBrk="1" hangingPunct="1"/>
              <a:t>11</a:t>
            </a:fld>
            <a:endParaRPr lang="en-US" smtClean="0"/>
          </a:p>
        </p:txBody>
      </p:sp>
      <p:sp>
        <p:nvSpPr>
          <p:cNvPr id="30723" name="Rectangle 2"/>
          <p:cNvSpPr>
            <a:spLocks noGrp="1" noRot="1" noChangeAspect="1" noChangeArrowheads="1" noTextEdit="1"/>
          </p:cNvSpPr>
          <p:nvPr>
            <p:ph type="sldImg"/>
          </p:nvPr>
        </p:nvSpPr>
        <p:spPr>
          <a:xfrm>
            <a:off x="5132388" y="90488"/>
            <a:ext cx="1522412" cy="1143000"/>
          </a:xfrm>
          <a:ln/>
        </p:spPr>
      </p:sp>
      <p:sp>
        <p:nvSpPr>
          <p:cNvPr id="30724" name="Rectangle 3"/>
          <p:cNvSpPr>
            <a:spLocks noGrp="1" noChangeArrowheads="1"/>
          </p:cNvSpPr>
          <p:nvPr>
            <p:ph type="body" idx="1"/>
          </p:nvPr>
        </p:nvSpPr>
        <p:spPr>
          <a:xfrm>
            <a:off x="0" y="1143000"/>
            <a:ext cx="6858000" cy="800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Limitations of Coercive and Punitive Approaches</a:t>
            </a:r>
          </a:p>
          <a:p>
            <a:pPr eaLnBrk="1" hangingPunct="1"/>
            <a:r>
              <a:rPr lang="en-US" dirty="0" smtClean="0"/>
              <a:t>Preventing the harms of prenatal alcohol use carries great ethical urgency, as prevention serves to benefit fetuses throughout their lives and avoid possible great disruption and distress to the mother. A common consideration for preventing prenatal alcohol exposure is to physically bar a woman who poses a high risk to her fetus from accessing alcohol during her pregnancy, such as by criminal or civil commitments. </a:t>
            </a:r>
          </a:p>
          <a:p>
            <a:pPr eaLnBrk="1" hangingPunct="1"/>
            <a:r>
              <a:rPr lang="en-US" b="1" dirty="0" smtClean="0"/>
              <a:t>State Examples</a:t>
            </a:r>
          </a:p>
          <a:p>
            <a:pPr eaLnBrk="1" hangingPunct="1"/>
            <a:r>
              <a:rPr lang="en-US" dirty="0" smtClean="0"/>
              <a:t>The state of Wisconsin enacted a statute allowing pregnant women whose habitual drinking exposes a fetus to substantial risks of physical harm to be taken into custody and undergo involuntary inpatient alcohol treatment.</a:t>
            </a:r>
            <a:r>
              <a:rPr lang="en-US" b="1" dirty="0" smtClean="0"/>
              <a:t> </a:t>
            </a:r>
          </a:p>
          <a:p>
            <a:pPr eaLnBrk="1" hangingPunct="1"/>
            <a:r>
              <a:rPr lang="en-US" dirty="0" smtClean="0"/>
              <a:t>Other states have proposed or enacted bills that respond to women who expose a fetus to the harms of alcohol in pregnancy by means such as requiring involuntary civil commitment of the woman, requiring health practitioners to report newborns demonstrating prenatal exposure, expanding definitions of child neglect to include neonatal harm or prenatal damage to a child, and defining such acts as criminal mistreatment in the first degree. </a:t>
            </a:r>
          </a:p>
          <a:p>
            <a:pPr eaLnBrk="1" hangingPunct="1"/>
            <a:r>
              <a:rPr lang="en-US" b="1" dirty="0" smtClean="0"/>
              <a:t>Legal Decisions</a:t>
            </a:r>
          </a:p>
          <a:p>
            <a:pPr eaLnBrk="1" hangingPunct="1"/>
            <a:r>
              <a:rPr lang="en-US" dirty="0" smtClean="0"/>
              <a:t>There are several court cases that demonstrate the legal issues involved with coercive and punitive approaches. For example:</a:t>
            </a:r>
          </a:p>
          <a:p>
            <a:pPr eaLnBrk="1" hangingPunct="1"/>
            <a:r>
              <a:rPr lang="en-US" b="1" dirty="0" err="1" smtClean="0"/>
              <a:t>Whitner</a:t>
            </a:r>
            <a:r>
              <a:rPr lang="en-US" b="1" dirty="0" smtClean="0"/>
              <a:t> vs. State of South Carolina (1997)</a:t>
            </a:r>
          </a:p>
          <a:p>
            <a:pPr eaLnBrk="1" hangingPunct="1"/>
            <a:r>
              <a:rPr lang="en-US" dirty="0" smtClean="0"/>
              <a:t>In this case, Cornelia </a:t>
            </a:r>
            <a:r>
              <a:rPr lang="en-US" dirty="0" err="1" smtClean="0"/>
              <a:t>Whitner</a:t>
            </a:r>
            <a:r>
              <a:rPr lang="en-US" dirty="0" smtClean="0"/>
              <a:t> was charged with criminal child neglect for exposing her fetus to cocaine.  In 1992 she was sentenced to 8 years in prison by a SC court, which found that her viable fetus was to be protected under the state’s child endangerment statute. Her sentence was affirmed by the SC Supreme Court. The case was declined by the US Supreme Court.</a:t>
            </a:r>
          </a:p>
          <a:p>
            <a:pPr eaLnBrk="1" hangingPunct="1"/>
            <a:r>
              <a:rPr lang="en-US" dirty="0" smtClean="0"/>
              <a:t>Currently, South Carolina remains the first and only state whose law recognizes the viable fetus as a person and accordingly permits criminal prosecution of women for endangerment of a fetus.</a:t>
            </a:r>
          </a:p>
          <a:p>
            <a:pPr eaLnBrk="1" hangingPunct="1"/>
            <a:r>
              <a:rPr lang="en-US" b="1" dirty="0" smtClean="0"/>
              <a:t>US Supreme Court Case, Ferguson v. City of Charleston (2001)</a:t>
            </a:r>
          </a:p>
          <a:p>
            <a:pPr eaLnBrk="1" hangingPunct="1"/>
            <a:r>
              <a:rPr lang="en-US" dirty="0" smtClean="0"/>
              <a:t>This case was the result of concerns about the incidence of cocaine use among pregnant women. In 1989, a public hospital in Charleston, South Carolina, implemented a policy of selectively drug testing women who presented for prenatal care or delivery, without their informed consent. At first, women with a positive drug test would be turned over to the police for arrest without opportunity to seek treatment instead. In 1990 the policy was modified to allow women to avoid arrest if they entered a drug treatment program, attended all appointments, and passed subsequent drug tests. Ten of the women arrested responded by suing the hospital and the state. </a:t>
            </a:r>
          </a:p>
          <a:p>
            <a:pPr eaLnBrk="1" hangingPunct="1"/>
            <a:r>
              <a:rPr lang="en-US" dirty="0" smtClean="0"/>
              <a:t>In 2001, the U.S. Supreme Court ruled that drug tests were an unconstitutional search because the hospital was acting as an arm of law enforcement without obtaining a search warrant or informed consent before conducting the drug tests. They held, “A state hospital’s performance of a diagnostic test to obtain evidence of a patient’s criminal conduct for law enforcement purposes is an unreasonable search if the patient has not consented to the procedure” (</a:t>
            </a:r>
            <a:r>
              <a:rPr lang="en-US" i="1" dirty="0" smtClean="0"/>
              <a:t>Ferguson v. City of Charleston</a:t>
            </a:r>
            <a:r>
              <a:rPr lang="en-US" dirty="0" smtClean="0"/>
              <a:t>, 2001). This decision sets limits on how health care providers at public hospitals can intervene to prevent fetal alcohol exposure.</a:t>
            </a:r>
          </a:p>
          <a:p>
            <a:pPr eaLnBrk="1" hangingPunct="1"/>
            <a:r>
              <a:rPr lang="en-US" i="1" dirty="0" smtClean="0"/>
              <a:t>For more information on these cases, see the curriculum development guide.</a:t>
            </a:r>
          </a:p>
          <a:p>
            <a:pPr eaLnBrk="1" hangingPunct="1"/>
            <a:endParaRPr lang="en-US" i="1" dirty="0" smtClean="0"/>
          </a:p>
          <a:p>
            <a:pPr eaLnBrk="1" hangingPunct="1"/>
            <a:endParaRPr lang="en-US" dirty="0" smtClean="0"/>
          </a:p>
          <a:p>
            <a:pPr eaLnBrk="1" hangingPunct="1"/>
            <a:r>
              <a:rPr lang="en-US" dirty="0" smtClean="0"/>
              <a:t>	</a:t>
            </a:r>
          </a:p>
          <a:p>
            <a:pPr eaLnBrk="1" hangingPunct="1"/>
            <a:endParaRPr lang="en-US" i="1" dirty="0" smtClean="0"/>
          </a:p>
          <a:p>
            <a:pPr eaLnBrk="1" hangingPunct="1"/>
            <a:endParaRPr lang="en-US" i="1"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BBBFD7D0-DE0F-43CF-A8CB-19D242065E78}" type="slidenum">
              <a:rPr lang="en-US" smtClean="0"/>
              <a:pPr eaLnBrk="1" hangingPunct="1"/>
              <a:t>12</a:t>
            </a:fld>
            <a:endParaRPr lang="en-US" smtClean="0"/>
          </a:p>
        </p:txBody>
      </p:sp>
      <p:sp>
        <p:nvSpPr>
          <p:cNvPr id="31747" name="Rectangle 2"/>
          <p:cNvSpPr>
            <a:spLocks noGrp="1" noRot="1" noChangeAspect="1" noChangeArrowheads="1" noTextEdit="1"/>
          </p:cNvSpPr>
          <p:nvPr>
            <p:ph type="sldImg"/>
          </p:nvPr>
        </p:nvSpPr>
        <p:spPr>
          <a:xfrm>
            <a:off x="5203825" y="90488"/>
            <a:ext cx="1522413" cy="1143000"/>
          </a:xfrm>
          <a:ln/>
        </p:spPr>
      </p:sp>
      <p:sp>
        <p:nvSpPr>
          <p:cNvPr id="31748" name="Rectangle 3"/>
          <p:cNvSpPr>
            <a:spLocks noGrp="1" noChangeArrowheads="1"/>
          </p:cNvSpPr>
          <p:nvPr>
            <p:ph type="body" idx="1"/>
          </p:nvPr>
        </p:nvSpPr>
        <p:spPr>
          <a:xfrm>
            <a:off x="0" y="1143000"/>
            <a:ext cx="6858000" cy="800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Punitive Approach</a:t>
            </a:r>
          </a:p>
          <a:p>
            <a:pPr eaLnBrk="1" hangingPunct="1"/>
            <a:r>
              <a:rPr lang="en-US" dirty="0" smtClean="0"/>
              <a:t>Punitive laws used to prevent women from exposing fetuses to drugs present a number of serious ethical concerns. </a:t>
            </a:r>
          </a:p>
          <a:p>
            <a:pPr eaLnBrk="1" hangingPunct="1"/>
            <a:endParaRPr lang="en-US" dirty="0" smtClean="0"/>
          </a:p>
          <a:p>
            <a:pPr eaLnBrk="1" hangingPunct="1"/>
            <a:r>
              <a:rPr lang="en-US" dirty="0" smtClean="0"/>
              <a:t>Autonomy and justice are compromised when unwarranted rules and restrictions are imposed upon women because they are pregnant. </a:t>
            </a:r>
          </a:p>
          <a:p>
            <a:pPr eaLnBrk="1" hangingPunct="1"/>
            <a:endParaRPr lang="en-US" dirty="0" smtClean="0"/>
          </a:p>
          <a:p>
            <a:pPr eaLnBrk="1" hangingPunct="1"/>
            <a:r>
              <a:rPr lang="en-US" dirty="0" smtClean="0"/>
              <a:t>When the legal system is used to enforce such restrictions within the relatively short duration of pregnancy, women are at risk of too little time to prepare their cases, and court decisions are likely rendered too late to adequately protect the fetus.</a:t>
            </a:r>
          </a:p>
          <a:p>
            <a:pPr eaLnBrk="1" hangingPunct="1"/>
            <a:endParaRPr lang="en-US" dirty="0" smtClean="0"/>
          </a:p>
          <a:p>
            <a:pPr eaLnBrk="1" hangingPunct="1"/>
            <a:r>
              <a:rPr lang="en-US" dirty="0" smtClean="0"/>
              <a:t>Forcing restraint from alcohol upon individual women does not optimize benefit (beneficence) and the avoidance of undue harm (</a:t>
            </a:r>
            <a:r>
              <a:rPr lang="en-US" dirty="0" err="1" smtClean="0"/>
              <a:t>nonmaleficence</a:t>
            </a:r>
            <a:r>
              <a:rPr lang="en-US" dirty="0" smtClean="0"/>
              <a:t>), and it might contribute to mistrust of health care providers by pregnant women who are in need of trusted care. </a:t>
            </a:r>
          </a:p>
          <a:p>
            <a:pPr eaLnBrk="1" hangingPunct="1"/>
            <a:endParaRPr lang="en-US" dirty="0" smtClean="0"/>
          </a:p>
          <a:p>
            <a:pPr eaLnBrk="1" hangingPunct="1"/>
            <a:r>
              <a:rPr lang="en-US" dirty="0" smtClean="0"/>
              <a:t>In 2005 the American College of Obstetricians and Gynecologists issued a Committee Opinion (No. 321) titled </a:t>
            </a:r>
            <a:r>
              <a:rPr lang="en-US" i="1" dirty="0" smtClean="0"/>
              <a:t>Maternal decision making, ethics and the law. </a:t>
            </a:r>
            <a:r>
              <a:rPr lang="en-US" dirty="0" smtClean="0"/>
              <a:t>This was printed in the journal Obstetrics and Gynecology, volume 106 issue 5 (pages 1127-1137). </a:t>
            </a:r>
          </a:p>
          <a:p>
            <a:pPr eaLnBrk="1" hangingPunct="1"/>
            <a:endParaRPr lang="en-US" dirty="0" smtClean="0"/>
          </a:p>
          <a:p>
            <a:pPr eaLnBrk="1" hangingPunct="1"/>
            <a:r>
              <a:rPr lang="en-US" dirty="0" smtClean="0"/>
              <a:t>This opinion listed six objections to the punitive and coercive legal approaches to maternal decision making.</a:t>
            </a:r>
          </a:p>
          <a:p>
            <a:pPr eaLnBrk="1" hangingPunct="1"/>
            <a:endParaRPr lang="en-US" dirty="0" smtClean="0"/>
          </a:p>
          <a:p>
            <a:pPr eaLnBrk="1" hangingPunct="1"/>
            <a:r>
              <a:rPr lang="en-US" b="1" dirty="0" smtClean="0"/>
              <a:t>Supporters of the non-punitive approach:</a:t>
            </a:r>
          </a:p>
          <a:p>
            <a:pPr eaLnBrk="1" hangingPunct="1"/>
            <a:r>
              <a:rPr lang="en-US" dirty="0" smtClean="0"/>
              <a:t>American College of Obstetricians and Gynecologists</a:t>
            </a:r>
          </a:p>
          <a:p>
            <a:pPr eaLnBrk="1" hangingPunct="1"/>
            <a:r>
              <a:rPr lang="en-US" dirty="0" smtClean="0"/>
              <a:t>American Academy of Pediatrics</a:t>
            </a:r>
          </a:p>
          <a:p>
            <a:pPr eaLnBrk="1" hangingPunct="1"/>
            <a:r>
              <a:rPr lang="en-US" dirty="0" smtClean="0"/>
              <a:t>American Medical Association</a:t>
            </a:r>
          </a:p>
          <a:p>
            <a:pPr eaLnBrk="1" hangingPunct="1"/>
            <a:r>
              <a:rPr lang="en-US" dirty="0" smtClean="0"/>
              <a:t>American Nurses Association</a:t>
            </a:r>
          </a:p>
          <a:p>
            <a:pPr eaLnBrk="1" hangingPunct="1"/>
            <a:r>
              <a:rPr lang="en-US" dirty="0" smtClean="0"/>
              <a:t>American Public Health Association</a:t>
            </a:r>
          </a:p>
          <a:p>
            <a:pPr eaLnBrk="1" hangingPunct="1"/>
            <a:r>
              <a:rPr lang="en-US" dirty="0" smtClean="0"/>
              <a:t>National Council on Alcoholism and Drug Dependence</a:t>
            </a:r>
          </a:p>
          <a:p>
            <a:pPr eaLnBrk="1" hangingPunct="1"/>
            <a:r>
              <a:rPr lang="en-US" dirty="0" smtClean="0"/>
              <a:t>March of Dimes</a:t>
            </a:r>
          </a:p>
          <a:p>
            <a:pPr eaLnBrk="1" hangingPunct="1"/>
            <a:endParaRPr lang="en-US" dirty="0" smtClean="0"/>
          </a:p>
          <a:p>
            <a:pPr eaLnBrk="1" hangingPunct="1"/>
            <a:endParaRPr lang="en-US" dirty="0" smtClean="0"/>
          </a:p>
          <a:p>
            <a:pPr eaLnBrk="1" hangingPunct="1"/>
            <a:endParaRPr lang="en-US" b="1"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3BF8D9A6-B9F0-4347-A7F3-C47F8371B6D7}" type="slidenum">
              <a:rPr lang="en-US" smtClean="0"/>
              <a:pPr eaLnBrk="1" hangingPunct="1"/>
              <a:t>13</a:t>
            </a:fld>
            <a:endParaRPr lang="en-US" smtClean="0"/>
          </a:p>
        </p:txBody>
      </p:sp>
      <p:sp>
        <p:nvSpPr>
          <p:cNvPr id="32771" name="Rectangle 2"/>
          <p:cNvSpPr>
            <a:spLocks noGrp="1" noRot="1" noChangeAspect="1" noChangeArrowheads="1" noTextEdit="1"/>
          </p:cNvSpPr>
          <p:nvPr>
            <p:ph type="sldImg"/>
          </p:nvPr>
        </p:nvSpPr>
        <p:spPr>
          <a:xfrm>
            <a:off x="5203825" y="90488"/>
            <a:ext cx="1522413" cy="1143000"/>
          </a:xfrm>
          <a:ln/>
        </p:spPr>
      </p:sp>
      <p:sp>
        <p:nvSpPr>
          <p:cNvPr id="32772" name="Rectangle 3"/>
          <p:cNvSpPr>
            <a:spLocks noGrp="1" noChangeArrowheads="1"/>
          </p:cNvSpPr>
          <p:nvPr>
            <p:ph type="body" idx="1"/>
          </p:nvPr>
        </p:nvSpPr>
        <p:spPr>
          <a:xfrm>
            <a:off x="0" y="1378857"/>
            <a:ext cx="6858000" cy="776514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16233" indent="-216233"/>
            <a:r>
              <a:rPr lang="en-US" dirty="0" smtClean="0"/>
              <a:t>Presenters: There may be discussion from the group about each of these points.</a:t>
            </a:r>
          </a:p>
          <a:p>
            <a:pPr marL="216233" indent="-216233">
              <a:buFontTx/>
              <a:buAutoNum type="arabicPeriod"/>
            </a:pPr>
            <a:endParaRPr lang="en-US" dirty="0" smtClean="0"/>
          </a:p>
          <a:p>
            <a:pPr marL="216233" indent="-216233">
              <a:buFontTx/>
              <a:buAutoNum type="arabicPeriod"/>
            </a:pPr>
            <a:r>
              <a:rPr lang="en-US" dirty="0" smtClean="0"/>
              <a:t>Coercive and punitive legal approaches to pregnant women who refuse medical advice fail to recognize that all competent adults are entitled to informed consent and bodily integrity. </a:t>
            </a:r>
          </a:p>
          <a:p>
            <a:pPr marL="216233" indent="-216233">
              <a:buFontTx/>
              <a:buAutoNum type="arabicPeriod"/>
            </a:pPr>
            <a:endParaRPr lang="en-US" dirty="0" smtClean="0"/>
          </a:p>
          <a:p>
            <a:pPr marL="216233" indent="-216233">
              <a:buFontTx/>
              <a:buAutoNum type="arabicPeriod"/>
            </a:pPr>
            <a:r>
              <a:rPr lang="en-US" dirty="0" smtClean="0"/>
              <a:t>Court-ordered interventions in cases of informed refusal, as well as punishment of pregnant women for their behavior that might put a fetus at risk neglect the fact that medical knowledge and predictions of outcomes in obstetrics have limitations.</a:t>
            </a:r>
          </a:p>
          <a:p>
            <a:pPr marL="216233" indent="-216233">
              <a:buFontTx/>
              <a:buAutoNum type="arabicPeriod"/>
            </a:pPr>
            <a:endParaRPr lang="en-US" b="1"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12ACE4B5-CF4A-4427-AA9E-FC2EBE457CBD}" type="slidenum">
              <a:rPr lang="en-US" smtClean="0"/>
              <a:pPr eaLnBrk="1" hangingPunct="1"/>
              <a:t>14</a:t>
            </a:fld>
            <a:endParaRPr lang="en-US" smtClean="0"/>
          </a:p>
        </p:txBody>
      </p:sp>
      <p:sp>
        <p:nvSpPr>
          <p:cNvPr id="33795" name="Rectangle 2"/>
          <p:cNvSpPr>
            <a:spLocks noGrp="1" noRot="1" noChangeAspect="1" noChangeArrowheads="1" noTextEdit="1"/>
          </p:cNvSpPr>
          <p:nvPr>
            <p:ph type="sldImg"/>
          </p:nvPr>
        </p:nvSpPr>
        <p:spPr>
          <a:xfrm>
            <a:off x="5203825" y="90488"/>
            <a:ext cx="1522413" cy="1143000"/>
          </a:xfrm>
          <a:ln/>
        </p:spPr>
      </p:sp>
      <p:sp>
        <p:nvSpPr>
          <p:cNvPr id="33796" name="Rectangle 3"/>
          <p:cNvSpPr>
            <a:spLocks noGrp="1" noChangeArrowheads="1"/>
          </p:cNvSpPr>
          <p:nvPr>
            <p:ph type="body" idx="1"/>
          </p:nvPr>
        </p:nvSpPr>
        <p:spPr>
          <a:xfrm>
            <a:off x="0" y="1378857"/>
            <a:ext cx="6858000" cy="776514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3. Coercive and punitive policies treat medical problems such as addiction and psychiatric illness as if they were moral failings.</a:t>
            </a:r>
          </a:p>
          <a:p>
            <a:pPr eaLnBrk="1" hangingPunct="1"/>
            <a:endParaRPr lang="en-US" dirty="0" smtClean="0"/>
          </a:p>
          <a:p>
            <a:pPr eaLnBrk="1" hangingPunct="1"/>
            <a:r>
              <a:rPr lang="en-US" dirty="0" smtClean="0"/>
              <a:t>4. Coercive and punitive policies are potentially counterproductive in that they are likely to discourage prenatal care and successful treatment, adversely affect infant mortality rates, and undermine the physician-patient relationship.</a:t>
            </a:r>
          </a:p>
          <a:p>
            <a:pPr eaLnBrk="1" hangingPunct="1"/>
            <a:endParaRPr lang="en-US" dirty="0" smtClean="0"/>
          </a:p>
          <a:p>
            <a:pPr eaLnBrk="1" hangingPunct="1"/>
            <a:r>
              <a:rPr lang="en-US" dirty="0" smtClean="0"/>
              <a:t>Women who are experiencing addiction or psychiatric illness, and who are afraid that visiting a physician will lead them to be arrested are less likely to seek adequate medical care for themselves or their child. Physicians have an ethical responsibility to care for the mother and the child, as there are many things that can go wrong during a pregnancy that can have negative outcomes for both mother and child. It is very important that the mother be able to seek care and treatment and feel comfortable doing so.</a:t>
            </a:r>
          </a:p>
          <a:p>
            <a:pPr eaLnBrk="1" hangingPunct="1"/>
            <a:endParaRPr lang="en-US" b="1"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97B18F7E-FA3D-4AFC-ADFD-62F414C0E70A}" type="slidenum">
              <a:rPr lang="en-US" smtClean="0"/>
              <a:pPr eaLnBrk="1" hangingPunct="1"/>
              <a:t>15</a:t>
            </a:fld>
            <a:endParaRPr lang="en-US" smtClean="0"/>
          </a:p>
        </p:txBody>
      </p:sp>
      <p:sp>
        <p:nvSpPr>
          <p:cNvPr id="34819" name="Rectangle 2"/>
          <p:cNvSpPr>
            <a:spLocks noGrp="1" noRot="1" noChangeAspect="1" noChangeArrowheads="1" noTextEdit="1"/>
          </p:cNvSpPr>
          <p:nvPr>
            <p:ph type="sldImg"/>
          </p:nvPr>
        </p:nvSpPr>
        <p:spPr>
          <a:xfrm>
            <a:off x="5203825" y="90488"/>
            <a:ext cx="1522413" cy="1143000"/>
          </a:xfrm>
          <a:ln/>
        </p:spPr>
      </p:sp>
      <p:sp>
        <p:nvSpPr>
          <p:cNvPr id="34820" name="Rectangle 3"/>
          <p:cNvSpPr>
            <a:spLocks noGrp="1" noChangeArrowheads="1"/>
          </p:cNvSpPr>
          <p:nvPr>
            <p:ph type="body" idx="1"/>
          </p:nvPr>
        </p:nvSpPr>
        <p:spPr>
          <a:xfrm>
            <a:off x="0" y="1741714"/>
            <a:ext cx="6858000" cy="7402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5. Coercive and punitive policies directed toward pregnant women unjustly single out the most vulnerable women.</a:t>
            </a:r>
          </a:p>
          <a:p>
            <a:pPr eaLnBrk="1" hangingPunct="1"/>
            <a:endParaRPr lang="en-US" smtClean="0"/>
          </a:p>
          <a:p>
            <a:pPr eaLnBrk="1" hangingPunct="1"/>
            <a:r>
              <a:rPr lang="en-US" smtClean="0"/>
              <a:t>6. Coercive and punitive policies create the potential for criminalization of many types of otherwise legal maternal behavior.</a:t>
            </a:r>
          </a:p>
          <a:p>
            <a:pPr eaLnBrk="1" hangingPunct="1"/>
            <a:endParaRPr lang="en-US" b="1"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07C7A4A5-9440-432F-8B57-9DC6E973C088}" type="slidenum">
              <a:rPr lang="en-US" smtClean="0"/>
              <a:pPr eaLnBrk="1" hangingPunct="1"/>
              <a:t>16</a:t>
            </a:fld>
            <a:endParaRPr lang="en-US" smtClean="0"/>
          </a:p>
        </p:txBody>
      </p:sp>
      <p:sp>
        <p:nvSpPr>
          <p:cNvPr id="35843" name="Rectangle 2"/>
          <p:cNvSpPr>
            <a:spLocks noGrp="1" noRot="1" noChangeAspect="1" noChangeArrowheads="1" noTextEdit="1"/>
          </p:cNvSpPr>
          <p:nvPr>
            <p:ph type="sldImg"/>
          </p:nvPr>
        </p:nvSpPr>
        <p:spPr>
          <a:xfrm>
            <a:off x="5132388" y="90488"/>
            <a:ext cx="1522412" cy="1143000"/>
          </a:xfrm>
          <a:ln/>
        </p:spPr>
      </p:sp>
      <p:sp>
        <p:nvSpPr>
          <p:cNvPr id="35844" name="Rectangle 3"/>
          <p:cNvSpPr>
            <a:spLocks noGrp="1" noChangeArrowheads="1"/>
          </p:cNvSpPr>
          <p:nvPr>
            <p:ph type="body" idx="1"/>
          </p:nvPr>
        </p:nvSpPr>
        <p:spPr>
          <a:xfrm>
            <a:off x="0" y="1233715"/>
            <a:ext cx="6858000" cy="631069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t>A public health approach</a:t>
            </a:r>
          </a:p>
          <a:p>
            <a:pPr eaLnBrk="1" hangingPunct="1"/>
            <a:r>
              <a:rPr lang="en-US" smtClean="0"/>
              <a:t>As an alternative to punitive interventions, education and drug and alcohol abuse treatment are proactive measures to prevent the harms of prenatal alcohol exposure.</a:t>
            </a:r>
          </a:p>
          <a:p>
            <a:pPr eaLnBrk="1" hangingPunct="1"/>
            <a:endParaRPr lang="en-US" smtClean="0"/>
          </a:p>
          <a:p>
            <a:pPr eaLnBrk="1" hangingPunct="1"/>
            <a:r>
              <a:rPr lang="en-US" b="1" smtClean="0"/>
              <a:t>Education and prevention vs. punishment</a:t>
            </a:r>
          </a:p>
          <a:p>
            <a:pPr eaLnBrk="1" hangingPunct="1"/>
            <a:r>
              <a:rPr lang="en-US" smtClean="0"/>
              <a:t>Health care providers can send the message to women of childbearing age that “when you drink, your baby drinks,” and encourage effective use of contraceptives as well as preconception abstinence from alcohol. </a:t>
            </a:r>
          </a:p>
          <a:p>
            <a:pPr eaLnBrk="1" hangingPunct="1"/>
            <a:r>
              <a:rPr lang="en-US" smtClean="0"/>
              <a:t>Many women do not recognize the dangers of alcohol to a fetus, and social and cultural norms often tolerate or even encourage drinking in pregnancy. Health care providers are often reluctant to address alcohol use with their female patients, expressing barriers such as lack of training, discomfort talking about women’s alcohol use in pregnancy, and a lack of time during health visits. </a:t>
            </a:r>
          </a:p>
          <a:p>
            <a:pPr eaLnBrk="1" hangingPunct="1"/>
            <a:r>
              <a:rPr lang="en-US" smtClean="0"/>
              <a:t>Training in time-effective ways to talk with patients about alcohol in pregnancy will help health care professionals and the public become better informed in how to prevent FASDs. </a:t>
            </a:r>
          </a:p>
          <a:p>
            <a:pPr eaLnBrk="1" hangingPunct="1"/>
            <a:endParaRPr lang="en-US" smtClean="0"/>
          </a:p>
          <a:p>
            <a:pPr eaLnBrk="1" hangingPunct="1"/>
            <a:r>
              <a:rPr lang="en-US" b="1" smtClean="0"/>
              <a:t>Drug and Alcohol Treatment</a:t>
            </a:r>
          </a:p>
          <a:p>
            <a:pPr eaLnBrk="1" hangingPunct="1"/>
            <a:r>
              <a:rPr lang="en-US" smtClean="0"/>
              <a:t>For women with alcohol dependence and abuse, prevention messages alone fall short. Health care providers must screen women for alcohol use, and be able to supply referral options for women needing specialized treatment. </a:t>
            </a:r>
          </a:p>
          <a:p>
            <a:pPr eaLnBrk="1" hangingPunct="1"/>
            <a:r>
              <a:rPr lang="en-US" smtClean="0"/>
              <a:t>Unfortunately, there are often few treatment options available for pregnant women and women with dependent family members. According to ACOG, “despite evidence-based medical recommendations that support treatment approaches to drug use and addiction, appropriate treatment is particularly difficult to obtain for pregnant and parenting women and the incarcerated.” </a:t>
            </a:r>
          </a:p>
          <a:p>
            <a:pPr eaLnBrk="1" hangingPunct="1"/>
            <a:endParaRPr lang="en-US" smtClean="0"/>
          </a:p>
          <a:p>
            <a:pPr eaLnBrk="1" hangingPunct="1"/>
            <a:r>
              <a:rPr lang="en-US" b="1" smtClean="0"/>
              <a:t>Public health interventions for FASD</a:t>
            </a:r>
          </a:p>
          <a:p>
            <a:pPr eaLnBrk="1" hangingPunct="1"/>
            <a:r>
              <a:rPr lang="en-US" smtClean="0"/>
              <a:t>Many states have proposed or enacted public health interventions for FASDs. </a:t>
            </a:r>
          </a:p>
          <a:p>
            <a:pPr eaLnBrk="1" hangingPunct="1"/>
            <a:r>
              <a:rPr lang="en-US" smtClean="0"/>
              <a:t>Such interventions include allocations of funds for prevention, diagnosis and registries, alcohol and drug recovery awareness events, increased access to addiction treatment, signage requirements, and community grants.</a:t>
            </a:r>
          </a:p>
          <a:p>
            <a:pPr eaLnBrk="1" hangingPunct="1"/>
            <a:r>
              <a:rPr lang="en-US" smtClean="0"/>
              <a:t>A public health approach incorporating prevention and treatment could have a far greater impact, by preventing rather than punishing harmful behaviors. </a:t>
            </a:r>
          </a:p>
          <a:p>
            <a:pPr eaLnBrk="1" hangingPunct="1"/>
            <a:r>
              <a:rPr lang="en-US" smtClean="0"/>
              <a:t>Studies show that pregnant women who use alcohol and drugs want to protect their fetus and are motivated to make changes. </a:t>
            </a:r>
          </a:p>
          <a:p>
            <a:pPr eaLnBrk="1" hangingPunct="1"/>
            <a:r>
              <a:rPr lang="en-US" smtClean="0"/>
              <a:t>Referrals and access to excellent treatment programs that do not pose undue disruptions upon the present needs of women are a constructive direction for preventing the harms of fetal alcohol exposure. </a:t>
            </a:r>
          </a:p>
          <a:p>
            <a:pPr eaLnBrk="1" hangingPunct="1"/>
            <a:r>
              <a:rPr lang="en-US" smtClean="0"/>
              <a:t>Furthermore, such interventions serve to reduce, rather than increase, stigma and shame for women and their children. </a:t>
            </a:r>
          </a:p>
          <a:p>
            <a:pPr eaLnBrk="1" hangingPunct="1"/>
            <a:endParaRPr lang="en-US">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687E0C9E-E7E3-44F4-8764-9E47120948E6}" type="slidenum">
              <a:rPr lang="en-US" smtClean="0"/>
              <a:pPr eaLnBrk="1" hangingPunct="1"/>
              <a:t>17</a:t>
            </a:fld>
            <a:endParaRPr lang="en-US" smtClean="0"/>
          </a:p>
        </p:txBody>
      </p:sp>
      <p:sp>
        <p:nvSpPr>
          <p:cNvPr id="36867" name="Rectangle 2"/>
          <p:cNvSpPr>
            <a:spLocks noGrp="1" noRot="1" noChangeAspect="1" noChangeArrowheads="1" noTextEdit="1"/>
          </p:cNvSpPr>
          <p:nvPr>
            <p:ph type="sldImg"/>
          </p:nvPr>
        </p:nvSpPr>
        <p:spPr>
          <a:xfrm>
            <a:off x="5348288" y="171450"/>
            <a:ext cx="1317625" cy="989013"/>
          </a:xfrm>
          <a:ln/>
        </p:spPr>
      </p:sp>
      <p:sp>
        <p:nvSpPr>
          <p:cNvPr id="36868" name="Rectangle 3"/>
          <p:cNvSpPr>
            <a:spLocks noGrp="1" noChangeArrowheads="1"/>
          </p:cNvSpPr>
          <p:nvPr>
            <p:ph type="body" idx="1"/>
          </p:nvPr>
        </p:nvSpPr>
        <p:spPr>
          <a:xfrm>
            <a:off x="0" y="1451429"/>
            <a:ext cx="6858000" cy="76925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t>Review content and open for questions, comments, and discussion.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18</a:t>
            </a:fld>
            <a:endParaRPr lang="en-US"/>
          </a:p>
        </p:txBody>
      </p:sp>
    </p:spTree>
    <p:extLst>
      <p:ext uri="{BB962C8B-B14F-4D97-AF65-F5344CB8AC3E}">
        <p14:creationId xmlns:p14="http://schemas.microsoft.com/office/powerpoint/2010/main" val="3471474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43EBC37B-6BF1-458E-A1FB-E2B326B1F998}" type="slidenum">
              <a:rPr lang="en-US" smtClean="0"/>
              <a:pPr eaLnBrk="1" hangingPunct="1"/>
              <a:t>2</a:t>
            </a:fld>
            <a:endParaRPr lang="en-US" smtClean="0"/>
          </a:p>
        </p:txBody>
      </p:sp>
      <p:sp>
        <p:nvSpPr>
          <p:cNvPr id="21507" name="Rectangle 2"/>
          <p:cNvSpPr>
            <a:spLocks noGrp="1" noRot="1" noChangeAspect="1" noChangeArrowheads="1" noTextEdit="1"/>
          </p:cNvSpPr>
          <p:nvPr>
            <p:ph type="sldImg"/>
          </p:nvPr>
        </p:nvSpPr>
        <p:spPr>
          <a:xfrm>
            <a:off x="4987925" y="155575"/>
            <a:ext cx="1727200" cy="1295400"/>
          </a:xfrm>
          <a:ln/>
        </p:spPr>
      </p:sp>
      <p:sp>
        <p:nvSpPr>
          <p:cNvPr id="148483" name="Rectangle 3"/>
          <p:cNvSpPr>
            <a:spLocks noGrp="1" noChangeArrowheads="1"/>
          </p:cNvSpPr>
          <p:nvPr>
            <p:ph type="body" idx="1"/>
          </p:nvPr>
        </p:nvSpPr>
        <p:spPr>
          <a:xfrm>
            <a:off x="0" y="1524000"/>
            <a:ext cx="6858000" cy="7620000"/>
          </a:xfrm>
        </p:spPr>
        <p:txBody>
          <a:bodyPr/>
          <a:lstStyle/>
          <a:p>
            <a:pPr marL="216233" indent="-216233">
              <a:defRPr/>
            </a:pPr>
            <a:r>
              <a:rPr lang="en-US" b="1" dirty="0" smtClean="0"/>
              <a:t>We will begin with the discussion of ethical issues.</a:t>
            </a:r>
          </a:p>
          <a:p>
            <a:pPr marL="216233" indent="-216233">
              <a:defRPr/>
            </a:pPr>
            <a:r>
              <a:rPr lang="en-US" dirty="0" smtClean="0"/>
              <a:t>Specifically, we will cover ethical issues as they relate to FASDs, and confidentiality.</a:t>
            </a:r>
          </a:p>
          <a:p>
            <a:pPr marL="216233" indent="-216233">
              <a:defRPr/>
            </a:pPr>
            <a:endParaRPr lang="en-US" dirty="0" smtClean="0"/>
          </a:p>
          <a:p>
            <a:pPr marL="216233" indent="-216233">
              <a:defRPr/>
            </a:pPr>
            <a:r>
              <a:rPr lang="en-US" b="1" dirty="0" smtClean="0"/>
              <a:t>We will end with a discussion about legal and policy issues.</a:t>
            </a:r>
          </a:p>
          <a:p>
            <a:pPr marL="216233" indent="-216233">
              <a:defRPr/>
            </a:pPr>
            <a:r>
              <a:rPr lang="en-US" dirty="0" smtClean="0"/>
              <a:t>Specifically, we will discuss fetal rights and the maternal-fetal relationship,</a:t>
            </a:r>
          </a:p>
          <a:p>
            <a:pPr marL="216233" indent="-216233">
              <a:defRPr/>
            </a:pPr>
            <a:endParaRPr lang="en-US" dirty="0" smtClean="0"/>
          </a:p>
          <a:p>
            <a:pPr marL="216233" indent="-216233">
              <a:defRPr/>
            </a:pPr>
            <a:r>
              <a:rPr lang="en-US" dirty="0" smtClean="0"/>
              <a:t>Limitations of coercive and punitive approaches,</a:t>
            </a:r>
          </a:p>
          <a:p>
            <a:pPr marL="216233" indent="-216233">
              <a:defRPr/>
            </a:pPr>
            <a:endParaRPr lang="en-US" dirty="0" smtClean="0"/>
          </a:p>
          <a:p>
            <a:pPr marL="216233" indent="-216233">
              <a:defRPr/>
            </a:pPr>
            <a:r>
              <a:rPr lang="en-US" dirty="0" smtClean="0"/>
              <a:t>And the public health approach and how it relates to FASDs.</a:t>
            </a:r>
          </a:p>
          <a:p>
            <a:pPr marL="216233" indent="-216233">
              <a:defRPr/>
            </a:pPr>
            <a:endParaRPr lang="en-US" b="1" dirty="0" smtClean="0"/>
          </a:p>
          <a:p>
            <a:pPr marL="216233" indent="-216233">
              <a:defRPr/>
            </a:pPr>
            <a:r>
              <a:rPr lang="en-US" b="1" dirty="0" smtClean="0"/>
              <a:t>By the end of today’s presentation, you should be able to…</a:t>
            </a:r>
          </a:p>
          <a:p>
            <a:pPr marL="216233" indent="-216233">
              <a:defRPr/>
            </a:pPr>
            <a:endParaRPr lang="en-US" dirty="0" smtClean="0"/>
          </a:p>
          <a:p>
            <a:pPr marL="216233" indent="-216233">
              <a:defRPr/>
            </a:pPr>
            <a:r>
              <a:rPr lang="en-US" dirty="0" smtClean="0"/>
              <a:t>Identify ethical issues related to FASDs, and</a:t>
            </a:r>
          </a:p>
          <a:p>
            <a:pPr marL="216233" indent="-216233">
              <a:defRPr/>
            </a:pPr>
            <a:endParaRPr lang="en-US" dirty="0" smtClean="0"/>
          </a:p>
          <a:p>
            <a:pPr marL="216233" indent="-216233">
              <a:defRPr/>
            </a:pPr>
            <a:r>
              <a:rPr lang="en-US" dirty="0" smtClean="0"/>
              <a:t>Identify legal and policy issues related to FASDs.</a:t>
            </a:r>
          </a:p>
          <a:p>
            <a:pPr marL="216233" indent="-216233">
              <a:defRPr/>
            </a:pPr>
            <a:endParaRPr lang="en-US" dirty="0" smtClean="0"/>
          </a:p>
          <a:p>
            <a:pPr>
              <a:spcBef>
                <a:spcPts val="568"/>
              </a:spcBef>
              <a:defRPr/>
            </a:pPr>
            <a:r>
              <a:rPr lang="en-US" b="1" dirty="0" smtClean="0"/>
              <a:t>Presenters: Set the tone for this discussion (which can bring up strong or uncomfortable feelings for some people) by creating a ‘safe space’ where everyone can present their opinions respectfully and others can respond in the same way. Suggest that if people have very strong feelings about this subject matter, that they write those feelings down and then return to them at the end of the workshop.</a:t>
            </a:r>
          </a:p>
          <a:p>
            <a:pPr marL="648698" lvl="1" indent="-216233">
              <a:defRPr/>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16233" indent="-216233"/>
            <a:r>
              <a:rPr lang="en-US" b="1" dirty="0" smtClean="0"/>
              <a:t>We will begin with the discussion of ethical issues.</a:t>
            </a:r>
          </a:p>
          <a:p>
            <a:pPr marL="216233" indent="-216233"/>
            <a:r>
              <a:rPr lang="en-US" dirty="0" smtClean="0"/>
              <a:t>Specifically, we will cover ethical issues as they relate to FASDs, and confidentiality.</a:t>
            </a:r>
          </a:p>
          <a:p>
            <a:pPr marL="216233" indent="-216233"/>
            <a:endParaRPr lang="en-US" dirty="0" smtClean="0"/>
          </a:p>
          <a:p>
            <a:pPr marL="216233" indent="-216233"/>
            <a:r>
              <a:rPr lang="en-US" b="1" dirty="0" smtClean="0"/>
              <a:t>We will end with a discussion about legal and policy issues.</a:t>
            </a:r>
          </a:p>
          <a:p>
            <a:pPr marL="216233" indent="-216233"/>
            <a:r>
              <a:rPr lang="en-US" dirty="0" smtClean="0"/>
              <a:t>Specifically, we will discuss fetal rights and the maternal-fetal relationship,</a:t>
            </a:r>
          </a:p>
          <a:p>
            <a:pPr marL="216233" indent="-216233"/>
            <a:endParaRPr lang="en-US" dirty="0" smtClean="0"/>
          </a:p>
          <a:p>
            <a:pPr marL="216233" indent="-216233"/>
            <a:r>
              <a:rPr lang="en-US" dirty="0" smtClean="0"/>
              <a:t>Limitations of coercive and punitive approaches,</a:t>
            </a:r>
          </a:p>
          <a:p>
            <a:pPr marL="216233" indent="-216233"/>
            <a:endParaRPr lang="en-US" dirty="0" smtClean="0"/>
          </a:p>
          <a:p>
            <a:pPr marL="216233" indent="-216233"/>
            <a:r>
              <a:rPr lang="en-US" dirty="0" smtClean="0"/>
              <a:t>And the public health approach and how it relates to FASDs.</a:t>
            </a:r>
          </a:p>
          <a:p>
            <a:pPr marL="216233" indent="-216233"/>
            <a:endParaRPr lang="en-US" b="1" dirty="0" smtClean="0"/>
          </a:p>
          <a:p>
            <a:pPr marL="216233" indent="-216233"/>
            <a:r>
              <a:rPr lang="en-US" b="1" dirty="0" smtClean="0"/>
              <a:t>By the end of today’s presentation, you should be able to…</a:t>
            </a:r>
          </a:p>
          <a:p>
            <a:pPr marL="216233" indent="-216233"/>
            <a:endParaRPr lang="en-US" dirty="0" smtClean="0"/>
          </a:p>
          <a:p>
            <a:pPr marL="216233" indent="-216233"/>
            <a:r>
              <a:rPr lang="en-US" dirty="0" smtClean="0"/>
              <a:t>Identify ethical issues related to FASDs, and</a:t>
            </a:r>
          </a:p>
          <a:p>
            <a:pPr marL="216233" indent="-216233"/>
            <a:endParaRPr lang="en-US" dirty="0" smtClean="0"/>
          </a:p>
          <a:p>
            <a:pPr marL="216233" indent="-216233"/>
            <a:r>
              <a:rPr lang="en-US" dirty="0" smtClean="0"/>
              <a:t>Identify legal and policy issues related to FASDs.</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3</a:t>
            </a:fld>
            <a:endParaRPr lang="en-US"/>
          </a:p>
        </p:txBody>
      </p:sp>
    </p:spTree>
    <p:extLst>
      <p:ext uri="{BB962C8B-B14F-4D97-AF65-F5344CB8AC3E}">
        <p14:creationId xmlns:p14="http://schemas.microsoft.com/office/powerpoint/2010/main" val="2744089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C430A1A7-4C7D-4EA6-95DC-34DD5836825A}" type="slidenum">
              <a:rPr lang="en-US" smtClean="0"/>
              <a:pPr eaLnBrk="1" hangingPunct="1"/>
              <a:t>4</a:t>
            </a:fld>
            <a:endParaRPr lang="en-US" smtClean="0"/>
          </a:p>
        </p:txBody>
      </p:sp>
      <p:sp>
        <p:nvSpPr>
          <p:cNvPr id="23555" name="Rectangle 2"/>
          <p:cNvSpPr>
            <a:spLocks noGrp="1" noRot="1" noChangeAspect="1" noChangeArrowheads="1" noTextEdit="1"/>
          </p:cNvSpPr>
          <p:nvPr>
            <p:ph type="sldImg"/>
          </p:nvPr>
        </p:nvSpPr>
        <p:spPr>
          <a:xfrm>
            <a:off x="5203825" y="90488"/>
            <a:ext cx="1522413" cy="1143000"/>
          </a:xfrm>
          <a:ln/>
        </p:spPr>
      </p:sp>
      <p:sp>
        <p:nvSpPr>
          <p:cNvPr id="114691" name="Rectangle 3"/>
          <p:cNvSpPr>
            <a:spLocks noGrp="1" noChangeArrowheads="1"/>
          </p:cNvSpPr>
          <p:nvPr>
            <p:ph type="body" idx="1"/>
          </p:nvPr>
        </p:nvSpPr>
        <p:spPr>
          <a:xfrm>
            <a:off x="142875" y="1067405"/>
            <a:ext cx="6715125" cy="8076595"/>
          </a:xfrm>
        </p:spPr>
        <p:txBody>
          <a:bodyPr/>
          <a:lstStyle/>
          <a:p>
            <a:pPr eaLnBrk="1" hangingPunct="1">
              <a:defRPr/>
            </a:pPr>
            <a:r>
              <a:rPr lang="en-US" b="1" dirty="0" smtClean="0"/>
              <a:t>Ethical Issues</a:t>
            </a:r>
          </a:p>
          <a:p>
            <a:pPr eaLnBrk="1" hangingPunct="1">
              <a:defRPr/>
            </a:pPr>
            <a:endParaRPr lang="en-US" b="1" dirty="0" smtClean="0"/>
          </a:p>
          <a:p>
            <a:pPr eaLnBrk="1" hangingPunct="1">
              <a:defRPr/>
            </a:pPr>
            <a:r>
              <a:rPr lang="en-US" dirty="0" smtClean="0"/>
              <a:t>All health care involves ethical dimensions. Health care related to FASDs is laden with ethical issues such as weighing the rights of a pregnant woman and protecting the health of the fetus. </a:t>
            </a:r>
          </a:p>
          <a:p>
            <a:pPr eaLnBrk="1" hangingPunct="1">
              <a:defRPr/>
            </a:pPr>
            <a:endParaRPr lang="en-US" dirty="0" smtClean="0"/>
          </a:p>
          <a:p>
            <a:pPr eaLnBrk="1" hangingPunct="1">
              <a:defRPr/>
            </a:pPr>
            <a:r>
              <a:rPr lang="en-US" dirty="0" smtClean="0"/>
              <a:t>Health practitioners are key players in advocating and delivering the best care to meet these needs. Those who carefully consider the ethical aspects of their work honor their patients and their community, as well as maintaining their own integrity. </a:t>
            </a:r>
          </a:p>
          <a:p>
            <a:pPr eaLnBrk="1" hangingPunct="1">
              <a:defRPr/>
            </a:pPr>
            <a:endParaRPr lang="en-US" dirty="0" smtClean="0"/>
          </a:p>
          <a:p>
            <a:pPr eaLnBrk="1" hangingPunct="1">
              <a:defRPr/>
            </a:pPr>
            <a:r>
              <a:rPr lang="en-US" dirty="0" smtClean="0"/>
              <a:t>Four basic principles are commonly used to describe the ethical challenges in health care settings:</a:t>
            </a:r>
          </a:p>
          <a:p>
            <a:pPr marL="216233" indent="-216233">
              <a:defRPr/>
            </a:pPr>
            <a:endParaRPr lang="en-US" dirty="0" smtClean="0"/>
          </a:p>
          <a:p>
            <a:pPr marL="216233" indent="-216233">
              <a:buFontTx/>
              <a:buAutoNum type="arabicPeriod"/>
              <a:defRPr/>
            </a:pPr>
            <a:r>
              <a:rPr lang="en-US" dirty="0" smtClean="0"/>
              <a:t>Autonomy</a:t>
            </a:r>
          </a:p>
          <a:p>
            <a:pPr marL="216233" indent="-216233">
              <a:buFontTx/>
              <a:buAutoNum type="arabicPeriod"/>
              <a:defRPr/>
            </a:pPr>
            <a:r>
              <a:rPr lang="en-US" dirty="0" smtClean="0"/>
              <a:t>Beneficence</a:t>
            </a:r>
          </a:p>
          <a:p>
            <a:pPr marL="216233" indent="-216233">
              <a:buFontTx/>
              <a:buAutoNum type="arabicPeriod"/>
              <a:defRPr/>
            </a:pPr>
            <a:r>
              <a:rPr lang="en-US" dirty="0" err="1" smtClean="0"/>
              <a:t>Nonmalficence</a:t>
            </a:r>
            <a:endParaRPr lang="en-US" dirty="0" smtClean="0"/>
          </a:p>
          <a:p>
            <a:pPr marL="216233" indent="-216233">
              <a:buFontTx/>
              <a:buAutoNum type="arabicPeriod"/>
              <a:defRPr/>
            </a:pPr>
            <a:r>
              <a:rPr lang="en-US" dirty="0" smtClean="0"/>
              <a:t>Justice</a:t>
            </a:r>
          </a:p>
          <a:p>
            <a:pPr marL="216233" indent="-216233">
              <a:defRPr/>
            </a:pPr>
            <a:endParaRPr lang="en-US" dirty="0" smtClean="0"/>
          </a:p>
          <a:p>
            <a:pPr eaLnBrk="1" hangingPunct="1">
              <a:defRPr/>
            </a:pPr>
            <a:r>
              <a:rPr lang="en-US" dirty="0" smtClean="0"/>
              <a:t>In addition to these four principles, a fifth, respect for persons, and confidentiality are also very important ethical considerations for all health care practitioners.</a:t>
            </a:r>
          </a:p>
          <a:p>
            <a:pPr eaLnBrk="1" hangingPunct="1">
              <a:defRPr/>
            </a:pPr>
            <a:endParaRPr lang="en-US" dirty="0" smtClean="0"/>
          </a:p>
          <a:p>
            <a:pPr eaLnBrk="1" hangingPunct="1">
              <a:defRPr/>
            </a:pPr>
            <a:r>
              <a:rPr lang="en-US" dirty="0" smtClean="0"/>
              <a:t>These principles are sometimes in conflict with each other so none can be regarded as overriding or absolute. Health care providers may have to prioritize the principles in response to each unique situation.</a:t>
            </a:r>
          </a:p>
          <a:p>
            <a:pPr eaLnBrk="1" hangingPunct="1">
              <a:defRPr/>
            </a:pPr>
            <a:endParaRPr lang="en-US" dirty="0" smtClean="0"/>
          </a:p>
          <a:p>
            <a:pPr eaLnBrk="1" hangingPunct="1">
              <a:defRPr/>
            </a:pPr>
            <a:r>
              <a:rPr lang="en-US" dirty="0" smtClean="0"/>
              <a:t>We will be discussing basic ethical principles related to FASDs, Respect for Persons, and confidentiality.</a:t>
            </a:r>
          </a:p>
          <a:p>
            <a:pPr marL="216233" indent="-216233">
              <a:defRPr/>
            </a:pPr>
            <a:endParaRPr lang="en-US" dirty="0" smtClean="0"/>
          </a:p>
          <a:p>
            <a:pPr marL="216233" indent="-216233">
              <a:defRPr/>
            </a:pPr>
            <a:endParaRPr lang="en-US" dirty="0" smtClean="0"/>
          </a:p>
          <a:p>
            <a:pPr marL="216233" indent="-216233">
              <a:defRPr/>
            </a:pPr>
            <a:endParaRPr lang="en-US" dirty="0" smtClean="0"/>
          </a:p>
          <a:p>
            <a:pPr marL="216233" indent="-216233">
              <a:defRPr/>
            </a:pPr>
            <a:endParaRPr lang="en-US" i="1"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6935371B-056D-4525-B558-806506B78EBE}" type="slidenum">
              <a:rPr lang="en-US" smtClean="0"/>
              <a:pPr eaLnBrk="1" hangingPunct="1"/>
              <a:t>5</a:t>
            </a:fld>
            <a:endParaRPr lang="en-US" smtClean="0"/>
          </a:p>
        </p:txBody>
      </p:sp>
      <p:sp>
        <p:nvSpPr>
          <p:cNvPr id="24579" name="Rectangle 2"/>
          <p:cNvSpPr>
            <a:spLocks noGrp="1" noRot="1" noChangeAspect="1" noChangeArrowheads="1" noTextEdit="1"/>
          </p:cNvSpPr>
          <p:nvPr>
            <p:ph type="sldImg"/>
          </p:nvPr>
        </p:nvSpPr>
        <p:spPr>
          <a:xfrm>
            <a:off x="5130800" y="87313"/>
            <a:ext cx="1625600" cy="1219200"/>
          </a:xfrm>
          <a:ln/>
        </p:spPr>
      </p:sp>
      <p:sp>
        <p:nvSpPr>
          <p:cNvPr id="289795" name="Rectangle 3"/>
          <p:cNvSpPr>
            <a:spLocks noGrp="1" noChangeArrowheads="1"/>
          </p:cNvSpPr>
          <p:nvPr>
            <p:ph type="body" idx="1"/>
          </p:nvPr>
        </p:nvSpPr>
        <p:spPr>
          <a:xfrm>
            <a:off x="0" y="1233714"/>
            <a:ext cx="6858000" cy="7910286"/>
          </a:xfrm>
        </p:spPr>
        <p:txBody>
          <a:bodyPr/>
          <a:lstStyle/>
          <a:p>
            <a:pPr marL="216233" indent="-216233">
              <a:defRPr/>
            </a:pPr>
            <a:r>
              <a:rPr lang="en-US" b="1" dirty="0" smtClean="0"/>
              <a:t>Ethics related to FASD</a:t>
            </a:r>
          </a:p>
          <a:p>
            <a:pPr>
              <a:spcBef>
                <a:spcPts val="568"/>
              </a:spcBef>
              <a:defRPr/>
            </a:pPr>
            <a:r>
              <a:rPr lang="en-US" dirty="0" smtClean="0"/>
              <a:t>Health care related to FASDs is laden with ethical issues such as weighing the rights of a pregnant woman and protecting the health of the fetus.</a:t>
            </a:r>
          </a:p>
          <a:p>
            <a:pPr>
              <a:spcBef>
                <a:spcPts val="568"/>
              </a:spcBef>
              <a:defRPr/>
            </a:pPr>
            <a:r>
              <a:rPr lang="en-US" dirty="0" smtClean="0"/>
              <a:t>Health practitioners are key players in advocating and delivering the best care to meet these needs. Those who carefully consider the ethical aspects of their work honor their patients and their larger communities, as well as maintaining their own integrity.</a:t>
            </a:r>
          </a:p>
          <a:p>
            <a:pPr marL="216233" indent="-216233">
              <a:defRPr/>
            </a:pPr>
            <a:r>
              <a:rPr lang="en-US" b="1" dirty="0" smtClean="0"/>
              <a:t>Basic Principles</a:t>
            </a:r>
          </a:p>
          <a:p>
            <a:pPr marL="216233" indent="-216233">
              <a:defRPr/>
            </a:pPr>
            <a:r>
              <a:rPr lang="en-US" dirty="0" smtClean="0"/>
              <a:t>The four basic principles are:</a:t>
            </a:r>
          </a:p>
          <a:p>
            <a:pPr marL="216233" indent="-216233">
              <a:buFontTx/>
              <a:buAutoNum type="arabicPeriod"/>
              <a:defRPr/>
            </a:pPr>
            <a:r>
              <a:rPr lang="en-US" dirty="0" smtClean="0"/>
              <a:t>Autonomy</a:t>
            </a:r>
          </a:p>
          <a:p>
            <a:pPr marL="216233" indent="-216233">
              <a:buFontTx/>
              <a:buAutoNum type="arabicPeriod"/>
              <a:defRPr/>
            </a:pPr>
            <a:r>
              <a:rPr lang="en-US" dirty="0" smtClean="0"/>
              <a:t>Beneficence</a:t>
            </a:r>
          </a:p>
          <a:p>
            <a:pPr marL="216233" indent="-216233">
              <a:buFontTx/>
              <a:buAutoNum type="arabicPeriod"/>
              <a:defRPr/>
            </a:pPr>
            <a:r>
              <a:rPr lang="en-US" dirty="0" err="1" smtClean="0"/>
              <a:t>Nonmaleficence</a:t>
            </a:r>
            <a:endParaRPr lang="en-US" dirty="0" smtClean="0"/>
          </a:p>
          <a:p>
            <a:pPr marL="216233" indent="-216233">
              <a:buFontTx/>
              <a:buAutoNum type="arabicPeriod"/>
              <a:defRPr/>
            </a:pPr>
            <a:r>
              <a:rPr lang="en-US" dirty="0" smtClean="0"/>
              <a:t>Justice</a:t>
            </a:r>
          </a:p>
          <a:p>
            <a:pPr>
              <a:spcBef>
                <a:spcPts val="568"/>
              </a:spcBef>
              <a:defRPr/>
            </a:pPr>
            <a:r>
              <a:rPr lang="en-US" b="1" dirty="0" smtClean="0"/>
              <a:t>Autonomy</a:t>
            </a:r>
          </a:p>
          <a:p>
            <a:pPr>
              <a:spcBef>
                <a:spcPts val="568"/>
              </a:spcBef>
              <a:defRPr/>
            </a:pPr>
            <a:r>
              <a:rPr lang="en-US" dirty="0" smtClean="0"/>
              <a:t>Respect for autonomy asks health care providers to consider a person’s right to self-determination in making health decisions.</a:t>
            </a:r>
          </a:p>
          <a:p>
            <a:pPr>
              <a:spcBef>
                <a:spcPts val="568"/>
              </a:spcBef>
              <a:defRPr/>
            </a:pPr>
            <a:r>
              <a:rPr lang="en-US" dirty="0" smtClean="0"/>
              <a:t>To have the capacity for autonomous choice, a person must have the ability to </a:t>
            </a:r>
            <a:r>
              <a:rPr lang="en-US" i="1" dirty="0" smtClean="0"/>
              <a:t>reason</a:t>
            </a:r>
            <a:r>
              <a:rPr lang="en-US" dirty="0" smtClean="0"/>
              <a:t> about his or her choices, as well as the ability to make a </a:t>
            </a:r>
            <a:r>
              <a:rPr lang="en-US" i="1" dirty="0" smtClean="0"/>
              <a:t>voluntary choice</a:t>
            </a:r>
            <a:r>
              <a:rPr lang="en-US" dirty="0" smtClean="0"/>
              <a:t>. </a:t>
            </a:r>
          </a:p>
          <a:p>
            <a:pPr>
              <a:spcBef>
                <a:spcPts val="568"/>
              </a:spcBef>
              <a:defRPr/>
            </a:pPr>
            <a:r>
              <a:rPr lang="en-US" dirty="0" smtClean="0"/>
              <a:t>Adults normally have the capacity for autonomy. However, fetuses, children, and adults with cognitive limitations such as can occur with FASDs are lacking or limited in the reasoning skills necessary to exercise full autonomy. </a:t>
            </a:r>
          </a:p>
          <a:p>
            <a:pPr>
              <a:spcBef>
                <a:spcPts val="568"/>
              </a:spcBef>
              <a:defRPr/>
            </a:pPr>
            <a:r>
              <a:rPr lang="en-US" dirty="0" smtClean="0"/>
              <a:t>Persons with alcohol dependence or addiction might also have limited autonomy because of impaired reasoning and/or compulsion.</a:t>
            </a:r>
            <a:r>
              <a:rPr lang="en-US" b="1" dirty="0" smtClean="0"/>
              <a:t> </a:t>
            </a:r>
          </a:p>
          <a:p>
            <a:pPr marL="216233" indent="-216233">
              <a:defRPr/>
            </a:pPr>
            <a:r>
              <a:rPr lang="en-US" b="1" dirty="0" smtClean="0"/>
              <a:t>Beneficence</a:t>
            </a:r>
          </a:p>
          <a:p>
            <a:pPr>
              <a:spcBef>
                <a:spcPts val="568"/>
              </a:spcBef>
              <a:defRPr/>
            </a:pPr>
            <a:r>
              <a:rPr lang="en-US" dirty="0" smtClean="0"/>
              <a:t>Beneficence asks health care providers to seek the benefit of their patients. Beneficence is an integral goal in the “helping professions.”</a:t>
            </a:r>
          </a:p>
          <a:p>
            <a:pPr marL="216233" indent="-216233">
              <a:defRPr/>
            </a:pPr>
            <a:r>
              <a:rPr lang="en-US" b="1" dirty="0" err="1" smtClean="0"/>
              <a:t>Nonmaleficence</a:t>
            </a:r>
            <a:endParaRPr lang="en-US" b="1" dirty="0" smtClean="0"/>
          </a:p>
          <a:p>
            <a:pPr eaLnBrk="1" hangingPunct="1">
              <a:defRPr/>
            </a:pPr>
            <a:r>
              <a:rPr lang="en-US" dirty="0" err="1" smtClean="0"/>
              <a:t>Nonmaleficence</a:t>
            </a:r>
            <a:r>
              <a:rPr lang="en-US" dirty="0" smtClean="0"/>
              <a:t> emphasizes the responsibility to avoid causing harm and to minimize undue harm to others. </a:t>
            </a:r>
          </a:p>
          <a:p>
            <a:pPr marL="216233" indent="-216233">
              <a:defRPr/>
            </a:pPr>
            <a:r>
              <a:rPr lang="en-US" b="1" dirty="0" smtClean="0"/>
              <a:t>Justice</a:t>
            </a:r>
          </a:p>
          <a:p>
            <a:pPr>
              <a:spcBef>
                <a:spcPts val="568"/>
              </a:spcBef>
              <a:defRPr/>
            </a:pPr>
            <a:r>
              <a:rPr lang="en-US" dirty="0" smtClean="0"/>
              <a:t>The principle of justice asks health care providers to consider fair distribution of social benefits and burdens (distributive justice), and to promote and follow laws and practices in ways that are fair for all people (procedural justice). </a:t>
            </a:r>
          </a:p>
          <a:p>
            <a:pPr>
              <a:spcBef>
                <a:spcPts val="568"/>
              </a:spcBef>
              <a:defRPr/>
            </a:pPr>
            <a:r>
              <a:rPr lang="en-US" dirty="0" smtClean="0"/>
              <a:t>Justice can be reflected in non-prejudicial attitudes and treatment of persons with FASDs and women who engage in at-risk or harmful drinking, and in promotion of access to the resources they need.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2A06ADA3-3630-4FA3-A35A-BF8D78077025}" type="slidenum">
              <a:rPr lang="en-US" smtClean="0"/>
              <a:pPr eaLnBrk="1" hangingPunct="1"/>
              <a:t>6</a:t>
            </a:fld>
            <a:endParaRPr lang="en-US" smtClean="0"/>
          </a:p>
        </p:txBody>
      </p:sp>
      <p:sp>
        <p:nvSpPr>
          <p:cNvPr id="25603" name="Rectangle 2"/>
          <p:cNvSpPr>
            <a:spLocks noGrp="1" noRot="1" noChangeAspect="1" noChangeArrowheads="1" noTextEdit="1"/>
          </p:cNvSpPr>
          <p:nvPr>
            <p:ph type="sldImg"/>
          </p:nvPr>
        </p:nvSpPr>
        <p:spPr>
          <a:xfrm>
            <a:off x="5130800" y="87313"/>
            <a:ext cx="1625600" cy="1219200"/>
          </a:xfrm>
          <a:ln/>
        </p:spPr>
      </p:sp>
      <p:sp>
        <p:nvSpPr>
          <p:cNvPr id="25604" name="Rectangle 3"/>
          <p:cNvSpPr>
            <a:spLocks noGrp="1" noChangeArrowheads="1"/>
          </p:cNvSpPr>
          <p:nvPr>
            <p:ph type="body" idx="1"/>
          </p:nvPr>
        </p:nvSpPr>
        <p:spPr>
          <a:xfrm>
            <a:off x="0" y="1233714"/>
            <a:ext cx="6858000" cy="7910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Respect for Persons</a:t>
            </a:r>
          </a:p>
          <a:p>
            <a:pPr eaLnBrk="1" hangingPunct="1"/>
            <a:endParaRPr lang="en-US" b="1" dirty="0" smtClean="0"/>
          </a:p>
          <a:p>
            <a:pPr eaLnBrk="1" hangingPunct="1"/>
            <a:r>
              <a:rPr lang="en-US" dirty="0" smtClean="0"/>
              <a:t>An additional ethical principle, respect for persons, encompasses aspects of all four of the principles just described. </a:t>
            </a:r>
          </a:p>
          <a:p>
            <a:pPr eaLnBrk="1" hangingPunct="1"/>
            <a:endParaRPr lang="en-US" dirty="0" smtClean="0"/>
          </a:p>
          <a:p>
            <a:pPr eaLnBrk="1" hangingPunct="1"/>
            <a:r>
              <a:rPr lang="en-US" dirty="0" smtClean="0"/>
              <a:t>Respect for persons, as applied in a health context, asks care providers to honor each person’s dignity and interests.</a:t>
            </a:r>
          </a:p>
          <a:p>
            <a:pPr eaLnBrk="1" hangingPunct="1"/>
            <a:endParaRPr lang="en-US" dirty="0" smtClean="0"/>
          </a:p>
          <a:p>
            <a:pPr eaLnBrk="1" hangingPunct="1"/>
            <a:r>
              <a:rPr lang="en-US" dirty="0" smtClean="0"/>
              <a:t>People are to be treated as “ends in themselves” and not as mere means for achieving the goals of others. </a:t>
            </a:r>
          </a:p>
          <a:p>
            <a:pPr eaLnBrk="1" hangingPunct="1"/>
            <a:endParaRPr lang="en-US" dirty="0" smtClean="0"/>
          </a:p>
          <a:p>
            <a:pPr eaLnBrk="1" hangingPunct="1"/>
            <a:r>
              <a:rPr lang="en-US" dirty="0" smtClean="0"/>
              <a:t>This principle asks health providers to show respect for people with FASDs and women with known alcohol use and abuse, and to address </a:t>
            </a:r>
            <a:r>
              <a:rPr lang="en-US" b="1" dirty="0" smtClean="0"/>
              <a:t>their</a:t>
            </a:r>
            <a:r>
              <a:rPr lang="en-US" dirty="0" smtClean="0"/>
              <a:t> health care needs and interests.</a:t>
            </a:r>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b="1"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BED9E7D1-182F-4779-A3CD-6E719784FBBD}" type="slidenum">
              <a:rPr lang="en-US" smtClean="0"/>
              <a:pPr eaLnBrk="1" hangingPunct="1"/>
              <a:t>7</a:t>
            </a:fld>
            <a:endParaRPr lang="en-US" smtClean="0"/>
          </a:p>
        </p:txBody>
      </p:sp>
      <p:sp>
        <p:nvSpPr>
          <p:cNvPr id="26627" name="Rectangle 2"/>
          <p:cNvSpPr>
            <a:spLocks noGrp="1" noRot="1" noChangeAspect="1" noChangeArrowheads="1" noTextEdit="1"/>
          </p:cNvSpPr>
          <p:nvPr>
            <p:ph type="sldImg"/>
          </p:nvPr>
        </p:nvSpPr>
        <p:spPr>
          <a:xfrm>
            <a:off x="5130800" y="87313"/>
            <a:ext cx="1625600" cy="1219200"/>
          </a:xfrm>
          <a:ln/>
        </p:spPr>
      </p:sp>
      <p:sp>
        <p:nvSpPr>
          <p:cNvPr id="26628" name="Rectangle 3"/>
          <p:cNvSpPr>
            <a:spLocks noGrp="1" noChangeArrowheads="1"/>
          </p:cNvSpPr>
          <p:nvPr>
            <p:ph type="body" idx="1"/>
          </p:nvPr>
        </p:nvSpPr>
        <p:spPr>
          <a:xfrm>
            <a:off x="0" y="1233714"/>
            <a:ext cx="6858000" cy="7910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Confidentiality</a:t>
            </a:r>
          </a:p>
          <a:p>
            <a:pPr eaLnBrk="1" hangingPunct="1"/>
            <a:r>
              <a:rPr lang="en-US" dirty="0" smtClean="0"/>
              <a:t>Confidentiality is an essential aspect of the health provider–patient relationship. </a:t>
            </a:r>
          </a:p>
          <a:p>
            <a:pPr eaLnBrk="1" hangingPunct="1"/>
            <a:endParaRPr lang="en-US" dirty="0" smtClean="0"/>
          </a:p>
          <a:p>
            <a:pPr eaLnBrk="1" hangingPunct="1"/>
            <a:r>
              <a:rPr lang="en-US" dirty="0" smtClean="0"/>
              <a:t>Health providers learn personal information about their patients for the primary purpose of delivering health care that serves the patient’s interests and preferences. </a:t>
            </a:r>
          </a:p>
          <a:p>
            <a:pPr eaLnBrk="1" hangingPunct="1"/>
            <a:endParaRPr lang="en-US" dirty="0" smtClean="0"/>
          </a:p>
          <a:p>
            <a:pPr eaLnBrk="1" hangingPunct="1"/>
            <a:r>
              <a:rPr lang="en-US" dirty="0" smtClean="0"/>
              <a:t>Patients expect that the information they disclose will be held in trust, thus protecting their privacy and promoting their comfort in offering information.</a:t>
            </a:r>
          </a:p>
          <a:p>
            <a:pPr eaLnBrk="1" hangingPunct="1"/>
            <a:endParaRPr lang="en-US" dirty="0" smtClean="0"/>
          </a:p>
          <a:p>
            <a:pPr eaLnBrk="1" hangingPunct="1"/>
            <a:r>
              <a:rPr lang="en-US" dirty="0" smtClean="0"/>
              <a:t>The principle of confidentiality is not absolute. Among its possible exceptions are cases where health providers learn information that might, with reasonable probability, indicate serious bodily harm to the patient or others. </a:t>
            </a:r>
          </a:p>
          <a:p>
            <a:pPr eaLnBrk="1" hangingPunct="1"/>
            <a:endParaRPr lang="en-US" dirty="0" smtClean="0"/>
          </a:p>
          <a:p>
            <a:pPr eaLnBrk="1" hangingPunct="1"/>
            <a:r>
              <a:rPr lang="en-US" dirty="0" smtClean="0"/>
              <a:t>This includes learning of alcohol exposure by a pregnant patient who risks serious harm to herself and might also include risks to her fetus.</a:t>
            </a:r>
          </a:p>
          <a:p>
            <a:pPr eaLnBrk="1" hangingPunct="1"/>
            <a:endParaRPr lang="en-US" dirty="0" smtClean="0"/>
          </a:p>
          <a:p>
            <a:pPr eaLnBrk="1" hangingPunct="1"/>
            <a:r>
              <a:rPr lang="en-US" dirty="0" smtClean="0"/>
              <a:t>Care providers have a duty to honor patient confidentiality to the greatest degree possible, consistent with ethical, legal, and policy restrictions. </a:t>
            </a:r>
          </a:p>
          <a:p>
            <a:pPr eaLnBrk="1" hangingPunct="1"/>
            <a:endParaRPr lang="en-US" dirty="0" smtClean="0"/>
          </a:p>
          <a:p>
            <a:pPr eaLnBrk="1" hangingPunct="1"/>
            <a:r>
              <a:rPr lang="en-US" dirty="0" smtClean="0"/>
              <a:t>While they seek to protect patient confidences, they should avoid giving a false impression that confidences might always be protected. </a:t>
            </a:r>
          </a:p>
          <a:p>
            <a:pPr eaLnBrk="1" hangingPunct="1"/>
            <a:endParaRPr lang="en-US" dirty="0" smtClean="0"/>
          </a:p>
          <a:p>
            <a:pPr eaLnBrk="1" hangingPunct="1"/>
            <a:r>
              <a:rPr lang="en-US" dirty="0" smtClean="0"/>
              <a:t>Accordingly, care providers should inform patients about general limitations upon confidentiality in their setting, such as at the first health visit with the patient. </a:t>
            </a:r>
          </a:p>
          <a:p>
            <a:pPr eaLnBrk="1" hangingPunct="1"/>
            <a:endParaRPr lang="en-US" dirty="0" smtClean="0"/>
          </a:p>
          <a:p>
            <a:pPr eaLnBrk="1" hangingPunct="1"/>
            <a:r>
              <a:rPr lang="en-US" dirty="0" smtClean="0"/>
              <a:t>When confidentiality must be breached, health providers should notify the patient of their need to disclose, unless impractical or inadvisable. </a:t>
            </a:r>
          </a:p>
          <a:p>
            <a:pPr eaLnBrk="1" hangingPunct="1"/>
            <a:endParaRPr lang="en-US" dirty="0" smtClean="0"/>
          </a:p>
          <a:p>
            <a:pPr eaLnBrk="1" hangingPunct="1"/>
            <a:r>
              <a:rPr lang="en-US" dirty="0" smtClean="0"/>
              <a:t>Care providers must stay informed of local, state, and federal laws impacting confidentiality. (E.g.: HIPAA)</a:t>
            </a:r>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There are a variety of legal and policy issues that affect the way that FASDs are thought of and addressed within communities and government. </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8</a:t>
            </a:fld>
            <a:endParaRPr lang="en-US"/>
          </a:p>
        </p:txBody>
      </p:sp>
    </p:spTree>
    <p:extLst>
      <p:ext uri="{BB962C8B-B14F-4D97-AF65-F5344CB8AC3E}">
        <p14:creationId xmlns:p14="http://schemas.microsoft.com/office/powerpoint/2010/main" val="3520985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lnSpc>
                <a:spcPct val="80000"/>
              </a:lnSpc>
              <a:spcBef>
                <a:spcPct val="20000"/>
              </a:spcBef>
              <a:spcAft>
                <a:spcPct val="0"/>
              </a:spcAft>
              <a:defRPr>
                <a:solidFill>
                  <a:schemeClr val="tx1"/>
                </a:solidFill>
                <a:latin typeface="Arial" charset="0"/>
              </a:defRPr>
            </a:lvl6pPr>
            <a:lvl7pPr marL="2811026" indent="-216233" defTabSz="914485" eaLnBrk="0" fontAlgn="base" hangingPunct="0">
              <a:lnSpc>
                <a:spcPct val="80000"/>
              </a:lnSpc>
              <a:spcBef>
                <a:spcPct val="20000"/>
              </a:spcBef>
              <a:spcAft>
                <a:spcPct val="0"/>
              </a:spcAft>
              <a:defRPr>
                <a:solidFill>
                  <a:schemeClr val="tx1"/>
                </a:solidFill>
                <a:latin typeface="Arial" charset="0"/>
              </a:defRPr>
            </a:lvl7pPr>
            <a:lvl8pPr marL="3243491" indent="-216233" defTabSz="914485" eaLnBrk="0" fontAlgn="base" hangingPunct="0">
              <a:lnSpc>
                <a:spcPct val="80000"/>
              </a:lnSpc>
              <a:spcBef>
                <a:spcPct val="20000"/>
              </a:spcBef>
              <a:spcAft>
                <a:spcPct val="0"/>
              </a:spcAft>
              <a:defRPr>
                <a:solidFill>
                  <a:schemeClr val="tx1"/>
                </a:solidFill>
                <a:latin typeface="Arial" charset="0"/>
              </a:defRPr>
            </a:lvl8pPr>
            <a:lvl9pPr marL="3675957" indent="-216233" defTabSz="914485" eaLnBrk="0" fontAlgn="base" hangingPunct="0">
              <a:lnSpc>
                <a:spcPct val="80000"/>
              </a:lnSpc>
              <a:spcBef>
                <a:spcPct val="20000"/>
              </a:spcBef>
              <a:spcAft>
                <a:spcPct val="0"/>
              </a:spcAft>
              <a:defRPr>
                <a:solidFill>
                  <a:schemeClr val="tx1"/>
                </a:solidFill>
                <a:latin typeface="Arial" charset="0"/>
              </a:defRPr>
            </a:lvl9pPr>
          </a:lstStyle>
          <a:p>
            <a:pPr eaLnBrk="1" hangingPunct="1"/>
            <a:fld id="{CCB5A4EA-0268-4111-84B3-ABE406D11AE6}" type="slidenum">
              <a:rPr lang="en-US" smtClean="0"/>
              <a:pPr eaLnBrk="1" hangingPunct="1"/>
              <a:t>9</a:t>
            </a:fld>
            <a:endParaRPr lang="en-US" smtClean="0"/>
          </a:p>
        </p:txBody>
      </p:sp>
      <p:sp>
        <p:nvSpPr>
          <p:cNvPr id="28675" name="Rectangle 2"/>
          <p:cNvSpPr>
            <a:spLocks noGrp="1" noRot="1" noChangeAspect="1" noChangeArrowheads="1" noTextEdit="1"/>
          </p:cNvSpPr>
          <p:nvPr>
            <p:ph type="sldImg"/>
          </p:nvPr>
        </p:nvSpPr>
        <p:spPr>
          <a:xfrm>
            <a:off x="5203825" y="90488"/>
            <a:ext cx="1522413" cy="1143000"/>
          </a:xfrm>
          <a:ln/>
        </p:spPr>
      </p:sp>
      <p:sp>
        <p:nvSpPr>
          <p:cNvPr id="28676" name="Rectangle 3"/>
          <p:cNvSpPr>
            <a:spLocks noGrp="1" noChangeArrowheads="1"/>
          </p:cNvSpPr>
          <p:nvPr>
            <p:ph type="body" idx="1"/>
          </p:nvPr>
        </p:nvSpPr>
        <p:spPr>
          <a:xfrm>
            <a:off x="214313" y="1451429"/>
            <a:ext cx="6429375" cy="76925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68"/>
              </a:spcBef>
            </a:pPr>
            <a:r>
              <a:rPr lang="en-US" dirty="0" smtClean="0"/>
              <a:t>Legal and policy issues in the context of the prevention of FASDs often center around fetal rights and the maternal-fetal relationship. </a:t>
            </a:r>
          </a:p>
          <a:p>
            <a:pPr>
              <a:spcBef>
                <a:spcPts val="568"/>
              </a:spcBef>
            </a:pPr>
            <a:endParaRPr lang="en-US" dirty="0" smtClean="0"/>
          </a:p>
          <a:p>
            <a:pPr>
              <a:spcBef>
                <a:spcPts val="568"/>
              </a:spcBef>
            </a:pPr>
            <a:r>
              <a:rPr lang="en-US" dirty="0" smtClean="0"/>
              <a:t>(Presenters: This topic can be a very emotional one for many people. Try to establish the workshop as a ‘safe zone’ where people can feel comfortable expressing their opinions. Alternatively, you could ask everyone who feels strongly about this issue to write down their feelings, place them in a small box, and then say that we’ll put those to the side for now, and address some of those feelings at the end of the workshop in light of the discussion.)</a:t>
            </a:r>
          </a:p>
          <a:p>
            <a:pPr>
              <a:spcBef>
                <a:spcPts val="568"/>
              </a:spcBef>
            </a:pPr>
            <a:endParaRPr lang="en-US" b="1" dirty="0" smtClean="0"/>
          </a:p>
          <a:p>
            <a:pPr>
              <a:spcBef>
                <a:spcPts val="568"/>
              </a:spcBef>
            </a:pPr>
            <a:r>
              <a:rPr lang="en-US" b="1" dirty="0" smtClean="0"/>
              <a:t>Legal and Policy Issues</a:t>
            </a:r>
          </a:p>
          <a:p>
            <a:pPr>
              <a:spcBef>
                <a:spcPts val="568"/>
              </a:spcBef>
            </a:pPr>
            <a:endParaRPr lang="en-US" b="1" dirty="0" smtClean="0"/>
          </a:p>
          <a:p>
            <a:pPr>
              <a:spcBef>
                <a:spcPts val="568"/>
              </a:spcBef>
            </a:pPr>
            <a:r>
              <a:rPr lang="en-US" dirty="0" smtClean="0"/>
              <a:t>We will be discussing fetal rights and the maternal-fetal relationship, limitations of coercive and punitive approaches, and a public health approach as it relates to FASD.</a:t>
            </a:r>
          </a:p>
          <a:p>
            <a:pPr lvl="2" eaLnBrk="1" hangingPunct="1">
              <a:buFontTx/>
              <a:buChar char="•"/>
            </a:pPr>
            <a:endParaRPr lang="en-US" dirty="0" smtClean="0"/>
          </a:p>
          <a:p>
            <a:pPr eaLnBrk="1" hangingPunct="1"/>
            <a:endParaRPr lang="en-US" b="1" i="1" u="sng"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0D047AA-7A79-49B0-8AD2-98D9C0DC129C}" type="slidenum">
              <a:rPr lang="en-US"/>
              <a:pPr>
                <a:defRPr/>
              </a:pPr>
              <a:t>‹#›</a:t>
            </a:fld>
            <a:endParaRPr lang="en-US"/>
          </a:p>
        </p:txBody>
      </p:sp>
    </p:spTree>
    <p:extLst>
      <p:ext uri="{BB962C8B-B14F-4D97-AF65-F5344CB8AC3E}">
        <p14:creationId xmlns:p14="http://schemas.microsoft.com/office/powerpoint/2010/main" val="32842660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B03904A-DD64-442C-A642-ED4EF7BE4FAF}" type="slidenum">
              <a:rPr lang="en-US"/>
              <a:pPr>
                <a:defRPr/>
              </a:pPr>
              <a:t>‹#›</a:t>
            </a:fld>
            <a:endParaRPr lang="en-US"/>
          </a:p>
        </p:txBody>
      </p:sp>
    </p:spTree>
    <p:extLst>
      <p:ext uri="{BB962C8B-B14F-4D97-AF65-F5344CB8AC3E}">
        <p14:creationId xmlns:p14="http://schemas.microsoft.com/office/powerpoint/2010/main" val="32539229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7CE70E-E63B-4DDA-A0E3-956F97CCBC70}" type="slidenum">
              <a:rPr lang="en-US"/>
              <a:pPr>
                <a:defRPr/>
              </a:pPr>
              <a:t>‹#›</a:t>
            </a:fld>
            <a:endParaRPr lang="en-US"/>
          </a:p>
        </p:txBody>
      </p:sp>
    </p:spTree>
    <p:extLst>
      <p:ext uri="{BB962C8B-B14F-4D97-AF65-F5344CB8AC3E}">
        <p14:creationId xmlns:p14="http://schemas.microsoft.com/office/powerpoint/2010/main" val="3151082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52477-4303-4A2A-B72A-8FD2E7C0714D}" type="datetimeFigureOut">
              <a:rPr lang="en-US" smtClean="0"/>
              <a:t>8/31/2015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652477-4303-4A2A-B72A-8FD2E7C0714D}" type="datetimeFigureOut">
              <a:rPr lang="en-US" smtClean="0"/>
              <a:t>8/31/2015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52477-4303-4A2A-B72A-8FD2E7C0714D}" type="datetimeFigureOut">
              <a:rPr lang="en-US" smtClean="0"/>
              <a:t>8/31/2015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8652477-4303-4A2A-B72A-8FD2E7C0714D}" type="datetimeFigureOut">
              <a:rPr lang="en-US" smtClean="0"/>
              <a:t>8/31/2015</a:t>
            </a:fld>
            <a:endParaRPr lang="en-US"/>
          </a:p>
        </p:txBody>
      </p:sp>
      <p:sp>
        <p:nvSpPr>
          <p:cNvPr id="9" name="Slide Number Placeholder 8"/>
          <p:cNvSpPr>
            <a:spLocks noGrp="1"/>
          </p:cNvSpPr>
          <p:nvPr>
            <p:ph type="sldNum" sz="quarter" idx="11"/>
          </p:nvPr>
        </p:nvSpPr>
        <p:spPr/>
        <p:txBody>
          <a:bodyPr/>
          <a:lstStyle/>
          <a:p>
            <a:fld id="{CCA0EDE4-8AB8-4E7E-A5A7-5B63991090F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CA0EDE4-8AB8-4E7E-A5A7-5B63991090FA}"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8652477-4303-4A2A-B72A-8FD2E7C0714D}" type="datetimeFigureOut">
              <a:rPr lang="en-US" smtClean="0"/>
              <a:t>8/31/2015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4600" b="0" i="0" u="none"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b="0" i="0" u="none"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295400"/>
            <a:ext cx="8229600" cy="2593975"/>
          </a:xfrm>
        </p:spPr>
        <p:txBody>
          <a:bodyPr/>
          <a:lstStyle/>
          <a:p>
            <a:pPr algn="ctr"/>
            <a:r>
              <a:rPr lang="en-US" sz="4800" dirty="0" smtClean="0"/>
              <a:t>Fetal Alcohol Spectrum Disorders:</a:t>
            </a:r>
            <a:br>
              <a:rPr lang="en-US" sz="4800" dirty="0" smtClean="0"/>
            </a:br>
            <a:r>
              <a:rPr lang="en-US" sz="4800" dirty="0" smtClean="0"/>
              <a:t>Competency VII – </a:t>
            </a:r>
            <a:br>
              <a:rPr lang="en-US" sz="4800" dirty="0" smtClean="0"/>
            </a:br>
            <a:r>
              <a:rPr lang="en-US" sz="4800" dirty="0" smtClean="0"/>
              <a:t>Ethical, Legal, and Policy Issues</a:t>
            </a:r>
            <a:endParaRPr lang="en-US" sz="4800" dirty="0"/>
          </a:p>
        </p:txBody>
      </p:sp>
      <p:sp>
        <p:nvSpPr>
          <p:cNvPr id="3" name="Subtitle 2"/>
          <p:cNvSpPr>
            <a:spLocks noGrp="1"/>
          </p:cNvSpPr>
          <p:nvPr>
            <p:ph type="subTitle" idx="1"/>
          </p:nvPr>
        </p:nvSpPr>
        <p:spPr>
          <a:xfrm>
            <a:off x="990600" y="44196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
            </a:r>
            <a:br>
              <a:rPr lang="en-US" sz="2600" dirty="0" smtClean="0">
                <a:solidFill>
                  <a:schemeClr val="bg1">
                    <a:lumMod val="50000"/>
                  </a:schemeClr>
                </a:solidFill>
              </a:rPr>
            </a:b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8" name="Group 12"/>
          <p:cNvGrpSpPr>
            <a:grpSpLocks/>
          </p:cNvGrpSpPr>
          <p:nvPr/>
        </p:nvGrpSpPr>
        <p:grpSpPr bwMode="auto">
          <a:xfrm>
            <a:off x="6224587" y="5429250"/>
            <a:ext cx="2081213" cy="1352550"/>
            <a:chOff x="111506696" y="113510860"/>
            <a:chExt cx="2082452" cy="1352811"/>
          </a:xfrm>
        </p:grpSpPr>
        <p:sp>
          <p:nvSpPr>
            <p:cNvPr id="9" name="Text Box 13"/>
            <p:cNvSpPr txBox="1">
              <a:spLocks noChangeArrowheads="1"/>
            </p:cNvSpPr>
            <p:nvPr/>
          </p:nvSpPr>
          <p:spPr bwMode="auto">
            <a:xfrm>
              <a:off x="111506696" y="113510860"/>
              <a:ext cx="2082452" cy="1352811"/>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har char="•"/>
                <a:defRPr sz="3200">
                  <a:solidFill>
                    <a:schemeClr val="tx1"/>
                  </a:solidFill>
                  <a:latin typeface="Arial" charset="0"/>
                </a:defRPr>
              </a:lvl6pPr>
              <a:lvl7pPr marL="2971800" indent="-228600" eaLnBrk="0" fontAlgn="base" hangingPunct="0">
                <a:spcBef>
                  <a:spcPct val="20000"/>
                </a:spcBef>
                <a:spcAft>
                  <a:spcPct val="0"/>
                </a:spcAft>
                <a:buChar char="•"/>
                <a:defRPr sz="3200">
                  <a:solidFill>
                    <a:schemeClr val="tx1"/>
                  </a:solidFill>
                  <a:latin typeface="Arial" charset="0"/>
                </a:defRPr>
              </a:lvl7pPr>
              <a:lvl8pPr marL="3429000" indent="-228600" eaLnBrk="0" fontAlgn="base" hangingPunct="0">
                <a:spcBef>
                  <a:spcPct val="20000"/>
                </a:spcBef>
                <a:spcAft>
                  <a:spcPct val="0"/>
                </a:spcAft>
                <a:buChar char="•"/>
                <a:defRPr sz="3200">
                  <a:solidFill>
                    <a:schemeClr val="tx1"/>
                  </a:solidFill>
                  <a:latin typeface="Arial" charset="0"/>
                </a:defRPr>
              </a:lvl8pPr>
              <a:lvl9pPr marL="3886200" indent="-228600" eaLnBrk="0" fontAlgn="base" hangingPunct="0">
                <a:spcBef>
                  <a:spcPct val="20000"/>
                </a:spcBef>
                <a:spcAft>
                  <a:spcPct val="0"/>
                </a:spcAft>
                <a:buChar char="•"/>
                <a:defRPr sz="3200">
                  <a:solidFill>
                    <a:schemeClr val="tx1"/>
                  </a:solidFill>
                  <a:latin typeface="Arial" charset="0"/>
                </a:defRPr>
              </a:lvl9pPr>
            </a:lstStyle>
            <a:p>
              <a:pPr eaLnBrk="1" hangingPunct="1">
                <a:spcBef>
                  <a:spcPct val="0"/>
                </a:spcBef>
                <a:buFontTx/>
                <a:buNone/>
              </a:pPr>
              <a:endParaRPr lang="en-US" sz="1800"/>
            </a:p>
          </p:txBody>
        </p:sp>
        <p:pic>
          <p:nvPicPr>
            <p:cNvPr id="10" name="Picture 14" descr="UAA logo FINAL 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24415" y="113610983"/>
              <a:ext cx="1910366" cy="122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5923005"/>
            <a:ext cx="3733800" cy="706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3446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sz="half" idx="2"/>
          </p:nvPr>
        </p:nvSpPr>
        <p:spPr>
          <a:xfrm>
            <a:off x="4038600" y="1600200"/>
            <a:ext cx="4191000" cy="4191000"/>
          </a:xfrm>
          <a:noFill/>
          <a:ln cap="flat">
            <a:noFill/>
            <a:miter lim="800000"/>
            <a:headEnd/>
            <a:tailEnd/>
          </a:ln>
        </p:spPr>
        <p:txBody>
          <a:bodyPr vert="horz" lIns="91440" tIns="45720" rIns="91440" bIns="45720" rtlCol="0">
            <a:normAutofit/>
          </a:bodyPr>
          <a:lstStyle/>
          <a:p>
            <a:r>
              <a:rPr lang="en-US" sz="3200" dirty="0"/>
              <a:t>Ethical perspective</a:t>
            </a:r>
          </a:p>
          <a:p>
            <a:pPr lvl="1"/>
            <a:r>
              <a:rPr lang="en-US" sz="2800" dirty="0"/>
              <a:t>Personhood</a:t>
            </a:r>
          </a:p>
          <a:p>
            <a:pPr lvl="1"/>
            <a:endParaRPr lang="en-US" dirty="0"/>
          </a:p>
          <a:p>
            <a:r>
              <a:rPr lang="en-US" sz="3200" dirty="0"/>
              <a:t>Legal perspective</a:t>
            </a:r>
          </a:p>
          <a:p>
            <a:pPr lvl="1"/>
            <a:r>
              <a:rPr lang="en-US" sz="2800" dirty="0"/>
              <a:t>Federal law</a:t>
            </a:r>
          </a:p>
          <a:p>
            <a:pPr lvl="1"/>
            <a:r>
              <a:rPr lang="en-US" sz="2800" dirty="0"/>
              <a:t>State law</a:t>
            </a:r>
          </a:p>
          <a:p>
            <a:pPr lvl="1"/>
            <a:endParaRPr lang="en-US" dirty="0"/>
          </a:p>
          <a:p>
            <a:r>
              <a:rPr lang="en-US" sz="3200" dirty="0"/>
              <a:t>Well-being</a:t>
            </a:r>
          </a:p>
        </p:txBody>
      </p:sp>
      <p:pic>
        <p:nvPicPr>
          <p:cNvPr id="11269" name="Picture 12" descr="MPj04411920000[1]"/>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533400" y="1949283"/>
            <a:ext cx="3124200" cy="3537117"/>
          </a:xfrm>
        </p:spPr>
      </p:pic>
      <p:sp>
        <p:nvSpPr>
          <p:cNvPr id="2" name="Title 1"/>
          <p:cNvSpPr>
            <a:spLocks noGrp="1"/>
          </p:cNvSpPr>
          <p:nvPr>
            <p:ph type="title"/>
          </p:nvPr>
        </p:nvSpPr>
        <p:spPr/>
        <p:txBody>
          <a:bodyPr/>
          <a:lstStyle/>
          <a:p>
            <a:r>
              <a:rPr lang="en-US" dirty="0" smtClean="0"/>
              <a:t>Fetal Rights and the Maternal-Fetal Relationship</a:t>
            </a:r>
            <a:endParaRPr lang="en-US" dirty="0"/>
          </a:p>
        </p:txBody>
      </p:sp>
    </p:spTree>
    <p:extLst>
      <p:ext uri="{BB962C8B-B14F-4D97-AF65-F5344CB8AC3E}">
        <p14:creationId xmlns:p14="http://schemas.microsoft.com/office/powerpoint/2010/main" val="17657207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sz="half" idx="1"/>
          </p:nvPr>
        </p:nvSpPr>
        <p:spPr>
          <a:xfrm>
            <a:off x="304800" y="1600200"/>
            <a:ext cx="4419600" cy="5029200"/>
          </a:xfrm>
          <a:noFill/>
          <a:ln cap="flat">
            <a:noFill/>
            <a:miter lim="800000"/>
            <a:headEnd/>
            <a:tailEnd/>
          </a:ln>
        </p:spPr>
        <p:txBody>
          <a:bodyPr vert="horz" lIns="91440" tIns="45720" rIns="91440" bIns="45720" rtlCol="0">
            <a:normAutofit/>
          </a:bodyPr>
          <a:lstStyle/>
          <a:p>
            <a:r>
              <a:rPr lang="en-US" sz="3200" dirty="0"/>
              <a:t>Law enforcement measures</a:t>
            </a:r>
          </a:p>
          <a:p>
            <a:pPr lvl="1"/>
            <a:r>
              <a:rPr lang="en-US" sz="2800" dirty="0"/>
              <a:t>Examples from states</a:t>
            </a:r>
          </a:p>
          <a:p>
            <a:pPr lvl="1"/>
            <a:endParaRPr lang="en-US" dirty="0"/>
          </a:p>
          <a:p>
            <a:r>
              <a:rPr lang="en-US" sz="3200" dirty="0"/>
              <a:t>Legal decisions</a:t>
            </a:r>
          </a:p>
          <a:p>
            <a:pPr lvl="1"/>
            <a:r>
              <a:rPr lang="en-US" sz="2800" dirty="0" err="1"/>
              <a:t>Whitner</a:t>
            </a:r>
            <a:r>
              <a:rPr lang="en-US" sz="2800" dirty="0"/>
              <a:t> v. State of SC (1997)</a:t>
            </a:r>
          </a:p>
          <a:p>
            <a:pPr lvl="1"/>
            <a:r>
              <a:rPr lang="en-US" sz="2800" dirty="0"/>
              <a:t>Ferguson v. City of Charleston (2001)</a:t>
            </a:r>
          </a:p>
        </p:txBody>
      </p:sp>
      <p:pic>
        <p:nvPicPr>
          <p:cNvPr id="12293" name="Picture 13" descr="supreme court"/>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009996" y="2438400"/>
            <a:ext cx="3143404" cy="2438400"/>
          </a:xfrm>
        </p:spPr>
      </p:pic>
      <p:sp>
        <p:nvSpPr>
          <p:cNvPr id="2" name="Title 1"/>
          <p:cNvSpPr>
            <a:spLocks noGrp="1"/>
          </p:cNvSpPr>
          <p:nvPr>
            <p:ph type="title"/>
          </p:nvPr>
        </p:nvSpPr>
        <p:spPr>
          <a:xfrm>
            <a:off x="228600" y="274638"/>
            <a:ext cx="8458200" cy="1143000"/>
          </a:xfrm>
        </p:spPr>
        <p:txBody>
          <a:bodyPr/>
          <a:lstStyle/>
          <a:p>
            <a:r>
              <a:rPr lang="en-US" dirty="0" smtClean="0"/>
              <a:t>Limitations of Coercive and Punitive Approaches</a:t>
            </a:r>
            <a:endParaRPr lang="en-US" dirty="0"/>
          </a:p>
        </p:txBody>
      </p:sp>
    </p:spTree>
    <p:extLst>
      <p:ext uri="{BB962C8B-B14F-4D97-AF65-F5344CB8AC3E}">
        <p14:creationId xmlns:p14="http://schemas.microsoft.com/office/powerpoint/2010/main" val="41967296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457200" y="1752600"/>
            <a:ext cx="7772400" cy="4876800"/>
          </a:xfrm>
          <a:noFill/>
          <a:ln cap="flat">
            <a:noFill/>
            <a:miter lim="800000"/>
            <a:headEnd/>
            <a:tailEnd/>
          </a:ln>
        </p:spPr>
        <p:txBody>
          <a:bodyPr vert="horz" lIns="91440" tIns="182880" rIns="91440" bIns="45720" rtlCol="0">
            <a:noAutofit/>
          </a:bodyPr>
          <a:lstStyle/>
          <a:p>
            <a:r>
              <a:rPr lang="en-US" sz="2400" dirty="0"/>
              <a:t>Autonomy and justice compromised</a:t>
            </a:r>
          </a:p>
          <a:p>
            <a:endParaRPr lang="en-US" sz="1400" dirty="0"/>
          </a:p>
          <a:p>
            <a:r>
              <a:rPr lang="en-US" sz="2400" dirty="0"/>
              <a:t>Women may not have enough time to prepare their cases</a:t>
            </a:r>
          </a:p>
          <a:p>
            <a:endParaRPr lang="en-US" sz="1400" dirty="0"/>
          </a:p>
          <a:p>
            <a:r>
              <a:rPr lang="en-US" sz="2400" dirty="0"/>
              <a:t>Courts may make their decisions too late to protect the fetus</a:t>
            </a:r>
          </a:p>
          <a:p>
            <a:endParaRPr lang="en-US" sz="1400" dirty="0"/>
          </a:p>
          <a:p>
            <a:r>
              <a:rPr lang="en-US" sz="2400" dirty="0"/>
              <a:t>Does not optimize beneficence (benefit)</a:t>
            </a:r>
          </a:p>
          <a:p>
            <a:endParaRPr lang="en-US" sz="1400" dirty="0"/>
          </a:p>
          <a:p>
            <a:r>
              <a:rPr lang="en-US" sz="2400" dirty="0"/>
              <a:t>Does not avoid undue harm (</a:t>
            </a:r>
            <a:r>
              <a:rPr lang="en-US" sz="2400" dirty="0" err="1"/>
              <a:t>nonmalficence</a:t>
            </a:r>
            <a:r>
              <a:rPr lang="en-US" sz="2400" dirty="0"/>
              <a:t>)</a:t>
            </a:r>
          </a:p>
          <a:p>
            <a:endParaRPr lang="en-US" sz="1400" dirty="0"/>
          </a:p>
          <a:p>
            <a:r>
              <a:rPr lang="en-US" sz="2400" dirty="0"/>
              <a:t>Might contribute to mistrust of health care providers</a:t>
            </a:r>
          </a:p>
        </p:txBody>
      </p:sp>
      <p:sp>
        <p:nvSpPr>
          <p:cNvPr id="2" name="Title 1"/>
          <p:cNvSpPr>
            <a:spLocks noGrp="1"/>
          </p:cNvSpPr>
          <p:nvPr>
            <p:ph type="title"/>
          </p:nvPr>
        </p:nvSpPr>
        <p:spPr/>
        <p:txBody>
          <a:bodyPr/>
          <a:lstStyle/>
          <a:p>
            <a:r>
              <a:rPr lang="en-US" dirty="0" smtClean="0"/>
              <a:t>Limitations of Coercive and Punitive Approaches</a:t>
            </a:r>
            <a:endParaRPr lang="en-US" dirty="0"/>
          </a:p>
        </p:txBody>
      </p:sp>
    </p:spTree>
    <p:extLst>
      <p:ext uri="{BB962C8B-B14F-4D97-AF65-F5344CB8AC3E}">
        <p14:creationId xmlns:p14="http://schemas.microsoft.com/office/powerpoint/2010/main" val="22425725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0"/>
          <p:cNvSpPr>
            <a:spLocks noGrp="1" noChangeArrowheads="1"/>
          </p:cNvSpPr>
          <p:nvPr>
            <p:ph type="body" idx="1"/>
          </p:nvPr>
        </p:nvSpPr>
        <p:spPr>
          <a:xfrm>
            <a:off x="457200" y="1447800"/>
            <a:ext cx="7772400" cy="5181600"/>
          </a:xfrm>
          <a:noFill/>
          <a:ln cap="flat">
            <a:noFill/>
            <a:miter lim="800000"/>
            <a:headEnd/>
            <a:tailEnd/>
          </a:ln>
        </p:spPr>
        <p:txBody>
          <a:bodyPr vert="horz" lIns="91440" tIns="182880" rIns="91440" bIns="45720" rtlCol="0">
            <a:noAutofit/>
          </a:bodyPr>
          <a:lstStyle/>
          <a:p>
            <a:pPr marL="571500" indent="-457200">
              <a:buFont typeface="+mj-lt"/>
              <a:buAutoNum type="arabicPeriod"/>
            </a:pPr>
            <a:r>
              <a:rPr lang="en-US" sz="2400" dirty="0"/>
              <a:t>Coercive and punitive legal approaches to pregnant women who refuse medical advice fail to recognize that all competent adults are entitled to informed consent and bodily integrity.</a:t>
            </a:r>
          </a:p>
          <a:p>
            <a:pPr marL="571500" indent="-457200">
              <a:buFont typeface="+mj-lt"/>
              <a:buAutoNum type="arabicPeriod"/>
            </a:pPr>
            <a:endParaRPr lang="en-US" sz="2400" dirty="0"/>
          </a:p>
          <a:p>
            <a:pPr marL="571500" indent="-457200">
              <a:buFont typeface="+mj-lt"/>
              <a:buAutoNum type="arabicPeriod"/>
            </a:pPr>
            <a:r>
              <a:rPr lang="en-US" sz="2400" dirty="0"/>
              <a:t>Court-ordered interventions in cases of informed refusal, as well as punishment of pregnant women for their behavior that might put a fetus at risk, neglect the fact that medical knowledge and predictions of outcomes in obstetrics have limitations.</a:t>
            </a:r>
          </a:p>
        </p:txBody>
      </p:sp>
      <p:sp>
        <p:nvSpPr>
          <p:cNvPr id="2" name="Title 1"/>
          <p:cNvSpPr>
            <a:spLocks noGrp="1"/>
          </p:cNvSpPr>
          <p:nvPr>
            <p:ph type="title"/>
          </p:nvPr>
        </p:nvSpPr>
        <p:spPr/>
        <p:txBody>
          <a:bodyPr/>
          <a:lstStyle/>
          <a:p>
            <a:r>
              <a:rPr lang="en-US" dirty="0" smtClean="0"/>
              <a:t>Six Objections to Coercive and Punitive Approaches</a:t>
            </a:r>
            <a:endParaRPr lang="en-US" dirty="0"/>
          </a:p>
        </p:txBody>
      </p:sp>
    </p:spTree>
    <p:extLst>
      <p:ext uri="{BB962C8B-B14F-4D97-AF65-F5344CB8AC3E}">
        <p14:creationId xmlns:p14="http://schemas.microsoft.com/office/powerpoint/2010/main" val="4794192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57200" y="1524000"/>
            <a:ext cx="7772400" cy="5029200"/>
          </a:xfrm>
          <a:noFill/>
          <a:ln cap="flat">
            <a:noFill/>
            <a:miter lim="800000"/>
            <a:headEnd/>
            <a:tailEnd/>
          </a:ln>
        </p:spPr>
        <p:txBody>
          <a:bodyPr vert="horz" lIns="91440" tIns="182880" rIns="91440" bIns="45720" rtlCol="0">
            <a:noAutofit/>
          </a:bodyPr>
          <a:lstStyle/>
          <a:p>
            <a:pPr marL="571500" indent="-457200">
              <a:buFont typeface="+mj-lt"/>
              <a:buAutoNum type="arabicPeriod" startAt="3"/>
            </a:pPr>
            <a:r>
              <a:rPr lang="en-US" sz="2400" dirty="0"/>
              <a:t>Coercive and punitive policies treat medical problems such as addiction and psychiatric illness as if they were moral failings.</a:t>
            </a:r>
          </a:p>
          <a:p>
            <a:pPr marL="571500" indent="-457200">
              <a:buFont typeface="+mj-lt"/>
              <a:buAutoNum type="arabicPeriod" startAt="3"/>
            </a:pPr>
            <a:endParaRPr lang="en-US" sz="2400" dirty="0"/>
          </a:p>
          <a:p>
            <a:pPr marL="571500" indent="-457200">
              <a:buFont typeface="+mj-lt"/>
              <a:buAutoNum type="arabicPeriod" startAt="3"/>
            </a:pPr>
            <a:r>
              <a:rPr lang="en-US" sz="2400" dirty="0"/>
              <a:t>Coercive and punitive policies are potentially counterproductive in that they are likely to discourage prenatal care and successful treatment, adversely affect infant mortality rates, and undermine the physician-patient relationship.</a:t>
            </a:r>
          </a:p>
        </p:txBody>
      </p:sp>
      <p:sp>
        <p:nvSpPr>
          <p:cNvPr id="2" name="Title 1"/>
          <p:cNvSpPr>
            <a:spLocks noGrp="1"/>
          </p:cNvSpPr>
          <p:nvPr>
            <p:ph type="title"/>
          </p:nvPr>
        </p:nvSpPr>
        <p:spPr/>
        <p:txBody>
          <a:bodyPr/>
          <a:lstStyle/>
          <a:p>
            <a:r>
              <a:rPr lang="en-US" dirty="0" smtClean="0"/>
              <a:t>Six Objections….</a:t>
            </a:r>
            <a:endParaRPr lang="en-US" dirty="0"/>
          </a:p>
        </p:txBody>
      </p:sp>
    </p:spTree>
    <p:extLst>
      <p:ext uri="{BB962C8B-B14F-4D97-AF65-F5344CB8AC3E}">
        <p14:creationId xmlns:p14="http://schemas.microsoft.com/office/powerpoint/2010/main" val="789214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57200" y="1600200"/>
            <a:ext cx="7848600" cy="4953000"/>
          </a:xfrm>
          <a:noFill/>
          <a:ln cap="flat">
            <a:noFill/>
            <a:miter lim="800000"/>
            <a:headEnd/>
            <a:tailEnd/>
          </a:ln>
        </p:spPr>
        <p:txBody>
          <a:bodyPr vert="horz" lIns="91440" tIns="182880" rIns="91440" bIns="45720" rtlCol="0">
            <a:noAutofit/>
          </a:bodyPr>
          <a:lstStyle/>
          <a:p>
            <a:pPr marL="571500" indent="-457200">
              <a:buFont typeface="+mj-lt"/>
              <a:buAutoNum type="arabicPeriod" startAt="5"/>
            </a:pPr>
            <a:r>
              <a:rPr lang="en-US" sz="2400" dirty="0"/>
              <a:t>Coercive and punitive policies directed toward pregnant women unjustly single out the most vulnerable women.</a:t>
            </a:r>
          </a:p>
          <a:p>
            <a:pPr marL="571500" indent="-457200">
              <a:buFont typeface="+mj-lt"/>
              <a:buAutoNum type="arabicPeriod" startAt="5"/>
            </a:pPr>
            <a:endParaRPr lang="en-US" sz="2400" dirty="0"/>
          </a:p>
          <a:p>
            <a:pPr marL="571500" indent="-457200">
              <a:buFont typeface="+mj-lt"/>
              <a:buAutoNum type="arabicPeriod" startAt="5"/>
            </a:pPr>
            <a:r>
              <a:rPr lang="en-US" sz="2400" dirty="0"/>
              <a:t>Coercive and punitive policies create the potential for criminalization of many types of otherwise legal maternal behavior.</a:t>
            </a:r>
          </a:p>
          <a:p>
            <a:pPr marL="571500" indent="-457200">
              <a:buFont typeface="+mj-lt"/>
              <a:buAutoNum type="arabicPeriod" startAt="5"/>
            </a:pPr>
            <a:endParaRPr lang="en-US" sz="2400" dirty="0"/>
          </a:p>
        </p:txBody>
      </p:sp>
      <p:sp>
        <p:nvSpPr>
          <p:cNvPr id="2" name="Title 1"/>
          <p:cNvSpPr>
            <a:spLocks noGrp="1"/>
          </p:cNvSpPr>
          <p:nvPr>
            <p:ph type="title"/>
          </p:nvPr>
        </p:nvSpPr>
        <p:spPr/>
        <p:txBody>
          <a:bodyPr/>
          <a:lstStyle/>
          <a:p>
            <a:r>
              <a:rPr lang="en-US" dirty="0" smtClean="0"/>
              <a:t>Six Objections….</a:t>
            </a:r>
            <a:endParaRPr lang="en-US" dirty="0"/>
          </a:p>
        </p:txBody>
      </p:sp>
    </p:spTree>
    <p:extLst>
      <p:ext uri="{BB962C8B-B14F-4D97-AF65-F5344CB8AC3E}">
        <p14:creationId xmlns:p14="http://schemas.microsoft.com/office/powerpoint/2010/main" val="16890759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6"/>
          <p:cNvSpPr>
            <a:spLocks noGrp="1" noChangeArrowheads="1"/>
          </p:cNvSpPr>
          <p:nvPr>
            <p:ph type="body" sz="half" idx="1"/>
          </p:nvPr>
        </p:nvSpPr>
        <p:spPr>
          <a:xfrm>
            <a:off x="228600" y="1600200"/>
            <a:ext cx="4419600" cy="4876800"/>
          </a:xfrm>
          <a:noFill/>
          <a:ln cap="flat">
            <a:noFill/>
            <a:miter lim="800000"/>
            <a:headEnd/>
            <a:tailEnd/>
          </a:ln>
        </p:spPr>
        <p:txBody>
          <a:bodyPr vert="horz" lIns="91440" tIns="182880" rIns="91440" bIns="45720" rtlCol="0">
            <a:noAutofit/>
          </a:bodyPr>
          <a:lstStyle/>
          <a:p>
            <a:r>
              <a:rPr lang="en-US" sz="2800" dirty="0"/>
              <a:t>Education/prevention vs. punishment</a:t>
            </a:r>
          </a:p>
          <a:p>
            <a:endParaRPr lang="en-US" sz="1600" dirty="0"/>
          </a:p>
          <a:p>
            <a:r>
              <a:rPr lang="en-US" sz="2800" dirty="0"/>
              <a:t>Drug and alcohol treatment</a:t>
            </a:r>
          </a:p>
          <a:p>
            <a:endParaRPr lang="en-US" sz="1600" dirty="0"/>
          </a:p>
          <a:p>
            <a:r>
              <a:rPr lang="en-US" sz="2800" dirty="0"/>
              <a:t>Health provider screening</a:t>
            </a:r>
          </a:p>
          <a:p>
            <a:endParaRPr lang="en-US" sz="1600" dirty="0"/>
          </a:p>
          <a:p>
            <a:r>
              <a:rPr lang="en-US" sz="2800" dirty="0"/>
              <a:t>Public health interventions for FASD </a:t>
            </a:r>
          </a:p>
        </p:txBody>
      </p:sp>
      <p:pic>
        <p:nvPicPr>
          <p:cNvPr id="17413" name="Picture 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800600" y="1722438"/>
            <a:ext cx="3562637" cy="3992562"/>
          </a:xfrm>
        </p:spPr>
      </p:pic>
      <p:sp>
        <p:nvSpPr>
          <p:cNvPr id="2" name="Title 1"/>
          <p:cNvSpPr>
            <a:spLocks noGrp="1"/>
          </p:cNvSpPr>
          <p:nvPr>
            <p:ph type="title"/>
          </p:nvPr>
        </p:nvSpPr>
        <p:spPr/>
        <p:txBody>
          <a:bodyPr/>
          <a:lstStyle/>
          <a:p>
            <a:r>
              <a:rPr lang="en-US" dirty="0" smtClean="0"/>
              <a:t>Public Health Approach</a:t>
            </a:r>
            <a:endParaRPr lang="en-US" dirty="0"/>
          </a:p>
        </p:txBody>
      </p:sp>
    </p:spTree>
    <p:extLst>
      <p:ext uri="{BB962C8B-B14F-4D97-AF65-F5344CB8AC3E}">
        <p14:creationId xmlns:p14="http://schemas.microsoft.com/office/powerpoint/2010/main" val="34161873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152400" y="1600200"/>
            <a:ext cx="4419600" cy="5105400"/>
          </a:xfrm>
          <a:noFill/>
          <a:ln cap="flat">
            <a:noFill/>
            <a:miter lim="800000"/>
            <a:headEnd/>
            <a:tailEnd/>
          </a:ln>
        </p:spPr>
        <p:txBody>
          <a:bodyPr vert="horz" lIns="91440" tIns="182880" rIns="91440" bIns="45720" rtlCol="0">
            <a:noAutofit/>
          </a:bodyPr>
          <a:lstStyle/>
          <a:p>
            <a:endParaRPr lang="en-US" sz="2800"/>
          </a:p>
          <a:p>
            <a:endParaRPr lang="en-US" sz="2800"/>
          </a:p>
        </p:txBody>
      </p:sp>
      <p:sp>
        <p:nvSpPr>
          <p:cNvPr id="18437" name="Rectangle 8"/>
          <p:cNvSpPr>
            <a:spLocks noChangeArrowheads="1"/>
          </p:cNvSpPr>
          <p:nvPr/>
        </p:nvSpPr>
        <p:spPr bwMode="auto">
          <a:xfrm>
            <a:off x="4344988" y="3200400"/>
            <a:ext cx="4556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00000"/>
              </a:lnSpc>
              <a:buClr>
                <a:srgbClr val="FFE885"/>
              </a:buClr>
              <a:buFont typeface="Wingdings" pitchFamily="2" charset="2"/>
              <a:buChar char="v"/>
            </a:pPr>
            <a:endParaRPr lang="en-US" sz="2400"/>
          </a:p>
        </p:txBody>
      </p:sp>
      <p:sp>
        <p:nvSpPr>
          <p:cNvPr id="18438" name="Rectangle 9"/>
          <p:cNvSpPr>
            <a:spLocks noChangeArrowheads="1"/>
          </p:cNvSpPr>
          <p:nvPr/>
        </p:nvSpPr>
        <p:spPr bwMode="auto">
          <a:xfrm>
            <a:off x="152400" y="1600200"/>
            <a:ext cx="4343400" cy="5029200"/>
          </a:xfrm>
          <a:prstGeom prst="rect">
            <a:avLst/>
          </a:prstGeom>
          <a:noFill/>
          <a:ln cap="flat">
            <a:noFill/>
            <a:miter lim="800000"/>
            <a:headEnd/>
            <a:tailEnd/>
          </a:ln>
        </p:spPr>
        <p:txBody>
          <a:bodyPr vert="horz" lIns="91440" tIns="182880" rIns="91440" bIns="45720" rtlCol="0">
            <a:noAutofit/>
          </a:bodyPr>
          <a:lstStyle/>
          <a:p>
            <a:pPr marL="342900" indent="-228600">
              <a:spcBef>
                <a:spcPct val="20000"/>
              </a:spcBef>
              <a:buClr>
                <a:schemeClr val="accent1"/>
              </a:buClr>
              <a:buFont typeface="Arial" pitchFamily="34" charset="0"/>
              <a:buChar char="•"/>
            </a:pPr>
            <a:r>
              <a:rPr lang="en-US" sz="2800" dirty="0"/>
              <a:t>Ethical concerns related to FASD</a:t>
            </a:r>
          </a:p>
          <a:p>
            <a:pPr marL="342900" indent="-228600">
              <a:spcBef>
                <a:spcPct val="20000"/>
              </a:spcBef>
              <a:buClr>
                <a:schemeClr val="accent1"/>
              </a:buClr>
              <a:buFont typeface="Arial" pitchFamily="34" charset="0"/>
              <a:buChar char="•"/>
            </a:pPr>
            <a:endParaRPr lang="en-US" sz="2800" dirty="0"/>
          </a:p>
          <a:p>
            <a:pPr marL="342900" indent="-228600">
              <a:spcBef>
                <a:spcPct val="20000"/>
              </a:spcBef>
              <a:buClr>
                <a:schemeClr val="accent1"/>
              </a:buClr>
              <a:buFont typeface="Arial" pitchFamily="34" charset="0"/>
              <a:buChar char="•"/>
            </a:pPr>
            <a:r>
              <a:rPr lang="en-US" sz="2800" dirty="0"/>
              <a:t>Legal and Policy Issues</a:t>
            </a:r>
          </a:p>
        </p:txBody>
      </p:sp>
      <p:pic>
        <p:nvPicPr>
          <p:cNvPr id="18440" name="Picture 13" descr="R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759446"/>
            <a:ext cx="3352800" cy="387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In Closing….</a:t>
            </a:r>
            <a:endParaRPr lang="en-US" dirty="0"/>
          </a:p>
        </p:txBody>
      </p:sp>
    </p:spTree>
    <p:extLst>
      <p:ext uri="{BB962C8B-B14F-4D97-AF65-F5344CB8AC3E}">
        <p14:creationId xmlns:p14="http://schemas.microsoft.com/office/powerpoint/2010/main" val="5616016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95400"/>
            <a:ext cx="7010400" cy="2593975"/>
          </a:xfrm>
        </p:spPr>
        <p:txBody>
          <a:bodyPr anchor="ctr" anchorCtr="1"/>
          <a:lstStyle/>
          <a:p>
            <a:pPr algn="ctr"/>
            <a:r>
              <a:rPr lang="en-US" sz="3200" dirty="0" smtClean="0"/>
              <a:t>Arctic FASD Regional Training Center</a:t>
            </a:r>
            <a:r>
              <a:rPr lang="en-US" sz="3200" dirty="0"/>
              <a:t/>
            </a:r>
            <a:br>
              <a:rPr lang="en-US" sz="3200" dirty="0"/>
            </a:br>
            <a:r>
              <a:rPr lang="en-US" sz="3200" dirty="0" smtClean="0"/>
              <a:t>www.uaa.alaska.edu/arcticfasdrtc</a:t>
            </a:r>
            <a:br>
              <a:rPr lang="en-US" sz="3200" dirty="0" smtClean="0"/>
            </a:br>
            <a:r>
              <a:rPr lang="en-US" sz="3200" dirty="0" smtClean="0"/>
              <a:t>arcticfasdrtc@uaa.alaska.edu</a:t>
            </a:r>
            <a:br>
              <a:rPr lang="en-US" sz="3200" dirty="0" smtClean="0"/>
            </a:br>
            <a:r>
              <a:rPr lang="en-US" sz="3200" dirty="0" smtClean="0"/>
              <a:t>907.786.6381</a:t>
            </a:r>
            <a:br>
              <a:rPr lang="en-US" sz="3200" dirty="0" smtClean="0"/>
            </a:br>
            <a:endParaRPr lang="en-US" sz="3200" dirty="0"/>
          </a:p>
        </p:txBody>
      </p:sp>
      <p:sp>
        <p:nvSpPr>
          <p:cNvPr id="3" name="Subtitle 2"/>
          <p:cNvSpPr>
            <a:spLocks noGrp="1"/>
          </p:cNvSpPr>
          <p:nvPr>
            <p:ph type="subTitle" idx="1"/>
          </p:nvPr>
        </p:nvSpPr>
        <p:spPr>
          <a:xfrm>
            <a:off x="990600" y="57912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4" name="Group 3"/>
          <p:cNvGrpSpPr>
            <a:grpSpLocks/>
          </p:cNvGrpSpPr>
          <p:nvPr/>
        </p:nvGrpSpPr>
        <p:grpSpPr bwMode="auto">
          <a:xfrm>
            <a:off x="1371600" y="3906837"/>
            <a:ext cx="1893888" cy="1503363"/>
            <a:chOff x="106756200" y="113385600"/>
            <a:chExt cx="1894562" cy="1503123"/>
          </a:xfrm>
        </p:grpSpPr>
        <p:sp>
          <p:nvSpPr>
            <p:cNvPr id="5" name="Text Box 16"/>
            <p:cNvSpPr txBox="1">
              <a:spLocks noChangeArrowheads="1"/>
            </p:cNvSpPr>
            <p:nvPr/>
          </p:nvSpPr>
          <p:spPr bwMode="auto">
            <a:xfrm>
              <a:off x="106756200" y="113385600"/>
              <a:ext cx="1894562" cy="1503123"/>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defPPr>
                <a:defRPr lang="en-US"/>
              </a:defPPr>
              <a:lvl1pPr algn="l" rtl="0" fontAlgn="base">
                <a:spcBef>
                  <a:spcPct val="20000"/>
                </a:spcBef>
                <a:spcAft>
                  <a:spcPct val="0"/>
                </a:spcAft>
                <a:buChar char="•"/>
                <a:defRPr sz="3200" kern="1200">
                  <a:solidFill>
                    <a:schemeClr val="tx1"/>
                  </a:solidFill>
                  <a:latin typeface="Arial" charset="0"/>
                  <a:ea typeface="+mn-ea"/>
                  <a:cs typeface="+mn-cs"/>
                </a:defRPr>
              </a:lvl1pPr>
              <a:lvl2pPr marL="457200" algn="l" rtl="0" fontAlgn="base">
                <a:spcBef>
                  <a:spcPct val="20000"/>
                </a:spcBef>
                <a:spcAft>
                  <a:spcPct val="0"/>
                </a:spcAft>
                <a:buChar char="•"/>
                <a:defRPr sz="3200" kern="1200">
                  <a:solidFill>
                    <a:schemeClr val="tx1"/>
                  </a:solidFill>
                  <a:latin typeface="Arial" charset="0"/>
                  <a:ea typeface="+mn-ea"/>
                  <a:cs typeface="+mn-cs"/>
                </a:defRPr>
              </a:lvl2pPr>
              <a:lvl3pPr marL="914400" algn="l" rtl="0" fontAlgn="base">
                <a:spcBef>
                  <a:spcPct val="20000"/>
                </a:spcBef>
                <a:spcAft>
                  <a:spcPct val="0"/>
                </a:spcAft>
                <a:buChar char="•"/>
                <a:defRPr sz="3200" kern="1200">
                  <a:solidFill>
                    <a:schemeClr val="tx1"/>
                  </a:solidFill>
                  <a:latin typeface="Arial" charset="0"/>
                  <a:ea typeface="+mn-ea"/>
                  <a:cs typeface="+mn-cs"/>
                </a:defRPr>
              </a:lvl3pPr>
              <a:lvl4pPr marL="1371600" algn="l" rtl="0" fontAlgn="base">
                <a:spcBef>
                  <a:spcPct val="20000"/>
                </a:spcBef>
                <a:spcAft>
                  <a:spcPct val="0"/>
                </a:spcAft>
                <a:buChar char="•"/>
                <a:defRPr sz="3200" kern="1200">
                  <a:solidFill>
                    <a:schemeClr val="tx1"/>
                  </a:solidFill>
                  <a:latin typeface="Arial" charset="0"/>
                  <a:ea typeface="+mn-ea"/>
                  <a:cs typeface="+mn-cs"/>
                </a:defRPr>
              </a:lvl4pPr>
              <a:lvl5pPr marL="1828800" algn="l" rtl="0" fontAlgn="base">
                <a:spcBef>
                  <a:spcPct val="20000"/>
                </a:spcBef>
                <a:spcAft>
                  <a:spcPct val="0"/>
                </a:spcAft>
                <a:buChar char="•"/>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a:lstStyle>
            <a:p>
              <a:pPr eaLnBrk="1" hangingPunct="1">
                <a:spcBef>
                  <a:spcPct val="0"/>
                </a:spcBef>
                <a:buFontTx/>
                <a:buNone/>
              </a:pPr>
              <a:endParaRPr lang="en-US" sz="1800"/>
            </a:p>
          </p:txBody>
        </p:sp>
        <p:pic>
          <p:nvPicPr>
            <p:cNvPr id="6" name="Picture 5" descr="CBHRS fi_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833473" y="113430337"/>
              <a:ext cx="1742944" cy="139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6872" y="4178236"/>
            <a:ext cx="2472351" cy="1003363"/>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591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100000"/>
              </a:lnSpc>
              <a:buFont typeface="Wingdings" pitchFamily="2" charset="2"/>
              <a:buChar char="v"/>
            </a:pPr>
            <a:endParaRPr lang="en-US" sz="3200">
              <a:latin typeface="Times New Roman" pitchFamily="18" charset="0"/>
            </a:endParaRPr>
          </a:p>
        </p:txBody>
      </p:sp>
      <p:sp>
        <p:nvSpPr>
          <p:cNvPr id="3075" name="Rectangle 3"/>
          <p:cNvSpPr>
            <a:spLocks noGrp="1" noChangeArrowheads="1"/>
          </p:cNvSpPr>
          <p:nvPr>
            <p:ph type="body" sz="half" idx="1"/>
          </p:nvPr>
        </p:nvSpPr>
        <p:spPr>
          <a:xfrm>
            <a:off x="457200" y="1752600"/>
            <a:ext cx="4114800" cy="4419600"/>
          </a:xfrm>
          <a:noFill/>
          <a:ln cap="flat">
            <a:noFill/>
            <a:miter lim="800000"/>
            <a:headEnd/>
            <a:tailEnd/>
          </a:ln>
        </p:spPr>
        <p:txBody>
          <a:bodyPr/>
          <a:lstStyle/>
          <a:p>
            <a:pPr eaLnBrk="1" hangingPunct="1"/>
            <a:r>
              <a:rPr lang="en-US" sz="3200" dirty="0" smtClean="0"/>
              <a:t>Ethical Issues</a:t>
            </a:r>
          </a:p>
          <a:p>
            <a:pPr eaLnBrk="1" hangingPunct="1"/>
            <a:endParaRPr lang="en-US" sz="3200" dirty="0" smtClean="0"/>
          </a:p>
          <a:p>
            <a:pPr eaLnBrk="1" hangingPunct="1"/>
            <a:r>
              <a:rPr lang="en-US" sz="3200" dirty="0" smtClean="0"/>
              <a:t>Legal &amp; Policy Issues</a:t>
            </a:r>
          </a:p>
        </p:txBody>
      </p:sp>
      <p:sp>
        <p:nvSpPr>
          <p:cNvPr id="3077" name="Text Box 7"/>
          <p:cNvSpPr txBox="1">
            <a:spLocks noChangeArrowheads="1"/>
          </p:cNvSpPr>
          <p:nvPr/>
        </p:nvSpPr>
        <p:spPr bwMode="auto">
          <a:xfrm>
            <a:off x="457200" y="533400"/>
            <a:ext cx="8382000" cy="800219"/>
          </a:xfrm>
          <a:prstGeom prst="rect">
            <a:avLst/>
          </a:prstGeom>
        </p:spPr>
        <p:txBody>
          <a:bodyPr vert="horz" lIns="91440" tIns="45720" rIns="91440" bIns="45720" rtlCol="0" anchor="ctr">
            <a:noAutofit/>
          </a:bodyPr>
          <a:lstStyle>
            <a:lvl1pPr>
              <a:spcBef>
                <a:spcPct val="0"/>
              </a:spcBef>
              <a:buNone/>
              <a:defRPr sz="4600" cap="none" spc="-100" baseline="0">
                <a:ln>
                  <a:noFill/>
                </a:ln>
                <a:solidFill>
                  <a:schemeClr val="tx2"/>
                </a:solidFill>
                <a:effectLst/>
                <a:latin typeface="+mj-lt"/>
                <a:ea typeface="+mj-ea"/>
                <a:cs typeface="+mj-cs"/>
              </a:defRPr>
            </a:lvl1pPr>
          </a:lstStyle>
          <a:p>
            <a:r>
              <a:rPr lang="en-US" dirty="0"/>
              <a:t>Road Map for Presentation</a:t>
            </a:r>
          </a:p>
        </p:txBody>
      </p:sp>
      <p:pic>
        <p:nvPicPr>
          <p:cNvPr id="3078" name="Picture 17" descr="R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8558" y="1752600"/>
            <a:ext cx="3471042"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774257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Issues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07690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100000"/>
              </a:lnSpc>
              <a:buFont typeface="Wingdings" pitchFamily="2" charset="2"/>
              <a:buChar char="v"/>
            </a:pPr>
            <a:endParaRPr lang="en-US" sz="3200">
              <a:latin typeface="Times New Roman" pitchFamily="18" charset="0"/>
            </a:endParaRPr>
          </a:p>
        </p:txBody>
      </p:sp>
      <p:sp>
        <p:nvSpPr>
          <p:cNvPr id="5124" name="Rectangle 4"/>
          <p:cNvSpPr>
            <a:spLocks noGrp="1" noChangeArrowheads="1"/>
          </p:cNvSpPr>
          <p:nvPr>
            <p:ph type="body" sz="half" idx="2"/>
          </p:nvPr>
        </p:nvSpPr>
        <p:spPr>
          <a:xfrm>
            <a:off x="4114800" y="1600200"/>
            <a:ext cx="4114800" cy="4800600"/>
          </a:xfrm>
          <a:noFill/>
          <a:ln cap="flat">
            <a:noFill/>
            <a:miter lim="800000"/>
            <a:headEnd/>
            <a:tailEnd/>
          </a:ln>
        </p:spPr>
        <p:txBody>
          <a:bodyPr vert="horz" lIns="91440" tIns="45720" rIns="91440" bIns="45720" rtlCol="0">
            <a:normAutofit/>
          </a:bodyPr>
          <a:lstStyle/>
          <a:p>
            <a:r>
              <a:rPr lang="en-US" sz="3200" dirty="0"/>
              <a:t>Basic Principles</a:t>
            </a:r>
          </a:p>
          <a:p>
            <a:endParaRPr lang="en-US" sz="3200" dirty="0"/>
          </a:p>
          <a:p>
            <a:r>
              <a:rPr lang="en-US" sz="3200" dirty="0"/>
              <a:t>Respect for Persons</a:t>
            </a:r>
          </a:p>
          <a:p>
            <a:endParaRPr lang="en-US" sz="3200" dirty="0"/>
          </a:p>
          <a:p>
            <a:r>
              <a:rPr lang="en-US" sz="3200" dirty="0"/>
              <a:t>Confidentiality</a:t>
            </a:r>
          </a:p>
          <a:p>
            <a:endParaRPr lang="en-US" sz="3200" dirty="0"/>
          </a:p>
          <a:p>
            <a:endParaRPr lang="en-US" sz="3200" dirty="0"/>
          </a:p>
        </p:txBody>
      </p:sp>
      <p:pic>
        <p:nvPicPr>
          <p:cNvPr id="5126" name="Picture 19" descr="ethics"/>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71513" y="1857922"/>
            <a:ext cx="3138487" cy="3628478"/>
          </a:xfrm>
        </p:spPr>
      </p:pic>
      <p:sp>
        <p:nvSpPr>
          <p:cNvPr id="2" name="Title 1"/>
          <p:cNvSpPr>
            <a:spLocks noGrp="1"/>
          </p:cNvSpPr>
          <p:nvPr>
            <p:ph type="title"/>
          </p:nvPr>
        </p:nvSpPr>
        <p:spPr/>
        <p:txBody>
          <a:bodyPr/>
          <a:lstStyle/>
          <a:p>
            <a:r>
              <a:rPr lang="en-US" dirty="0" smtClean="0"/>
              <a:t>Ethical Issues</a:t>
            </a:r>
            <a:endParaRPr lang="en-US" dirty="0"/>
          </a:p>
        </p:txBody>
      </p:sp>
    </p:spTree>
    <p:extLst>
      <p:ext uri="{BB962C8B-B14F-4D97-AF65-F5344CB8AC3E}">
        <p14:creationId xmlns:p14="http://schemas.microsoft.com/office/powerpoint/2010/main" val="266453313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sz="half" idx="2"/>
          </p:nvPr>
        </p:nvSpPr>
        <p:spPr>
          <a:xfrm>
            <a:off x="457200" y="1600200"/>
            <a:ext cx="4419600" cy="5029200"/>
          </a:xfrm>
          <a:noFill/>
          <a:ln cap="flat">
            <a:noFill/>
            <a:miter lim="800000"/>
            <a:headEnd/>
            <a:tailEnd/>
          </a:ln>
        </p:spPr>
        <p:txBody>
          <a:bodyPr vert="horz" lIns="91440" tIns="45720" rIns="91440" bIns="45720" rtlCol="0">
            <a:normAutofit/>
          </a:bodyPr>
          <a:lstStyle/>
          <a:p>
            <a:r>
              <a:rPr lang="en-US" sz="3200" dirty="0"/>
              <a:t>Autonomy</a:t>
            </a:r>
          </a:p>
          <a:p>
            <a:endParaRPr lang="en-US" sz="3200" dirty="0"/>
          </a:p>
          <a:p>
            <a:r>
              <a:rPr lang="en-US" sz="3200" dirty="0"/>
              <a:t>Beneficence</a:t>
            </a:r>
          </a:p>
          <a:p>
            <a:endParaRPr lang="en-US" sz="3200" dirty="0"/>
          </a:p>
          <a:p>
            <a:r>
              <a:rPr lang="en-US" sz="3200" dirty="0" err="1"/>
              <a:t>Nonmaleficence</a:t>
            </a:r>
            <a:endParaRPr lang="en-US" sz="3200" dirty="0"/>
          </a:p>
          <a:p>
            <a:endParaRPr lang="en-US" sz="3200" dirty="0"/>
          </a:p>
          <a:p>
            <a:r>
              <a:rPr lang="en-US" sz="3200" dirty="0"/>
              <a:t>Justice</a:t>
            </a:r>
          </a:p>
          <a:p>
            <a:endParaRPr lang="en-US" sz="3200" dirty="0"/>
          </a:p>
        </p:txBody>
      </p:sp>
      <p:pic>
        <p:nvPicPr>
          <p:cNvPr id="6149" name="Picture 6" descr="MCj0439824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133600"/>
            <a:ext cx="3429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Basic Principles</a:t>
            </a:r>
            <a:endParaRPr lang="en-US" dirty="0"/>
          </a:p>
        </p:txBody>
      </p:sp>
    </p:spTree>
    <p:extLst>
      <p:ext uri="{BB962C8B-B14F-4D97-AF65-F5344CB8AC3E}">
        <p14:creationId xmlns:p14="http://schemas.microsoft.com/office/powerpoint/2010/main" val="3983864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
          <p:cNvSpPr>
            <a:spLocks noGrp="1" noChangeArrowheads="1"/>
          </p:cNvSpPr>
          <p:nvPr>
            <p:ph type="body" sz="half" idx="2"/>
          </p:nvPr>
        </p:nvSpPr>
        <p:spPr>
          <a:xfrm>
            <a:off x="152400" y="1600200"/>
            <a:ext cx="4343400" cy="5029200"/>
          </a:xfrm>
          <a:noFill/>
          <a:ln cap="flat">
            <a:noFill/>
            <a:miter lim="800000"/>
            <a:headEnd/>
            <a:tailEnd/>
          </a:ln>
        </p:spPr>
        <p:txBody>
          <a:bodyPr vert="horz" lIns="91440" tIns="45720" rIns="91440" bIns="45720" rtlCol="0">
            <a:normAutofit/>
          </a:bodyPr>
          <a:lstStyle/>
          <a:p>
            <a:r>
              <a:rPr lang="en-US" sz="3200" dirty="0"/>
              <a:t>Encompasses all of the basic principles</a:t>
            </a:r>
          </a:p>
          <a:p>
            <a:endParaRPr lang="en-US" sz="3200" dirty="0"/>
          </a:p>
          <a:p>
            <a:r>
              <a:rPr lang="en-US" sz="3200" dirty="0"/>
              <a:t>Asks care providers to honor each person’s dignity and interests</a:t>
            </a:r>
          </a:p>
          <a:p>
            <a:endParaRPr lang="en-US" sz="3200" dirty="0"/>
          </a:p>
          <a:p>
            <a:r>
              <a:rPr lang="en-US" sz="3200" dirty="0"/>
              <a:t>Respect for individuals with FASD</a:t>
            </a:r>
          </a:p>
        </p:txBody>
      </p:sp>
      <p:pic>
        <p:nvPicPr>
          <p:cNvPr id="7173" name="Picture 18" descr="MPj0443510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9981" y="1981200"/>
            <a:ext cx="3415819"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Respect for Persons</a:t>
            </a:r>
            <a:endParaRPr lang="en-US" dirty="0"/>
          </a:p>
        </p:txBody>
      </p:sp>
    </p:spTree>
    <p:extLst>
      <p:ext uri="{BB962C8B-B14F-4D97-AF65-F5344CB8AC3E}">
        <p14:creationId xmlns:p14="http://schemas.microsoft.com/office/powerpoint/2010/main" val="1574726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sz="half" idx="1"/>
          </p:nvPr>
        </p:nvSpPr>
        <p:spPr>
          <a:xfrm>
            <a:off x="4038600" y="1600200"/>
            <a:ext cx="4191000" cy="4572000"/>
          </a:xfrm>
          <a:noFill/>
          <a:ln cap="flat">
            <a:noFill/>
            <a:miter lim="800000"/>
            <a:headEnd/>
            <a:tailEnd/>
          </a:ln>
        </p:spPr>
        <p:txBody>
          <a:bodyPr vert="horz" lIns="91440" tIns="45720" rIns="91440" bIns="45720" rtlCol="0">
            <a:normAutofit/>
          </a:bodyPr>
          <a:lstStyle/>
          <a:p>
            <a:r>
              <a:rPr lang="en-US" sz="3200" dirty="0"/>
              <a:t>Essential to the health provider-patient relationship</a:t>
            </a:r>
          </a:p>
          <a:p>
            <a:endParaRPr lang="en-US" sz="3200" dirty="0"/>
          </a:p>
          <a:p>
            <a:r>
              <a:rPr lang="en-US" sz="3200" dirty="0"/>
              <a:t>Protection of privacy</a:t>
            </a:r>
          </a:p>
          <a:p>
            <a:endParaRPr lang="en-US" sz="3200" dirty="0"/>
          </a:p>
          <a:p>
            <a:r>
              <a:rPr lang="en-US" sz="3200" dirty="0"/>
              <a:t>Acknowledge limitations</a:t>
            </a:r>
          </a:p>
        </p:txBody>
      </p:sp>
      <p:pic>
        <p:nvPicPr>
          <p:cNvPr id="8197" name="Picture 21" descr="MPj0309625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749669"/>
            <a:ext cx="3124200" cy="396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Confidentiality</a:t>
            </a:r>
            <a:endParaRPr lang="en-US" dirty="0"/>
          </a:p>
        </p:txBody>
      </p:sp>
    </p:spTree>
    <p:extLst>
      <p:ext uri="{BB962C8B-B14F-4D97-AF65-F5344CB8AC3E}">
        <p14:creationId xmlns:p14="http://schemas.microsoft.com/office/powerpoint/2010/main" val="36009734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and Policy Issues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88107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sz="half" idx="1"/>
          </p:nvPr>
        </p:nvSpPr>
        <p:spPr>
          <a:xfrm>
            <a:off x="228600" y="1600200"/>
            <a:ext cx="4419600" cy="4953000"/>
          </a:xfrm>
          <a:noFill/>
          <a:ln cap="flat">
            <a:noFill/>
            <a:miter lim="800000"/>
            <a:headEnd/>
            <a:tailEnd/>
          </a:ln>
        </p:spPr>
        <p:txBody>
          <a:bodyPr vert="horz" lIns="91440" tIns="45720" rIns="91440" bIns="45720" rtlCol="0">
            <a:normAutofit lnSpcReduction="10000"/>
          </a:bodyPr>
          <a:lstStyle/>
          <a:p>
            <a:r>
              <a:rPr lang="en-US" sz="3200" dirty="0"/>
              <a:t>Fetal rights and the maternal-fetal relationship</a:t>
            </a:r>
          </a:p>
          <a:p>
            <a:endParaRPr lang="en-US" sz="3200" dirty="0"/>
          </a:p>
          <a:p>
            <a:r>
              <a:rPr lang="en-US" sz="3200" dirty="0"/>
              <a:t>Limitations of coercive and punitive approaches</a:t>
            </a:r>
          </a:p>
          <a:p>
            <a:endParaRPr lang="en-US" sz="3200" dirty="0"/>
          </a:p>
          <a:p>
            <a:r>
              <a:rPr lang="en-US" sz="3200" dirty="0"/>
              <a:t>A public health approach</a:t>
            </a:r>
          </a:p>
        </p:txBody>
      </p:sp>
      <p:pic>
        <p:nvPicPr>
          <p:cNvPr id="10245" name="Picture 27" descr="MCj0441394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981200"/>
            <a:ext cx="29718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Legal and Policy Issues</a:t>
            </a:r>
            <a:endParaRPr lang="en-US" dirty="0"/>
          </a:p>
        </p:txBody>
      </p:sp>
    </p:spTree>
    <p:extLst>
      <p:ext uri="{BB962C8B-B14F-4D97-AF65-F5344CB8AC3E}">
        <p14:creationId xmlns:p14="http://schemas.microsoft.com/office/powerpoint/2010/main" val="35799224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Fetal Alcohol Spectrum Disorders: Competency VII –  Ethical, Legal, and Policy Issues&amp;quot;&quot;/&gt;&lt;property id=&quot;20307&quot; value=&quot;256&quot;/&gt;&lt;/object&gt;&lt;object type=&quot;3&quot; unique_id=&quot;10004&quot;&gt;&lt;property id=&quot;20148&quot; value=&quot;5&quot;/&gt;&lt;property id=&quot;20300&quot; value=&quot;Slide 2&quot;/&gt;&lt;property id=&quot;20307&quot; value=&quot;257&quot;/&gt;&lt;/object&gt;&lt;object type=&quot;3&quot; unique_id=&quot;10005&quot;&gt;&lt;property id=&quot;20148&quot; value=&quot;5&quot;/&gt;&lt;property id=&quot;20300&quot; value=&quot;Slide 3 - &amp;quot;Ethical Issues&amp;quot;&quot;/&gt;&lt;property id=&quot;20307&quot; value=&quot;273&quot;/&gt;&lt;/object&gt;&lt;object type=&quot;3&quot; unique_id=&quot;10006&quot;&gt;&lt;property id=&quot;20148&quot; value=&quot;5&quot;/&gt;&lt;property id=&quot;20300&quot; value=&quot;Slide 4 - &amp;quot;Ethical Issues&amp;quot;&quot;/&gt;&lt;property id=&quot;20307&quot; value=&quot;259&quot;/&gt;&lt;/object&gt;&lt;object type=&quot;3&quot; unique_id=&quot;10007&quot;&gt;&lt;property id=&quot;20148&quot; value=&quot;5&quot;/&gt;&lt;property id=&quot;20300&quot; value=&quot;Slide 5 - &amp;quot;Basic Principles&amp;quot;&quot;/&gt;&lt;property id=&quot;20307&quot; value=&quot;260&quot;/&gt;&lt;/object&gt;&lt;object type=&quot;3&quot; unique_id=&quot;10008&quot;&gt;&lt;property id=&quot;20148&quot; value=&quot;5&quot;/&gt;&lt;property id=&quot;20300&quot; value=&quot;Slide 6 - &amp;quot;Respect for Persons&amp;quot;&quot;/&gt;&lt;property id=&quot;20307&quot; value=&quot;261&quot;/&gt;&lt;/object&gt;&lt;object type=&quot;3&quot; unique_id=&quot;10009&quot;&gt;&lt;property id=&quot;20148&quot; value=&quot;5&quot;/&gt;&lt;property id=&quot;20300&quot; value=&quot;Slide 7 - &amp;quot;Confidentiality&amp;quot;&quot;/&gt;&lt;property id=&quot;20307&quot; value=&quot;262&quot;/&gt;&lt;/object&gt;&lt;object type=&quot;3&quot; unique_id=&quot;10010&quot;&gt;&lt;property id=&quot;20148&quot; value=&quot;5&quot;/&gt;&lt;property id=&quot;20300&quot; value=&quot;Slide 8 - &amp;quot;Legal and Policy Issues&amp;quot;&quot;/&gt;&lt;property id=&quot;20307&quot; value=&quot;274&quot;/&gt;&lt;/object&gt;&lt;object type=&quot;3&quot; unique_id=&quot;10011&quot;&gt;&lt;property id=&quot;20148&quot; value=&quot;5&quot;/&gt;&lt;property id=&quot;20300&quot; value=&quot;Slide 9 - &amp;quot;Legal and Policy Issues&amp;quot;&quot;/&gt;&lt;property id=&quot;20307&quot; value=&quot;264&quot;/&gt;&lt;/object&gt;&lt;object type=&quot;3&quot; unique_id=&quot;10012&quot;&gt;&lt;property id=&quot;20148&quot; value=&quot;5&quot;/&gt;&lt;property id=&quot;20300&quot; value=&quot;Slide 10 - &amp;quot;Fetal Rights and the Maternal-Fetal Relationship&amp;quot;&quot;/&gt;&lt;property id=&quot;20307&quot; value=&quot;265&quot;/&gt;&lt;/object&gt;&lt;object type=&quot;3&quot; unique_id=&quot;10013&quot;&gt;&lt;property id=&quot;20148&quot; value=&quot;5&quot;/&gt;&lt;property id=&quot;20300&quot; value=&quot;Slide 11 - &amp;quot;Limitations of Coercive and Punitive Approaches&amp;quot;&quot;/&gt;&lt;property id=&quot;20307&quot; value=&quot;266&quot;/&gt;&lt;/object&gt;&lt;object type=&quot;3&quot; unique_id=&quot;10014&quot;&gt;&lt;property id=&quot;20148&quot; value=&quot;5&quot;/&gt;&lt;property id=&quot;20300&quot; value=&quot;Slide 12 - &amp;quot;Limitations of Coercive and Punitive Approaches&amp;quot;&quot;/&gt;&lt;property id=&quot;20307&quot; value=&quot;267&quot;/&gt;&lt;/object&gt;&lt;object type=&quot;3&quot; unique_id=&quot;10015&quot;&gt;&lt;property id=&quot;20148&quot; value=&quot;5&quot;/&gt;&lt;property id=&quot;20300&quot; value=&quot;Slide 13 - &amp;quot;Six Objections to Coercive and Punitive Approaches&amp;quot;&quot;/&gt;&lt;property id=&quot;20307&quot; value=&quot;268&quot;/&gt;&lt;/object&gt;&lt;object type=&quot;3&quot; unique_id=&quot;10016&quot;&gt;&lt;property id=&quot;20148&quot; value=&quot;5&quot;/&gt;&lt;property id=&quot;20300&quot; value=&quot;Slide 14 - &amp;quot;Six Objections….&amp;quot;&quot;/&gt;&lt;property id=&quot;20307&quot; value=&quot;269&quot;/&gt;&lt;/object&gt;&lt;object type=&quot;3&quot; unique_id=&quot;10017&quot;&gt;&lt;property id=&quot;20148&quot; value=&quot;5&quot;/&gt;&lt;property id=&quot;20300&quot; value=&quot;Slide 15 - &amp;quot;Six Objections….&amp;quot;&quot;/&gt;&lt;property id=&quot;20307&quot; value=&quot;270&quot;/&gt;&lt;/object&gt;&lt;object type=&quot;3&quot; unique_id=&quot;10018&quot;&gt;&lt;property id=&quot;20148&quot; value=&quot;5&quot;/&gt;&lt;property id=&quot;20300&quot; value=&quot;Slide 16 - &amp;quot;Public Health Approach&amp;quot;&quot;/&gt;&lt;property id=&quot;20307&quot; value=&quot;271&quot;/&gt;&lt;/object&gt;&lt;object type=&quot;3&quot; unique_id=&quot;10019&quot;&gt;&lt;property id=&quot;20148&quot; value=&quot;5&quot;/&gt;&lt;property id=&quot;20300&quot; value=&quot;Slide 17 - &amp;quot;In Closing….&amp;quot;&quot;/&gt;&lt;property id=&quot;20307&quot; value=&quot;272&quot;/&gt;&lt;/object&gt;&lt;object type=&quot;3&quot; unique_id=&quot;10020&quot;&gt;&lt;property id=&quot;20148&quot; value=&quot;5&quot;/&gt;&lt;property id=&quot;20300&quot; value=&quot;Slide 18 - &amp;quot;Arctic FASD Regional Training Center www.uaa.alaska.edu/arcticfasdrtc arcticfasdrtc@uaa.alaska.edu 907.786.6381 &amp;quot;&quot;/&gt;&lt;property id=&quot;20307&quot; value=&quot;275&quot;/&gt;&lt;/object&gt;&lt;/object&gt;&lt;object type=&quot;8&quot; unique_id=&quot;10040&quot;&gt;&lt;/object&gt;&lt;/object&gt;&lt;/database&gt;"/>
  <p:tag name="MMPROD_NEXTUNIQUEID" val="10009"/>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2">
      <a:dk1>
        <a:srgbClr val="2F2B20"/>
      </a:dk1>
      <a:lt1>
        <a:srgbClr val="FFFFFF"/>
      </a:lt1>
      <a:dk2>
        <a:srgbClr val="4466AF"/>
      </a:dk2>
      <a:lt2>
        <a:srgbClr val="88BC64"/>
      </a:lt2>
      <a:accent1>
        <a:srgbClr val="88BC64"/>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1217</TotalTime>
  <Words>3975</Words>
  <Application>Microsoft Office PowerPoint</Application>
  <PresentationFormat>On-screen Show (4:3)</PresentationFormat>
  <Paragraphs>332</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Adjacency</vt:lpstr>
      <vt:lpstr>Fetal Alcohol Spectrum Disorders: Competency VII –  Ethical, Legal, and Policy Issues</vt:lpstr>
      <vt:lpstr>PowerPoint Presentation</vt:lpstr>
      <vt:lpstr>Ethical Issues</vt:lpstr>
      <vt:lpstr>Ethical Issues</vt:lpstr>
      <vt:lpstr>Basic Principles</vt:lpstr>
      <vt:lpstr>Respect for Persons</vt:lpstr>
      <vt:lpstr>Confidentiality</vt:lpstr>
      <vt:lpstr>Legal and Policy Issues</vt:lpstr>
      <vt:lpstr>Legal and Policy Issues</vt:lpstr>
      <vt:lpstr>Fetal Rights and the Maternal-Fetal Relationship</vt:lpstr>
      <vt:lpstr>Limitations of Coercive and Punitive Approaches</vt:lpstr>
      <vt:lpstr>Limitations of Coercive and Punitive Approaches</vt:lpstr>
      <vt:lpstr>Six Objections to Coercive and Punitive Approaches</vt:lpstr>
      <vt:lpstr>Six Objections….</vt:lpstr>
      <vt:lpstr>Six Objections….</vt:lpstr>
      <vt:lpstr>Public Health Approach</vt:lpstr>
      <vt:lpstr>In Closing….</vt:lpstr>
      <vt:lpstr>Arctic FASD Regional Training Center www.uaa.alaska.edu/arcticfasdrtc arcticfasdrtc@uaa.alaska.edu 907.786.6381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Fetal Alcohol Spectrum Disorders</dc:title>
  <dc:creator>cbhrs</dc:creator>
  <cp:lastModifiedBy>cbhrsae</cp:lastModifiedBy>
  <cp:revision>44</cp:revision>
  <dcterms:created xsi:type="dcterms:W3CDTF">2013-07-18T17:22:51Z</dcterms:created>
  <dcterms:modified xsi:type="dcterms:W3CDTF">2015-09-01T00:01:33Z</dcterms:modified>
</cp:coreProperties>
</file>