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57" r:id="rId3"/>
    <p:sldId id="258" r:id="rId4"/>
    <p:sldId id="288" r:id="rId5"/>
    <p:sldId id="260" r:id="rId6"/>
    <p:sldId id="261" r:id="rId7"/>
    <p:sldId id="262" r:id="rId8"/>
    <p:sldId id="263" r:id="rId9"/>
    <p:sldId id="264" r:id="rId10"/>
    <p:sldId id="265" r:id="rId11"/>
    <p:sldId id="266" r:id="rId12"/>
    <p:sldId id="289" r:id="rId13"/>
    <p:sldId id="268" r:id="rId14"/>
    <p:sldId id="269" r:id="rId15"/>
    <p:sldId id="270" r:id="rId16"/>
    <p:sldId id="271" r:id="rId17"/>
    <p:sldId id="272" r:id="rId18"/>
    <p:sldId id="293" r:id="rId19"/>
    <p:sldId id="274" r:id="rId20"/>
    <p:sldId id="275" r:id="rId21"/>
    <p:sldId id="276" r:id="rId22"/>
    <p:sldId id="277" r:id="rId23"/>
    <p:sldId id="292" r:id="rId24"/>
    <p:sldId id="279" r:id="rId25"/>
    <p:sldId id="280" r:id="rId26"/>
    <p:sldId id="291" r:id="rId27"/>
    <p:sldId id="282" r:id="rId28"/>
    <p:sldId id="283" r:id="rId29"/>
    <p:sldId id="290" r:id="rId30"/>
    <p:sldId id="285" r:id="rId31"/>
    <p:sldId id="286" r:id="rId32"/>
    <p:sldId id="287" r:id="rId33"/>
    <p:sldId id="294" r:id="rId34"/>
  </p:sldIdLst>
  <p:sldSz cx="9144000" cy="6858000" type="screen4x3"/>
  <p:notesSz cx="6858000" cy="9144000"/>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727" autoAdjust="0"/>
  </p:normalViewPr>
  <p:slideViewPr>
    <p:cSldViewPr>
      <p:cViewPr>
        <p:scale>
          <a:sx n="65" d="100"/>
          <a:sy n="65" d="100"/>
        </p:scale>
        <p:origin x="-2040" y="-336"/>
      </p:cViewPr>
      <p:guideLst>
        <p:guide orient="horz" pos="2160"/>
        <p:guide pos="2880"/>
      </p:guideLst>
    </p:cSldViewPr>
  </p:slideViewPr>
  <p:notesTextViewPr>
    <p:cViewPr>
      <p:scale>
        <a:sx n="1" d="1"/>
        <a:sy n="1" d="1"/>
      </p:scale>
      <p:origin x="0" y="0"/>
    </p:cViewPr>
  </p:notesTextViewPr>
  <p:sorterViewPr>
    <p:cViewPr>
      <p:scale>
        <a:sx n="70" d="100"/>
        <a:sy n="70" d="100"/>
      </p:scale>
      <p:origin x="0" y="0"/>
    </p:cViewPr>
  </p:sorterViewPr>
  <p:notesViewPr>
    <p:cSldViewPr>
      <p:cViewPr varScale="1">
        <p:scale>
          <a:sx n="80" d="100"/>
          <a:sy n="80" d="100"/>
        </p:scale>
        <p:origin x="-1974"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708B23-C0E2-40B3-8DE3-8B4033C22F84}" type="datetimeFigureOut">
              <a:rPr lang="en-US" smtClean="0"/>
              <a:t>8/31/2015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28748-325B-45E2-8F36-59C4423DD20E}" type="slidenum">
              <a:rPr lang="en-US" smtClean="0"/>
              <a:t>‹#›</a:t>
            </a:fld>
            <a:endParaRPr lang="en-US"/>
          </a:p>
        </p:txBody>
      </p:sp>
    </p:spTree>
    <p:extLst>
      <p:ext uri="{BB962C8B-B14F-4D97-AF65-F5344CB8AC3E}">
        <p14:creationId xmlns:p14="http://schemas.microsoft.com/office/powerpoint/2010/main" val="397045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PowerPoint was created by the University of Alaska Anchorage Center for Behavioral Health Research &amp; Services’ CDC-funded Arctic FASD Regional Training Center in 2010 and revised in 2013. The content is based primarily on materials and resources available in CDC’s </a:t>
            </a:r>
            <a:r>
              <a:rPr lang="en-US" i="1" baseline="0" dirty="0" smtClean="0"/>
              <a:t>Fetal Alcohol Spectrum Disorders Competency-Based Curriculum Development Guide for Medical and Allied Health Education and Practice</a:t>
            </a:r>
            <a:r>
              <a:rPr lang="en-US" i="0" baseline="0" dirty="0" smtClean="0"/>
              <a:t> (2009). </a:t>
            </a:r>
          </a:p>
          <a:p>
            <a:endParaRPr lang="en-US" i="0" baseline="0" dirty="0" smtClean="0"/>
          </a:p>
          <a:p>
            <a:r>
              <a:rPr lang="en-US" i="0" baseline="0" dirty="0" smtClean="0"/>
              <a:t>This guide was revised in 2015 and is available from www.frfasd.org/Comp_Guide.html. </a:t>
            </a:r>
          </a:p>
          <a:p>
            <a:endParaRPr lang="en-US" i="0" baseline="0" dirty="0" smtClean="0"/>
          </a:p>
          <a:p>
            <a:r>
              <a:rPr lang="en-US" i="0" baseline="0" dirty="0" smtClean="0"/>
              <a:t>If you are using elements of this PowerPoint in another presentation, please credit the Arctic FASD Regional Training Center and the 2009 </a:t>
            </a:r>
            <a:r>
              <a:rPr lang="en-US" i="1" baseline="0" dirty="0" smtClean="0"/>
              <a:t>Fetal Alcohol Spectrum Disorders Competency-Based Curriculum Development Guide for Medical and Allied Health Education and Practice</a:t>
            </a:r>
            <a:r>
              <a:rPr lang="en-US" i="0" baseline="0" dirty="0" smtClean="0"/>
              <a:t>. </a:t>
            </a:r>
          </a:p>
          <a:p>
            <a:endParaRPr lang="en-US" i="0" baseline="0" dirty="0" smtClean="0"/>
          </a:p>
          <a:p>
            <a:r>
              <a:rPr lang="en-US" i="0" baseline="0" dirty="0" smtClean="0"/>
              <a:t>Questions about this PowerPoint or its contents should be addressed to the Center for Behavioral Health Research &amp; Services at the University of Alaska Anchorage – www.uaa.alaska.edu. </a:t>
            </a:r>
            <a:endParaRPr lang="en-US" dirty="0" smtClean="0"/>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aseline="0" dirty="0" smtClean="0">
                <a:latin typeface="Arial" charset="0"/>
              </a:rPr>
              <a:t>Funding was provided by the Centers for Disease Control and Prevention (CDC) to the </a:t>
            </a:r>
            <a:r>
              <a:rPr lang="en-US" altLang="en-US" dirty="0" smtClean="0">
                <a:latin typeface="Arial" charset="0"/>
              </a:rPr>
              <a:t>Center for Behavioral Health Research and Services (CBHRS) at the University of Alaska Anchorage. The goal of</a:t>
            </a:r>
            <a:r>
              <a:rPr lang="en-US" altLang="en-US" baseline="0" dirty="0" smtClean="0">
                <a:latin typeface="Arial" charset="0"/>
              </a:rPr>
              <a:t> the Arctic </a:t>
            </a:r>
            <a:r>
              <a:rPr lang="en-US" altLang="en-US" baseline="0" smtClean="0">
                <a:latin typeface="Arial" charset="0"/>
              </a:rPr>
              <a:t>FASD </a:t>
            </a:r>
            <a:r>
              <a:rPr lang="en-US" altLang="en-US" smtClean="0">
                <a:latin typeface="Arial" charset="0"/>
              </a:rPr>
              <a:t>Regional </a:t>
            </a:r>
            <a:r>
              <a:rPr lang="en-US" altLang="en-US" dirty="0" smtClean="0">
                <a:latin typeface="Arial" charset="0"/>
              </a:rPr>
              <a:t>Training Center was to increase awareness about FASD among health and allied health students and professionals. </a:t>
            </a:r>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1" dirty="0" smtClean="0">
                <a:latin typeface="Arial" charset="0"/>
              </a:rPr>
              <a:t>The CDC has identified seven core competencies that enable professionals to more effectively prevent, identify, and treat FASDs.</a:t>
            </a:r>
          </a:p>
          <a:p>
            <a:pPr eaLnBrk="1" hangingPunct="1">
              <a:spcBef>
                <a:spcPct val="0"/>
              </a:spcBef>
            </a:pPr>
            <a:endParaRPr lang="en-US" altLang="en-US" b="1" dirty="0" smtClean="0">
              <a:latin typeface="Arial" charset="0"/>
            </a:endParaRPr>
          </a:p>
          <a:p>
            <a:pPr lvl="1" eaLnBrk="1" hangingPunct="1">
              <a:spcBef>
                <a:spcPct val="0"/>
              </a:spcBef>
              <a:buFontTx/>
              <a:buChar char="•"/>
            </a:pPr>
            <a:r>
              <a:rPr lang="en-US" altLang="en-US" dirty="0" smtClean="0">
                <a:latin typeface="Arial" charset="0"/>
              </a:rPr>
              <a:t>This presentation covers competency three, models of addiction.</a:t>
            </a:r>
            <a:endParaRPr lang="en-US" altLang="en-US" dirty="0" smtClean="0">
              <a:latin typeface="Arial" charset="0"/>
            </a:endParaRPr>
          </a:p>
        </p:txBody>
      </p:sp>
      <p:sp>
        <p:nvSpPr>
          <p:cNvPr id="4" name="Slide Number Placeholder 3"/>
          <p:cNvSpPr>
            <a:spLocks noGrp="1"/>
          </p:cNvSpPr>
          <p:nvPr>
            <p:ph type="sldNum" sz="quarter" idx="10"/>
          </p:nvPr>
        </p:nvSpPr>
        <p:spPr/>
        <p:txBody>
          <a:bodyPr/>
          <a:lstStyle/>
          <a:p>
            <a:fld id="{15C28748-325B-45E2-8F36-59C4423DD20E}" type="slidenum">
              <a:rPr lang="en-US" smtClean="0"/>
              <a:t>1</a:t>
            </a:fld>
            <a:endParaRPr lang="en-US"/>
          </a:p>
        </p:txBody>
      </p:sp>
    </p:spTree>
    <p:extLst>
      <p:ext uri="{BB962C8B-B14F-4D97-AF65-F5344CB8AC3E}">
        <p14:creationId xmlns:p14="http://schemas.microsoft.com/office/powerpoint/2010/main" val="3665040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D544E390-CE7E-4BC9-84BA-6456340C6763}" type="slidenum">
              <a:rPr lang="en-US" smtClean="0"/>
              <a:pPr eaLnBrk="1" hangingPunct="1"/>
              <a:t>10</a:t>
            </a:fld>
            <a:endParaRPr lang="en-US" smtClean="0"/>
          </a:p>
        </p:txBody>
      </p:sp>
      <p:sp>
        <p:nvSpPr>
          <p:cNvPr id="45059" name="Rectangle 2"/>
          <p:cNvSpPr>
            <a:spLocks noGrp="1" noRot="1" noChangeAspect="1" noChangeArrowheads="1" noTextEdit="1"/>
          </p:cNvSpPr>
          <p:nvPr>
            <p:ph type="sldImg"/>
          </p:nvPr>
        </p:nvSpPr>
        <p:spPr>
          <a:xfrm>
            <a:off x="4787900" y="290513"/>
            <a:ext cx="1836738" cy="1377950"/>
          </a:xfrm>
          <a:ln/>
        </p:spPr>
      </p:sp>
      <p:sp>
        <p:nvSpPr>
          <p:cNvPr id="45060" name="Rectangle 3"/>
          <p:cNvSpPr>
            <a:spLocks noGrp="1" noChangeArrowheads="1"/>
          </p:cNvSpPr>
          <p:nvPr>
            <p:ph type="body" idx="1"/>
          </p:nvPr>
        </p:nvSpPr>
        <p:spPr>
          <a:xfrm>
            <a:off x="142875" y="1741715"/>
            <a:ext cx="6643688" cy="709688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spcBef>
                <a:spcPct val="0"/>
              </a:spcBef>
            </a:pPr>
            <a:r>
              <a:rPr lang="en-US" sz="1000" b="1" dirty="0"/>
              <a:t>Definition of Alcoholism </a:t>
            </a:r>
          </a:p>
          <a:p>
            <a:pPr eaLnBrk="1" hangingPunct="1">
              <a:lnSpc>
                <a:spcPct val="80000"/>
              </a:lnSpc>
              <a:spcBef>
                <a:spcPct val="0"/>
              </a:spcBef>
            </a:pPr>
            <a:r>
              <a:rPr lang="en-US" sz="1000" dirty="0"/>
              <a:t>Alcoholism is a primary, chronic disease with genetic, psychosocial, and environmental factors influencing its development and manifestations. The disease is often progressive and fatal. It is characterized by continuous or periodic impaired control over drinking, preoccupation with the drug alcohol, use of alcohol despite adverse consequences, and distortions in thinking, most notably denial. </a:t>
            </a:r>
          </a:p>
          <a:p>
            <a:pPr eaLnBrk="1" hangingPunct="1">
              <a:lnSpc>
                <a:spcPct val="80000"/>
              </a:lnSpc>
              <a:spcBef>
                <a:spcPct val="0"/>
              </a:spcBef>
            </a:pPr>
            <a:endParaRPr lang="en-US" sz="1000" dirty="0"/>
          </a:p>
          <a:p>
            <a:pPr eaLnBrk="1" hangingPunct="1">
              <a:lnSpc>
                <a:spcPct val="80000"/>
              </a:lnSpc>
              <a:spcBef>
                <a:spcPct val="0"/>
              </a:spcBef>
            </a:pPr>
            <a:r>
              <a:rPr lang="en-US" sz="1000" b="1" dirty="0"/>
              <a:t>Primary</a:t>
            </a:r>
            <a:r>
              <a:rPr lang="en-US" sz="1000" dirty="0"/>
              <a:t> refers to the nature of alcoholism as a disease entity in addition to and separate from other pathophysiologic states that may be associated with it, and primary suggests that alcoholism, as an addiction, is not a symptom of an underlying disease state. </a:t>
            </a:r>
          </a:p>
          <a:p>
            <a:pPr eaLnBrk="1" hangingPunct="1">
              <a:lnSpc>
                <a:spcPct val="80000"/>
              </a:lnSpc>
              <a:spcBef>
                <a:spcPct val="0"/>
              </a:spcBef>
            </a:pPr>
            <a:endParaRPr lang="en-US" sz="1000" dirty="0"/>
          </a:p>
          <a:p>
            <a:pPr eaLnBrk="1" hangingPunct="1">
              <a:lnSpc>
                <a:spcPct val="80000"/>
              </a:lnSpc>
              <a:spcBef>
                <a:spcPct val="0"/>
              </a:spcBef>
            </a:pPr>
            <a:r>
              <a:rPr lang="en-US" sz="1000" b="1" dirty="0"/>
              <a:t>(Primary disease = one that arises (comes into being) spontaneously and is not linked to or caused by a previous disease, injury or event.)</a:t>
            </a:r>
          </a:p>
          <a:p>
            <a:pPr eaLnBrk="1" hangingPunct="1">
              <a:lnSpc>
                <a:spcPct val="80000"/>
              </a:lnSpc>
              <a:spcBef>
                <a:spcPct val="0"/>
              </a:spcBef>
            </a:pPr>
            <a:endParaRPr lang="en-US" sz="1000" dirty="0"/>
          </a:p>
          <a:p>
            <a:pPr eaLnBrk="1" hangingPunct="1">
              <a:lnSpc>
                <a:spcPct val="80000"/>
              </a:lnSpc>
              <a:spcBef>
                <a:spcPct val="0"/>
              </a:spcBef>
            </a:pPr>
            <a:r>
              <a:rPr lang="en-US" sz="1000" b="1" dirty="0"/>
              <a:t>Disease</a:t>
            </a:r>
            <a:r>
              <a:rPr lang="en-US" sz="1000" dirty="0"/>
              <a:t> means an involuntary disability. It represents the sum of the abnormal phenomena displayed by a group of individuals. These phenomena are associated with a specified common set of characteristics by which these individuals differ from the norm, and which places them at a disadvantage.</a:t>
            </a:r>
          </a:p>
          <a:p>
            <a:pPr eaLnBrk="1" hangingPunct="1">
              <a:lnSpc>
                <a:spcPct val="80000"/>
              </a:lnSpc>
              <a:spcBef>
                <a:spcPct val="0"/>
              </a:spcBef>
            </a:pPr>
            <a:endParaRPr lang="en-US" sz="1000" dirty="0"/>
          </a:p>
          <a:p>
            <a:pPr eaLnBrk="1" hangingPunct="1">
              <a:lnSpc>
                <a:spcPct val="80000"/>
              </a:lnSpc>
              <a:spcBef>
                <a:spcPct val="0"/>
              </a:spcBef>
            </a:pPr>
            <a:r>
              <a:rPr lang="en-US" sz="1000" b="1" dirty="0"/>
              <a:t>(disease = involuntary, meaning that the person did not decide to develop an addiction to alcohol; there is a common set of symptoms or criteria that all individuals who experience an addiction show or have, and this set of symptoms or criteria; these individuals are at a disadvantage because of this)</a:t>
            </a:r>
          </a:p>
          <a:p>
            <a:pPr eaLnBrk="1" hangingPunct="1">
              <a:lnSpc>
                <a:spcPct val="80000"/>
              </a:lnSpc>
              <a:spcBef>
                <a:spcPct val="0"/>
              </a:spcBef>
            </a:pPr>
            <a:endParaRPr lang="en-US" sz="1000" dirty="0"/>
          </a:p>
          <a:p>
            <a:pPr eaLnBrk="1" hangingPunct="1">
              <a:lnSpc>
                <a:spcPct val="80000"/>
              </a:lnSpc>
              <a:spcBef>
                <a:spcPct val="0"/>
              </a:spcBef>
            </a:pPr>
            <a:r>
              <a:rPr lang="en-US" sz="1000" dirty="0"/>
              <a:t>Often </a:t>
            </a:r>
            <a:r>
              <a:rPr lang="en-US" sz="1000" b="1" dirty="0"/>
              <a:t>progressive and fatal</a:t>
            </a:r>
            <a:r>
              <a:rPr lang="en-US" sz="1000" dirty="0"/>
              <a:t> means the disease persists over time and that physical, emotional, and social changes are often cumulative and may progress as drinking continues. Alcoholism causes premature death through overdose; through organic complications involving the brain, liver, heart, and many other organs; and by contributing to suicide, homicide, motor vehicle crashes, and other traumatic events. </a:t>
            </a:r>
          </a:p>
          <a:p>
            <a:pPr eaLnBrk="1" hangingPunct="1">
              <a:lnSpc>
                <a:spcPct val="80000"/>
              </a:lnSpc>
              <a:spcBef>
                <a:spcPct val="0"/>
              </a:spcBef>
            </a:pPr>
            <a:endParaRPr lang="en-US" sz="1000" dirty="0"/>
          </a:p>
          <a:p>
            <a:pPr eaLnBrk="1" hangingPunct="1">
              <a:lnSpc>
                <a:spcPct val="80000"/>
              </a:lnSpc>
              <a:spcBef>
                <a:spcPct val="0"/>
              </a:spcBef>
            </a:pPr>
            <a:r>
              <a:rPr lang="en-US" sz="1000" b="1" dirty="0"/>
              <a:t>(There are physical, emotional, and social impacts to this disease; these changes or impacts build on each other over time. Premature death can be caused through an overdose of alcohol or through the damage that is done over time to the brain, liver, heart of other organs.)</a:t>
            </a:r>
          </a:p>
          <a:p>
            <a:pPr eaLnBrk="1" hangingPunct="1">
              <a:lnSpc>
                <a:spcPct val="80000"/>
              </a:lnSpc>
              <a:spcBef>
                <a:spcPct val="0"/>
              </a:spcBef>
            </a:pPr>
            <a:endParaRPr lang="en-US" sz="1000" dirty="0"/>
          </a:p>
          <a:p>
            <a:pPr eaLnBrk="1" hangingPunct="1">
              <a:lnSpc>
                <a:spcPct val="80000"/>
              </a:lnSpc>
              <a:spcBef>
                <a:spcPct val="0"/>
              </a:spcBef>
            </a:pPr>
            <a:r>
              <a:rPr lang="en-US" sz="1000" b="1" dirty="0"/>
              <a:t>Impaired control </a:t>
            </a:r>
            <a:r>
              <a:rPr lang="en-US" sz="1000" dirty="0"/>
              <a:t>means the inability to limit alcohol use or to consistently limit on any drinking occasion the duration of the episode, the quantity consumed, and/or the behavioral consequences of drinking.</a:t>
            </a:r>
          </a:p>
          <a:p>
            <a:pPr eaLnBrk="1" hangingPunct="1">
              <a:lnSpc>
                <a:spcPct val="80000"/>
              </a:lnSpc>
              <a:spcBef>
                <a:spcPct val="0"/>
              </a:spcBef>
            </a:pPr>
            <a:endParaRPr lang="en-US" sz="1000" dirty="0"/>
          </a:p>
          <a:p>
            <a:pPr eaLnBrk="1" hangingPunct="1">
              <a:lnSpc>
                <a:spcPct val="80000"/>
              </a:lnSpc>
              <a:spcBef>
                <a:spcPct val="0"/>
              </a:spcBef>
            </a:pPr>
            <a:r>
              <a:rPr lang="en-US" sz="1000" b="1" dirty="0"/>
              <a:t>Preoccupation</a:t>
            </a:r>
            <a:r>
              <a:rPr lang="en-US" sz="1000" dirty="0"/>
              <a:t> in association with alcohol use indicates excessive, focused attention given to the drug, its effects, and/or its use. The relative value thus assigned to alcohol by the individual often leads to a diversion of energies away from important life events. </a:t>
            </a:r>
          </a:p>
          <a:p>
            <a:pPr eaLnBrk="1" hangingPunct="1">
              <a:lnSpc>
                <a:spcPct val="80000"/>
              </a:lnSpc>
              <a:spcBef>
                <a:spcPct val="0"/>
              </a:spcBef>
            </a:pPr>
            <a:endParaRPr lang="en-US" sz="1000" dirty="0"/>
          </a:p>
          <a:p>
            <a:pPr eaLnBrk="1" hangingPunct="1">
              <a:lnSpc>
                <a:spcPct val="80000"/>
              </a:lnSpc>
              <a:spcBef>
                <a:spcPct val="0"/>
              </a:spcBef>
            </a:pPr>
            <a:r>
              <a:rPr lang="en-US" sz="1000" b="1" dirty="0"/>
              <a:t>Adverse consequences</a:t>
            </a:r>
            <a:r>
              <a:rPr lang="en-US" sz="1000" dirty="0"/>
              <a:t> are alcohol-related problems or impairments in such areas as physical health, psychological functioning, interpersonal functioning, occupational functioning, and legal, financial, or spiritual problems. (This means that individuals who experience alcoholism may experience health problems as a result of their drinking, social or relationship problems, issues with their employment (they might lose their job, for example), and other legal, money, or spiritual problems.)</a:t>
            </a:r>
            <a:endParaRPr lang="en-US" sz="1000" b="1" dirty="0"/>
          </a:p>
          <a:p>
            <a:pPr eaLnBrk="1" hangingPunct="1">
              <a:lnSpc>
                <a:spcPct val="80000"/>
              </a:lnSpc>
              <a:spcBef>
                <a:spcPct val="0"/>
              </a:spcBef>
            </a:pPr>
            <a:endParaRPr lang="en-US" sz="1000" dirty="0"/>
          </a:p>
          <a:p>
            <a:pPr eaLnBrk="1" hangingPunct="1">
              <a:lnSpc>
                <a:spcPct val="80000"/>
              </a:lnSpc>
              <a:spcBef>
                <a:spcPct val="0"/>
              </a:spcBef>
            </a:pPr>
            <a:r>
              <a:rPr lang="en-US" sz="1000" b="1" dirty="0"/>
              <a:t>Denial</a:t>
            </a:r>
            <a:r>
              <a:rPr lang="en-US" sz="1000" dirty="0"/>
              <a:t> is used here not only in the psychoanalytic sense of a single psychological defense mechanism disavowing the significance of events, but more broadly to include a range of psychological maneuvers designed to reduce awareness of the fact that alcohol use is the cause of an individual’s problems. Denial becomes an integral part of the disease and a major obstacle to recovery. (That is, denial in this context is not just about downplaying that any of the problems in terms of employment, social relationships, etc. are related to drinking, but also to how the person goes about downplaying this. Denial is therefore a symptom of the disease.)</a:t>
            </a:r>
          </a:p>
          <a:p>
            <a:pPr eaLnBrk="1" hangingPunct="1">
              <a:lnSpc>
                <a:spcPct val="80000"/>
              </a:lnSpc>
              <a:spcBef>
                <a:spcPct val="0"/>
              </a:spcBef>
            </a:pPr>
            <a:endParaRPr lang="en-US" sz="1000" b="1" dirty="0"/>
          </a:p>
          <a:p>
            <a:pPr eaLnBrk="1" hangingPunct="1">
              <a:lnSpc>
                <a:spcPct val="80000"/>
              </a:lnSpc>
              <a:spcBef>
                <a:spcPct val="0"/>
              </a:spcBef>
            </a:pPr>
            <a:endParaRPr lang="en-US" sz="1000" b="1"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8EB03A45-EB0E-4632-9544-3409F00D0C64}" type="slidenum">
              <a:rPr lang="en-US" smtClean="0"/>
              <a:pPr eaLnBrk="1" hangingPunct="1"/>
              <a:t>11</a:t>
            </a:fld>
            <a:endParaRPr lang="en-US" smtClean="0"/>
          </a:p>
        </p:txBody>
      </p:sp>
      <p:sp>
        <p:nvSpPr>
          <p:cNvPr id="46083" name="Rectangle 2"/>
          <p:cNvSpPr>
            <a:spLocks noGrp="1" noRot="1" noChangeAspect="1" noChangeArrowheads="1" noTextEdit="1"/>
          </p:cNvSpPr>
          <p:nvPr>
            <p:ph type="sldImg"/>
          </p:nvPr>
        </p:nvSpPr>
        <p:spPr>
          <a:xfrm>
            <a:off x="4181475" y="290513"/>
            <a:ext cx="2395538" cy="1798637"/>
          </a:xfrm>
          <a:ln/>
        </p:spPr>
      </p:sp>
      <p:sp>
        <p:nvSpPr>
          <p:cNvPr id="46084" name="Rectangle 3"/>
          <p:cNvSpPr>
            <a:spLocks noGrp="1" noChangeArrowheads="1"/>
          </p:cNvSpPr>
          <p:nvPr>
            <p:ph type="body" idx="1"/>
          </p:nvPr>
        </p:nvSpPr>
        <p:spPr>
          <a:xfrm>
            <a:off x="142875" y="2177143"/>
            <a:ext cx="6572250" cy="65858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dirty="0" smtClean="0"/>
              <a:t>Presenters note: Refer participants to handout on the Addictive Disease Process if you handed it out.</a:t>
            </a:r>
          </a:p>
          <a:p>
            <a:pPr eaLnBrk="1" hangingPunct="1">
              <a:spcBef>
                <a:spcPct val="0"/>
              </a:spcBef>
            </a:pPr>
            <a:endParaRPr lang="en-US" b="1" dirty="0" smtClean="0"/>
          </a:p>
          <a:p>
            <a:pPr eaLnBrk="1" hangingPunct="1">
              <a:spcBef>
                <a:spcPct val="0"/>
              </a:spcBef>
            </a:pPr>
            <a:r>
              <a:rPr lang="en-US" b="1" dirty="0" smtClean="0"/>
              <a:t>Craving and Compulsion</a:t>
            </a:r>
            <a:endParaRPr lang="en-US" dirty="0" smtClean="0"/>
          </a:p>
          <a:p>
            <a:pPr eaLnBrk="1" hangingPunct="1">
              <a:spcBef>
                <a:spcPct val="0"/>
              </a:spcBef>
            </a:pPr>
            <a:r>
              <a:rPr lang="en-US" dirty="0" smtClean="0"/>
              <a:t>Mildest form of craving is vivid dreams about the pleasures of use, more pronounced craving—thinking about how nice the drug was, preoccupation on planning the next opportunity to use the drug (unable to stay in the now), actual physical hunger for the drug (withdrawal).</a:t>
            </a:r>
          </a:p>
          <a:p>
            <a:pPr eaLnBrk="1" hangingPunct="1">
              <a:spcBef>
                <a:spcPct val="0"/>
              </a:spcBef>
            </a:pPr>
            <a:endParaRPr lang="en-US" b="1" dirty="0" smtClean="0"/>
          </a:p>
          <a:p>
            <a:pPr eaLnBrk="1" hangingPunct="1">
              <a:spcBef>
                <a:spcPct val="0"/>
              </a:spcBef>
            </a:pPr>
            <a:r>
              <a:rPr lang="en-US" b="1" dirty="0" smtClean="0"/>
              <a:t>Loss of Control</a:t>
            </a:r>
          </a:p>
          <a:p>
            <a:pPr eaLnBrk="1" hangingPunct="1">
              <a:spcBef>
                <a:spcPct val="0"/>
              </a:spcBef>
            </a:pPr>
            <a:r>
              <a:rPr lang="en-US" i="1" dirty="0" smtClean="0"/>
              <a:t>Amount:</a:t>
            </a:r>
            <a:r>
              <a:rPr lang="en-US" dirty="0" smtClean="0"/>
              <a:t> becomes increasingly less able to predict the amount of drug one will use once started, has difficulty “saving” some of the drug for later use, as disease progresses, larger amounts of drug are needed to satisfy increasing desire. </a:t>
            </a:r>
          </a:p>
          <a:p>
            <a:pPr eaLnBrk="1" hangingPunct="1">
              <a:spcBef>
                <a:spcPct val="0"/>
              </a:spcBef>
            </a:pPr>
            <a:r>
              <a:rPr lang="en-US" i="1" dirty="0" smtClean="0"/>
              <a:t>Time and place:</a:t>
            </a:r>
            <a:r>
              <a:rPr lang="en-US" dirty="0" smtClean="0"/>
              <a:t> Finds it difficult to confine use to times and place.</a:t>
            </a:r>
          </a:p>
          <a:p>
            <a:pPr eaLnBrk="1" hangingPunct="1">
              <a:spcBef>
                <a:spcPct val="0"/>
              </a:spcBef>
            </a:pPr>
            <a:endParaRPr lang="en-US" dirty="0" smtClean="0"/>
          </a:p>
          <a:p>
            <a:pPr eaLnBrk="1" hangingPunct="1">
              <a:spcBef>
                <a:spcPct val="0"/>
              </a:spcBef>
            </a:pPr>
            <a:r>
              <a:rPr lang="en-US" i="1" dirty="0" smtClean="0"/>
              <a:t>Duration of episode:</a:t>
            </a:r>
            <a:r>
              <a:rPr lang="en-US" dirty="0" smtClean="0"/>
              <a:t> May use drug until it’s all gone, which prevents other activities, i.e., missing time from work and neglecting obligations, family and/or financial.</a:t>
            </a:r>
          </a:p>
          <a:p>
            <a:pPr eaLnBrk="1" hangingPunct="1">
              <a:spcBef>
                <a:spcPct val="0"/>
              </a:spcBef>
            </a:pPr>
            <a:endParaRPr lang="en-US" dirty="0" smtClean="0"/>
          </a:p>
          <a:p>
            <a:pPr eaLnBrk="1" hangingPunct="1">
              <a:spcBef>
                <a:spcPct val="0"/>
              </a:spcBef>
            </a:pPr>
            <a:r>
              <a:rPr lang="en-US" b="1" dirty="0" smtClean="0"/>
              <a:t>Continued Use Despite Adverse Consequences</a:t>
            </a:r>
          </a:p>
          <a:p>
            <a:pPr eaLnBrk="1" hangingPunct="1">
              <a:spcBef>
                <a:spcPct val="0"/>
              </a:spcBef>
            </a:pPr>
            <a:r>
              <a:rPr lang="en-US" dirty="0" smtClean="0"/>
              <a:t>May affect areas of life: legal, family, health, occupational, sexual, social. </a:t>
            </a:r>
          </a:p>
          <a:p>
            <a:pPr eaLnBrk="1" hangingPunct="1">
              <a:spcBef>
                <a:spcPct val="0"/>
              </a:spcBef>
            </a:pPr>
            <a:endParaRPr lang="en-US" dirty="0" smtClean="0"/>
          </a:p>
          <a:p>
            <a:pPr eaLnBrk="1" hangingPunct="1">
              <a:spcBef>
                <a:spcPct val="0"/>
              </a:spcBef>
            </a:pPr>
            <a:r>
              <a:rPr lang="en-US" i="1" dirty="0" smtClean="0"/>
              <a:t>Drug use patterns:</a:t>
            </a:r>
            <a:r>
              <a:rPr lang="en-US" dirty="0" smtClean="0"/>
              <a:t> variety of drugs, alternating drug of choice, over lifetime, progression towards more severe involvement.</a:t>
            </a:r>
          </a:p>
          <a:p>
            <a:pPr eaLnBrk="1" hangingPunct="1">
              <a:spcBef>
                <a:spcPct val="0"/>
              </a:spcBef>
            </a:pPr>
            <a:endParaRPr lang="en-US" dirty="0" smtClean="0"/>
          </a:p>
          <a:p>
            <a:pPr eaLnBrk="1" hangingPunct="1">
              <a:spcBef>
                <a:spcPct val="0"/>
              </a:spcBef>
            </a:pPr>
            <a:r>
              <a:rPr lang="en-US" dirty="0" smtClean="0"/>
              <a:t>Since the addictive disease process is both chronic and progressive, one assumes that it will continue to grow steadily if it is not arrested.</a:t>
            </a:r>
          </a:p>
          <a:p>
            <a:pPr eaLnBrk="1" hangingPunct="1">
              <a:spcBef>
                <a:spcPct val="0"/>
              </a:spcBef>
            </a:pPr>
            <a:endParaRPr lang="en-US" dirty="0" smtClean="0"/>
          </a:p>
          <a:p>
            <a:pPr eaLnBrk="1" hangingPunct="1">
              <a:spcBef>
                <a:spcPct val="0"/>
              </a:spcBef>
            </a:pPr>
            <a:r>
              <a:rPr lang="en-US" b="1" dirty="0" smtClean="0"/>
              <a:t>Violent behavior is not part of the addictive disease process.</a:t>
            </a:r>
          </a:p>
          <a:p>
            <a:pPr eaLnBrk="1" hangingPunct="1">
              <a:spcBef>
                <a:spcPct val="0"/>
              </a:spcBef>
            </a:pPr>
            <a:endParaRPr lang="en-US" sz="1400" b="1"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DBFD18C8-54A0-4ABE-8AB6-16845DBCDBF9}" type="slidenum">
              <a:rPr lang="en-US" smtClean="0"/>
              <a:pPr eaLnBrk="1" hangingPunct="1"/>
              <a:t>13</a:t>
            </a:fld>
            <a:endParaRPr lang="en-US" smtClean="0"/>
          </a:p>
        </p:txBody>
      </p:sp>
      <p:sp>
        <p:nvSpPr>
          <p:cNvPr id="48131" name="Rectangle 2"/>
          <p:cNvSpPr>
            <a:spLocks noGrp="1" noRot="1" noChangeAspect="1" noChangeArrowheads="1" noTextEdit="1"/>
          </p:cNvSpPr>
          <p:nvPr>
            <p:ph type="sldImg"/>
          </p:nvPr>
        </p:nvSpPr>
        <p:spPr>
          <a:xfrm>
            <a:off x="4700588" y="217488"/>
            <a:ext cx="1909762" cy="1433512"/>
          </a:xfrm>
          <a:ln/>
        </p:spPr>
      </p:sp>
      <p:sp>
        <p:nvSpPr>
          <p:cNvPr id="48132" name="Rectangle 3"/>
          <p:cNvSpPr>
            <a:spLocks noGrp="1" noChangeArrowheads="1"/>
          </p:cNvSpPr>
          <p:nvPr>
            <p:ph type="body" idx="1"/>
          </p:nvPr>
        </p:nvSpPr>
        <p:spPr>
          <a:xfrm>
            <a:off x="285750" y="1741714"/>
            <a:ext cx="6286500" cy="7021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000" dirty="0"/>
              <a:t>In the United States, more than half (54%) of all women of childbearing age (18–44 years of age) report some alcohol use, and one in eight (12%) reports binge drinking in the past 30 days.</a:t>
            </a:r>
          </a:p>
          <a:p>
            <a:pPr eaLnBrk="1" hangingPunct="1"/>
            <a:endParaRPr lang="en-US" sz="1000" dirty="0"/>
          </a:p>
          <a:p>
            <a:pPr eaLnBrk="1" hangingPunct="1"/>
            <a:r>
              <a:rPr lang="en-US" sz="1000" dirty="0"/>
              <a:t>Although most women reduce alcohol consumption after learning that they are pregnant, in the United States, 12% of pregnant women report consuming any alcohol, and 2% report binge drinking in the past 30 days. </a:t>
            </a:r>
          </a:p>
          <a:p>
            <a:pPr eaLnBrk="1" hangingPunct="1"/>
            <a:endParaRPr lang="en-US" sz="1000" dirty="0"/>
          </a:p>
          <a:p>
            <a:pPr eaLnBrk="1" hangingPunct="1"/>
            <a:r>
              <a:rPr lang="en-US" sz="1000" dirty="0"/>
              <a:t>(Centers for Disease Control and Prevention. (1995). </a:t>
            </a:r>
            <a:r>
              <a:rPr lang="en-US" sz="1000" dirty="0" err="1"/>
              <a:t>Sociodemographic</a:t>
            </a:r>
            <a:r>
              <a:rPr lang="en-US" sz="1000" dirty="0"/>
              <a:t> and behavioral characteristics associated with alcohol consumption during pregnancy—United States, 1988</a:t>
            </a:r>
            <a:r>
              <a:rPr lang="en-US" sz="1000" i="1" dirty="0"/>
              <a:t>.</a:t>
            </a:r>
            <a:r>
              <a:rPr lang="en-US" sz="1000" dirty="0"/>
              <a:t> </a:t>
            </a:r>
            <a:r>
              <a:rPr lang="en-US" sz="1000" i="1" dirty="0"/>
              <a:t>Morbidity and Mortality Weekly Report</a:t>
            </a:r>
            <a:r>
              <a:rPr lang="en-US" sz="1000" dirty="0"/>
              <a:t>, </a:t>
            </a:r>
            <a:r>
              <a:rPr lang="en-US" sz="1000" i="1" dirty="0"/>
              <a:t>44</a:t>
            </a:r>
            <a:r>
              <a:rPr lang="en-US" sz="1000" dirty="0"/>
              <a:t>(13), 261–264; Centers for Disease Control and Prevention (2009) Alcohol use among pregnant and </a:t>
            </a:r>
            <a:r>
              <a:rPr lang="en-US" sz="1000" dirty="0" err="1"/>
              <a:t>nonpregnant</a:t>
            </a:r>
            <a:r>
              <a:rPr lang="en-US" sz="1000" dirty="0"/>
              <a:t> women of childbearing age – United States, 1991-2005. </a:t>
            </a:r>
            <a:r>
              <a:rPr lang="en-US" sz="1000" i="1" dirty="0"/>
              <a:t>Morbidity and Mortality Weekly Report </a:t>
            </a:r>
            <a:r>
              <a:rPr lang="en-US" sz="1000" dirty="0"/>
              <a:t>558(19):529-532 (May 22, 2009) www.cdc.gov/mmwr/preview/mmwrhtml/mm5819a4.htm?s_cid=mm5819a4_e)</a:t>
            </a:r>
          </a:p>
          <a:p>
            <a:pPr eaLnBrk="1" hangingPunct="1"/>
            <a:r>
              <a:rPr lang="en-US" sz="1000" dirty="0"/>
              <a:t> </a:t>
            </a:r>
          </a:p>
          <a:p>
            <a:pPr eaLnBrk="1" hangingPunct="1"/>
            <a:r>
              <a:rPr lang="en-US" sz="1000" dirty="0"/>
              <a:t>The risk of a woman giving birth to a child with an FASDs depends on multiple factors, such as the pattern, volume, timing, and duration of alcohol use. </a:t>
            </a:r>
          </a:p>
          <a:p>
            <a:pPr eaLnBrk="1" hangingPunct="1"/>
            <a:endParaRPr lang="en-US" sz="1000" dirty="0"/>
          </a:p>
          <a:p>
            <a:pPr eaLnBrk="1" hangingPunct="1"/>
            <a:r>
              <a:rPr lang="en-US" sz="1000" dirty="0"/>
              <a:t>Additional maternal risk factors might include age, race, ethnicity, socioeconomic status, nutrition, alcohol metabolism, genetic sensitivity to alcohol, and possible interactions among these factors.</a:t>
            </a:r>
          </a:p>
          <a:p>
            <a:pPr eaLnBrk="1" hangingPunct="1"/>
            <a:r>
              <a:rPr lang="en-US" sz="1000" dirty="0"/>
              <a:t>(Tsai, J., Floyd, R. L., Green, P. P., &amp; Boyle, C. A. (2007). Patterns and average volume of alcohol use among women of childbearing age. </a:t>
            </a:r>
            <a:r>
              <a:rPr lang="en-US" sz="1000" i="1" dirty="0"/>
              <a:t>Maternal and Child Health Journal, 11</a:t>
            </a:r>
            <a:r>
              <a:rPr lang="en-US" sz="1000" dirty="0"/>
              <a:t>(5), 437–445.)</a:t>
            </a:r>
          </a:p>
          <a:p>
            <a:pPr eaLnBrk="1" hangingPunct="1">
              <a:lnSpc>
                <a:spcPct val="90000"/>
              </a:lnSpc>
              <a:spcBef>
                <a:spcPct val="0"/>
              </a:spcBef>
              <a:buFontTx/>
              <a:buChar char="•"/>
            </a:pPr>
            <a:endParaRPr lang="en-US" sz="1000" dirty="0"/>
          </a:p>
          <a:p>
            <a:pPr eaLnBrk="1" hangingPunct="1">
              <a:lnSpc>
                <a:spcPct val="90000"/>
              </a:lnSpc>
              <a:spcBef>
                <a:spcPct val="0"/>
              </a:spcBef>
            </a:pPr>
            <a:r>
              <a:rPr lang="en-US" sz="1000" b="1" dirty="0"/>
              <a:t>Presenters note 1: This is a place for the serving size demonstration if appropriate for the audience</a:t>
            </a:r>
            <a:r>
              <a:rPr lang="en-US" sz="1000" dirty="0"/>
              <a:t>.</a:t>
            </a:r>
          </a:p>
          <a:p>
            <a:pPr eaLnBrk="1" hangingPunct="1">
              <a:lnSpc>
                <a:spcPct val="90000"/>
              </a:lnSpc>
              <a:spcBef>
                <a:spcPct val="0"/>
              </a:spcBef>
            </a:pPr>
            <a:endParaRPr lang="en-US" sz="1000" b="1" dirty="0"/>
          </a:p>
          <a:p>
            <a:pPr eaLnBrk="1" hangingPunct="1">
              <a:lnSpc>
                <a:spcPct val="90000"/>
              </a:lnSpc>
              <a:spcBef>
                <a:spcPct val="0"/>
              </a:spcBef>
            </a:pPr>
            <a:r>
              <a:rPr lang="en-US" sz="1000" b="1" dirty="0"/>
              <a:t>Presenters note 2: Refer participants to handout that shows approximate standard drink equivalents of common alcoholic drinks.</a:t>
            </a:r>
          </a:p>
          <a:p>
            <a:pPr eaLnBrk="1" hangingPunct="1">
              <a:lnSpc>
                <a:spcPct val="90000"/>
              </a:lnSpc>
              <a:spcBef>
                <a:spcPct val="0"/>
              </a:spcBef>
            </a:pPr>
            <a:endParaRPr lang="en-US" sz="1000" b="1" dirty="0"/>
          </a:p>
          <a:p>
            <a:pPr eaLnBrk="1" hangingPunct="1">
              <a:lnSpc>
                <a:spcPct val="90000"/>
              </a:lnSpc>
              <a:spcBef>
                <a:spcPct val="0"/>
              </a:spcBef>
            </a:pPr>
            <a:r>
              <a:rPr lang="en-US" sz="1000" b="1" dirty="0"/>
              <a:t>Standard drink size</a:t>
            </a:r>
          </a:p>
          <a:p>
            <a:pPr eaLnBrk="1" hangingPunct="1">
              <a:lnSpc>
                <a:spcPct val="90000"/>
              </a:lnSpc>
              <a:spcBef>
                <a:spcPct val="0"/>
              </a:spcBef>
            </a:pPr>
            <a:r>
              <a:rPr lang="en-US" sz="1000" dirty="0"/>
              <a:t>Traditionally, all drinks have been considered equivalent in terms of the amount of absolute alcohol.</a:t>
            </a:r>
          </a:p>
          <a:p>
            <a:pPr eaLnBrk="1" hangingPunct="1">
              <a:lnSpc>
                <a:spcPct val="90000"/>
              </a:lnSpc>
              <a:spcBef>
                <a:spcPct val="0"/>
              </a:spcBef>
              <a:buFontTx/>
              <a:buChar char="•"/>
            </a:pPr>
            <a:endParaRPr lang="en-US" sz="1000" dirty="0"/>
          </a:p>
          <a:p>
            <a:pPr eaLnBrk="1" hangingPunct="1">
              <a:lnSpc>
                <a:spcPct val="90000"/>
              </a:lnSpc>
              <a:spcBef>
                <a:spcPct val="0"/>
              </a:spcBef>
            </a:pPr>
            <a:r>
              <a:rPr lang="en-US" sz="1000" dirty="0"/>
              <a:t>A standard drink contains about 14 grams (about 0.6 fluid ounces) of pure alcohol, which is equivalent to one 12-ounce beer or wine cooler, one 5-ounce glass of wine, or 1.50 ounces of 80-proof distilled spirits. </a:t>
            </a:r>
          </a:p>
          <a:p>
            <a:pPr eaLnBrk="1" hangingPunct="1">
              <a:lnSpc>
                <a:spcPct val="90000"/>
              </a:lnSpc>
              <a:spcBef>
                <a:spcPct val="0"/>
              </a:spcBef>
              <a:buFontTx/>
              <a:buChar char="•"/>
            </a:pPr>
            <a:endParaRPr lang="en-US" sz="1000" dirty="0"/>
          </a:p>
          <a:p>
            <a:pPr eaLnBrk="1" hangingPunct="1">
              <a:lnSpc>
                <a:spcPct val="90000"/>
              </a:lnSpc>
              <a:spcBef>
                <a:spcPct val="0"/>
              </a:spcBef>
            </a:pPr>
            <a:r>
              <a:rPr lang="en-US" sz="1000" dirty="0"/>
              <a:t>However, people buy many alcoholic drinks in containers that hold multiple standard drinks.</a:t>
            </a:r>
          </a:p>
          <a:p>
            <a:pPr eaLnBrk="1" hangingPunct="1">
              <a:lnSpc>
                <a:spcPct val="90000"/>
              </a:lnSpc>
              <a:spcBef>
                <a:spcPct val="0"/>
              </a:spcBef>
              <a:buFontTx/>
              <a:buChar char="•"/>
            </a:pPr>
            <a:endParaRPr lang="en-US" sz="1000" dirty="0"/>
          </a:p>
          <a:p>
            <a:pPr eaLnBrk="1" hangingPunct="1">
              <a:lnSpc>
                <a:spcPct val="90000"/>
              </a:lnSpc>
              <a:spcBef>
                <a:spcPct val="0"/>
              </a:spcBef>
            </a:pPr>
            <a:r>
              <a:rPr lang="en-US" sz="1000" dirty="0"/>
              <a:t>For example, malt liquor is often sold in 16-, 22-, or 40-ounce containers that hold between two and five standard drinks, and table wine is typically sold in 25-ounce (750 ml.) bottles that hold five standard drinks. </a:t>
            </a:r>
          </a:p>
          <a:p>
            <a:pPr eaLnBrk="1" hangingPunct="1">
              <a:lnSpc>
                <a:spcPct val="90000"/>
              </a:lnSpc>
              <a:spcBef>
                <a:spcPct val="0"/>
              </a:spcBef>
            </a:pPr>
            <a:endParaRPr lang="en-US" sz="1000" dirty="0"/>
          </a:p>
          <a:p>
            <a:pPr eaLnBrk="1" hangingPunct="1">
              <a:lnSpc>
                <a:spcPct val="90000"/>
              </a:lnSpc>
              <a:spcBef>
                <a:spcPct val="0"/>
              </a:spcBef>
            </a:pPr>
            <a:endParaRPr lang="en-US" sz="10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E71D376B-3DD4-4759-B4E6-3FBD4B07E597}" type="slidenum">
              <a:rPr lang="en-US" smtClean="0"/>
              <a:pPr eaLnBrk="1" hangingPunct="1"/>
              <a:t>14</a:t>
            </a:fld>
            <a:endParaRPr lang="en-US" smtClean="0"/>
          </a:p>
        </p:txBody>
      </p:sp>
      <p:sp>
        <p:nvSpPr>
          <p:cNvPr id="49155" name="Rectangle 2"/>
          <p:cNvSpPr>
            <a:spLocks noGrp="1" noRot="1" noChangeAspect="1" noChangeArrowheads="1" noTextEdit="1"/>
          </p:cNvSpPr>
          <p:nvPr>
            <p:ph type="sldImg"/>
          </p:nvPr>
        </p:nvSpPr>
        <p:spPr>
          <a:xfrm>
            <a:off x="5346700" y="144463"/>
            <a:ext cx="1320800" cy="990600"/>
          </a:xfrm>
          <a:ln/>
        </p:spPr>
      </p:sp>
      <p:sp>
        <p:nvSpPr>
          <p:cNvPr id="49156" name="Rectangle 3"/>
          <p:cNvSpPr>
            <a:spLocks noGrp="1" noChangeArrowheads="1"/>
          </p:cNvSpPr>
          <p:nvPr>
            <p:ph type="body" idx="1"/>
          </p:nvPr>
        </p:nvSpPr>
        <p:spPr>
          <a:xfrm>
            <a:off x="71438" y="1233714"/>
            <a:ext cx="6715125" cy="7910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To evaluate a rough equivalency of alcoholic beverages, it is important to consider the concentration of alcohol used in the beverage as well as the volume. </a:t>
            </a:r>
          </a:p>
          <a:p>
            <a:pPr eaLnBrk="1" hangingPunct="1"/>
            <a:endParaRPr lang="en-US" dirty="0" smtClean="0"/>
          </a:p>
          <a:p>
            <a:pPr eaLnBrk="1" hangingPunct="1"/>
            <a:r>
              <a:rPr lang="en-US" dirty="0" smtClean="0"/>
              <a:t>For example, NIAAA </a:t>
            </a:r>
            <a:r>
              <a:rPr lang="en-US" b="1" dirty="0" smtClean="0"/>
              <a:t>(National Institute on Alcohol Abuse and Alcoholism)</a:t>
            </a:r>
            <a:r>
              <a:rPr lang="en-US" dirty="0" smtClean="0"/>
              <a:t> guidelines (2005) use the following beverage types and volumes as rough equivalencies for standard drinks:</a:t>
            </a:r>
            <a:br>
              <a:rPr lang="en-US" dirty="0" smtClean="0"/>
            </a:br>
            <a:r>
              <a:rPr lang="en-US" dirty="0" smtClean="0"/>
              <a:t/>
            </a:r>
            <a:br>
              <a:rPr lang="en-US" dirty="0" smtClean="0"/>
            </a:br>
            <a:r>
              <a:rPr lang="en-US" dirty="0" smtClean="0"/>
              <a:t>One 12-ounce (355 ml) can or bottle of beer</a:t>
            </a:r>
          </a:p>
          <a:p>
            <a:pPr eaLnBrk="1" hangingPunct="1"/>
            <a:endParaRPr lang="en-US" dirty="0" smtClean="0"/>
          </a:p>
          <a:p>
            <a:pPr eaLnBrk="1" hangingPunct="1"/>
            <a:r>
              <a:rPr lang="en-US" dirty="0" smtClean="0"/>
              <a:t>One 5-ounce glass of wine</a:t>
            </a:r>
          </a:p>
          <a:p>
            <a:pPr eaLnBrk="1" hangingPunct="1"/>
            <a:endParaRPr lang="en-US" dirty="0" smtClean="0"/>
          </a:p>
          <a:p>
            <a:pPr eaLnBrk="1" hangingPunct="1"/>
            <a:r>
              <a:rPr lang="en-US" dirty="0" smtClean="0"/>
              <a:t>One 12-ounce wine cooler</a:t>
            </a:r>
          </a:p>
          <a:p>
            <a:pPr eaLnBrk="1" hangingPunct="1"/>
            <a:endParaRPr lang="en-US" dirty="0" smtClean="0"/>
          </a:p>
          <a:p>
            <a:pPr eaLnBrk="1" hangingPunct="1"/>
            <a:r>
              <a:rPr lang="en-US" dirty="0" smtClean="0"/>
              <a:t>One 4-ounce glass of sherry, liqueur or aperitif</a:t>
            </a:r>
          </a:p>
          <a:p>
            <a:pPr eaLnBrk="1" hangingPunct="1"/>
            <a:endParaRPr lang="en-US" dirty="0" smtClean="0"/>
          </a:p>
          <a:p>
            <a:pPr eaLnBrk="1" hangingPunct="1"/>
            <a:r>
              <a:rPr lang="en-US" dirty="0" smtClean="0"/>
              <a:t>One 1.5 ounce ‘shot’ of liquor (distilled alcohol)</a:t>
            </a:r>
          </a:p>
          <a:p>
            <a:pPr eaLnBrk="1" hangingPunct="1"/>
            <a:endParaRPr lang="en-US" dirty="0" smtClean="0"/>
          </a:p>
          <a:p>
            <a:pPr eaLnBrk="1" hangingPunct="1"/>
            <a:r>
              <a:rPr lang="en-US" dirty="0" smtClean="0"/>
              <a:t>The quantity of alcohol in each of the drinks on this slide is approximately equal.</a:t>
            </a:r>
          </a:p>
          <a:p>
            <a:pPr eaLnBrk="1" hangingPunct="1"/>
            <a:endParaRPr lang="en-US" dirty="0" smtClean="0"/>
          </a:p>
          <a:p>
            <a:pPr eaLnBrk="1" hangingPunct="1"/>
            <a:r>
              <a:rPr lang="en-US" dirty="0" smtClean="0"/>
              <a:t>This is easily determined by estimating the percent alcohol used in the drink (e.g., beer = 3%–5% by volume). </a:t>
            </a:r>
          </a:p>
          <a:p>
            <a:pPr eaLnBrk="1" hangingPunct="1"/>
            <a:endParaRPr lang="en-US" dirty="0" smtClean="0"/>
          </a:p>
          <a:p>
            <a:pPr eaLnBrk="1" hangingPunct="1"/>
            <a:r>
              <a:rPr lang="en-US" dirty="0" smtClean="0"/>
              <a:t>Simple calculations indicate that one can of beer contains approximately 11 ml of alcohol (355 ml x 0.03), and within the 11 ml there is approximately 8.7 g of alcohol (11 ml x 0.789 g/ml). </a:t>
            </a:r>
          </a:p>
          <a:p>
            <a:pPr eaLnBrk="1" hangingPunct="1"/>
            <a:endParaRPr lang="en-US" dirty="0" smtClean="0"/>
          </a:p>
          <a:p>
            <a:pPr eaLnBrk="1" hangingPunct="1"/>
            <a:r>
              <a:rPr lang="en-US" dirty="0" smtClean="0"/>
              <a:t>Each of the drinks on this slide contains 8–10 grams of alcohol (roughly). </a:t>
            </a:r>
          </a:p>
          <a:p>
            <a:pPr eaLnBrk="1" hangingPunct="1"/>
            <a:endParaRPr lang="en-US" dirty="0" smtClean="0"/>
          </a:p>
          <a:p>
            <a:pPr eaLnBrk="1" hangingPunct="1"/>
            <a:r>
              <a:rPr lang="en-US" dirty="0" smtClean="0"/>
              <a:t>The exception is the “shot” of spirits.</a:t>
            </a:r>
          </a:p>
          <a:p>
            <a:pPr eaLnBrk="1" hangingPunct="1"/>
            <a:endParaRPr lang="en-US" dirty="0" smtClean="0"/>
          </a:p>
          <a:p>
            <a:pPr eaLnBrk="1" hangingPunct="1"/>
            <a:r>
              <a:rPr lang="en-US" dirty="0" smtClean="0"/>
              <a:t>While 1–1.5 ounces is commonly used in a “mixed drink,” the percent alcohol contained within the shot is variable with some spirits being 30% alcohol, and other spirits being 80% or more. </a:t>
            </a:r>
          </a:p>
          <a:p>
            <a:pPr eaLnBrk="1" hangingPunct="1"/>
            <a:endParaRPr lang="en-US" dirty="0" smtClean="0"/>
          </a:p>
          <a:p>
            <a:pPr eaLnBrk="1" hangingPunct="1"/>
            <a:r>
              <a:rPr lang="en-US" dirty="0" smtClean="0"/>
              <a:t>Although the high end of 10 grams of alcohol in one mixed drink would be a reasonable estimate, one must be aware that it could be greater depending on the spirits used in the drink.</a:t>
            </a:r>
          </a:p>
          <a:p>
            <a:pPr eaLnBrk="1" hangingPunct="1"/>
            <a:endParaRPr lang="en-US" dirty="0" smtClean="0"/>
          </a:p>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E0B6A2B1-AEB7-4E36-97F6-049EEBE4C931}" type="slidenum">
              <a:rPr lang="en-US" smtClean="0"/>
              <a:pPr eaLnBrk="1" hangingPunct="1"/>
              <a:t>15</a:t>
            </a:fld>
            <a:endParaRPr lang="en-US" smtClean="0"/>
          </a:p>
        </p:txBody>
      </p:sp>
      <p:sp>
        <p:nvSpPr>
          <p:cNvPr id="50179" name="Rectangle 2"/>
          <p:cNvSpPr>
            <a:spLocks noGrp="1" noRot="1" noChangeAspect="1" noChangeArrowheads="1" noTextEdit="1"/>
          </p:cNvSpPr>
          <p:nvPr>
            <p:ph type="sldImg"/>
          </p:nvPr>
        </p:nvSpPr>
        <p:spPr>
          <a:xfrm>
            <a:off x="4362450" y="217488"/>
            <a:ext cx="2195513" cy="1647825"/>
          </a:xfrm>
          <a:ln/>
        </p:spPr>
      </p:sp>
      <p:sp>
        <p:nvSpPr>
          <p:cNvPr id="50180" name="Rectangle 3"/>
          <p:cNvSpPr>
            <a:spLocks noGrp="1" noChangeArrowheads="1"/>
          </p:cNvSpPr>
          <p:nvPr>
            <p:ph type="body" idx="1"/>
          </p:nvPr>
        </p:nvSpPr>
        <p:spPr>
          <a:xfrm>
            <a:off x="142875" y="2032001"/>
            <a:ext cx="6500813" cy="657829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spcBef>
                <a:spcPct val="0"/>
              </a:spcBef>
            </a:pPr>
            <a:r>
              <a:rPr lang="en-US" b="1" dirty="0" smtClean="0"/>
              <a:t>Abstainers</a:t>
            </a:r>
          </a:p>
          <a:p>
            <a:pPr eaLnBrk="1" hangingPunct="1">
              <a:lnSpc>
                <a:spcPct val="90000"/>
              </a:lnSpc>
              <a:spcBef>
                <a:spcPct val="0"/>
              </a:spcBef>
            </a:pPr>
            <a:r>
              <a:rPr lang="en-US" dirty="0" smtClean="0"/>
              <a:t>Do not consume alcohol at all or less than 1 standard drink per month.</a:t>
            </a:r>
          </a:p>
          <a:p>
            <a:pPr eaLnBrk="1" hangingPunct="1">
              <a:lnSpc>
                <a:spcPct val="90000"/>
              </a:lnSpc>
              <a:spcBef>
                <a:spcPct val="0"/>
              </a:spcBef>
            </a:pPr>
            <a:endParaRPr lang="en-US" dirty="0" smtClean="0"/>
          </a:p>
          <a:p>
            <a:pPr eaLnBrk="1" hangingPunct="1">
              <a:lnSpc>
                <a:spcPct val="90000"/>
              </a:lnSpc>
              <a:spcBef>
                <a:spcPct val="0"/>
              </a:spcBef>
            </a:pPr>
            <a:r>
              <a:rPr lang="en-US" b="1" dirty="0" smtClean="0"/>
              <a:t>Low-risk drinkers</a:t>
            </a:r>
          </a:p>
          <a:p>
            <a:pPr eaLnBrk="1" hangingPunct="1">
              <a:lnSpc>
                <a:spcPct val="90000"/>
              </a:lnSpc>
              <a:spcBef>
                <a:spcPct val="0"/>
              </a:spcBef>
            </a:pPr>
            <a:r>
              <a:rPr lang="en-US" dirty="0" smtClean="0"/>
              <a:t>Consume 1–2 standard drinks per day, three or fewer times per week.</a:t>
            </a:r>
          </a:p>
          <a:p>
            <a:pPr eaLnBrk="1" hangingPunct="1">
              <a:lnSpc>
                <a:spcPct val="90000"/>
              </a:lnSpc>
              <a:spcBef>
                <a:spcPct val="0"/>
              </a:spcBef>
            </a:pPr>
            <a:endParaRPr lang="en-US" dirty="0" smtClean="0"/>
          </a:p>
          <a:p>
            <a:pPr eaLnBrk="1" hangingPunct="1">
              <a:lnSpc>
                <a:spcPct val="90000"/>
              </a:lnSpc>
              <a:spcBef>
                <a:spcPct val="0"/>
              </a:spcBef>
            </a:pPr>
            <a:r>
              <a:rPr lang="en-US" dirty="0" smtClean="0"/>
              <a:t>Their use of alcohol does not affect their health and it does not result in negative consequences.</a:t>
            </a:r>
          </a:p>
          <a:p>
            <a:pPr eaLnBrk="1" hangingPunct="1">
              <a:lnSpc>
                <a:spcPct val="90000"/>
              </a:lnSpc>
              <a:spcBef>
                <a:spcPct val="0"/>
              </a:spcBef>
            </a:pPr>
            <a:endParaRPr lang="en-US" dirty="0" smtClean="0"/>
          </a:p>
          <a:p>
            <a:pPr eaLnBrk="1" hangingPunct="1">
              <a:lnSpc>
                <a:spcPct val="90000"/>
              </a:lnSpc>
              <a:spcBef>
                <a:spcPct val="0"/>
              </a:spcBef>
            </a:pPr>
            <a:r>
              <a:rPr lang="en-US" dirty="0" smtClean="0"/>
              <a:t>They do not use alcohol before driving, when pregnant, when breastfeeding, or with certain medications.</a:t>
            </a:r>
          </a:p>
          <a:p>
            <a:pPr eaLnBrk="1" hangingPunct="1">
              <a:lnSpc>
                <a:spcPct val="90000"/>
              </a:lnSpc>
              <a:spcBef>
                <a:spcPct val="0"/>
              </a:spcBef>
            </a:pPr>
            <a:endParaRPr lang="en-US" dirty="0" smtClean="0"/>
          </a:p>
          <a:p>
            <a:pPr eaLnBrk="1" hangingPunct="1">
              <a:lnSpc>
                <a:spcPct val="90000"/>
              </a:lnSpc>
              <a:spcBef>
                <a:spcPct val="0"/>
              </a:spcBef>
            </a:pPr>
            <a:r>
              <a:rPr lang="en-US" b="1" dirty="0" smtClean="0"/>
              <a:t>At-risk drinkers</a:t>
            </a:r>
          </a:p>
          <a:p>
            <a:pPr eaLnBrk="1" hangingPunct="1">
              <a:lnSpc>
                <a:spcPct val="90000"/>
              </a:lnSpc>
              <a:spcBef>
                <a:spcPct val="0"/>
              </a:spcBef>
            </a:pPr>
            <a:r>
              <a:rPr lang="en-US" dirty="0" smtClean="0"/>
              <a:t>Consume 7–21 standard drink per week; consume more than 3–4 standard drinks per occasion, or drink in high-risk situations.</a:t>
            </a:r>
          </a:p>
          <a:p>
            <a:pPr eaLnBrk="1" hangingPunct="1">
              <a:lnSpc>
                <a:spcPct val="90000"/>
              </a:lnSpc>
              <a:spcBef>
                <a:spcPct val="0"/>
              </a:spcBef>
            </a:pPr>
            <a:endParaRPr lang="en-US" dirty="0" smtClean="0"/>
          </a:p>
          <a:p>
            <a:pPr eaLnBrk="1" hangingPunct="1">
              <a:lnSpc>
                <a:spcPct val="90000"/>
              </a:lnSpc>
              <a:spcBef>
                <a:spcPct val="0"/>
              </a:spcBef>
            </a:pPr>
            <a:r>
              <a:rPr lang="en-US" b="1" dirty="0" smtClean="0"/>
              <a:t>Problem drinkers</a:t>
            </a:r>
          </a:p>
          <a:p>
            <a:pPr eaLnBrk="1" hangingPunct="1">
              <a:lnSpc>
                <a:spcPct val="90000"/>
              </a:lnSpc>
              <a:spcBef>
                <a:spcPct val="0"/>
              </a:spcBef>
            </a:pPr>
            <a:r>
              <a:rPr lang="en-US" dirty="0" smtClean="0"/>
              <a:t>Consume more than 21 standard drinks per week and might experience negative consequences from such drinking (behavioral, family, medical, mental health, employment, social, legal, etc.).</a:t>
            </a:r>
          </a:p>
          <a:p>
            <a:pPr eaLnBrk="1" hangingPunct="1">
              <a:lnSpc>
                <a:spcPct val="90000"/>
              </a:lnSpc>
              <a:spcBef>
                <a:spcPct val="0"/>
              </a:spcBef>
            </a:pPr>
            <a:endParaRPr lang="en-US" b="1" dirty="0" smtClean="0"/>
          </a:p>
          <a:p>
            <a:pPr eaLnBrk="1" hangingPunct="1">
              <a:lnSpc>
                <a:spcPct val="90000"/>
              </a:lnSpc>
              <a:spcBef>
                <a:spcPct val="0"/>
              </a:spcBef>
            </a:pPr>
            <a:r>
              <a:rPr lang="en-US" b="1" dirty="0" smtClean="0"/>
              <a:t>Alcohol-dependent drinkers</a:t>
            </a:r>
          </a:p>
          <a:p>
            <a:pPr eaLnBrk="1" hangingPunct="1">
              <a:lnSpc>
                <a:spcPct val="90000"/>
              </a:lnSpc>
              <a:spcBef>
                <a:spcPct val="0"/>
              </a:spcBef>
            </a:pPr>
            <a:r>
              <a:rPr lang="en-US" dirty="0" smtClean="0"/>
              <a:t>Cannot stop drinking once they start.</a:t>
            </a:r>
          </a:p>
          <a:p>
            <a:pPr eaLnBrk="1" hangingPunct="1">
              <a:lnSpc>
                <a:spcPct val="90000"/>
              </a:lnSpc>
              <a:spcBef>
                <a:spcPct val="0"/>
              </a:spcBef>
            </a:pPr>
            <a:endParaRPr lang="en-US" dirty="0" smtClean="0"/>
          </a:p>
          <a:p>
            <a:pPr eaLnBrk="1" hangingPunct="1">
              <a:lnSpc>
                <a:spcPct val="90000"/>
              </a:lnSpc>
              <a:spcBef>
                <a:spcPct val="0"/>
              </a:spcBef>
            </a:pPr>
            <a:r>
              <a:rPr lang="en-US" dirty="0" smtClean="0"/>
              <a:t>They experience repeated negative consequences from such drinking (behavioral, family, medical, mental health, employment, social, legal, etc.). </a:t>
            </a:r>
          </a:p>
          <a:p>
            <a:pPr eaLnBrk="1" hangingPunct="1">
              <a:lnSpc>
                <a:spcPct val="90000"/>
              </a:lnSpc>
              <a:spcBef>
                <a:spcPct val="0"/>
              </a:spcBef>
            </a:pPr>
            <a:endParaRPr lang="en-US" dirty="0" smtClean="0"/>
          </a:p>
          <a:p>
            <a:pPr eaLnBrk="1" hangingPunct="1">
              <a:lnSpc>
                <a:spcPct val="90000"/>
              </a:lnSpc>
              <a:spcBef>
                <a:spcPct val="0"/>
              </a:spcBef>
            </a:pPr>
            <a:r>
              <a:rPr lang="en-US" dirty="0" smtClean="0"/>
              <a:t>Heavy drinking leads to a physical need for alcohol.</a:t>
            </a:r>
          </a:p>
          <a:p>
            <a:pPr eaLnBrk="1" hangingPunct="1">
              <a:lnSpc>
                <a:spcPct val="90000"/>
              </a:lnSpc>
              <a:spcBef>
                <a:spcPct val="0"/>
              </a:spcBef>
            </a:pPr>
            <a:endParaRPr lang="en-US" sz="14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0D771354-24BA-4DA1-AE1C-9C962F181576}" type="slidenum">
              <a:rPr lang="en-US" smtClean="0"/>
              <a:pPr eaLnBrk="1" hangingPunct="1"/>
              <a:t>16</a:t>
            </a:fld>
            <a:endParaRPr lang="en-US" smtClean="0"/>
          </a:p>
        </p:txBody>
      </p:sp>
      <p:sp>
        <p:nvSpPr>
          <p:cNvPr id="51203" name="Rectangle 2"/>
          <p:cNvSpPr>
            <a:spLocks noGrp="1" noRot="1" noChangeAspect="1" noChangeArrowheads="1" noTextEdit="1"/>
          </p:cNvSpPr>
          <p:nvPr>
            <p:ph type="sldImg"/>
          </p:nvPr>
        </p:nvSpPr>
        <p:spPr>
          <a:xfrm>
            <a:off x="4167188" y="217488"/>
            <a:ext cx="2401887" cy="1803400"/>
          </a:xfrm>
          <a:ln/>
        </p:spPr>
      </p:sp>
      <p:sp>
        <p:nvSpPr>
          <p:cNvPr id="51204" name="Rectangle 3"/>
          <p:cNvSpPr>
            <a:spLocks noGrp="1" noChangeArrowheads="1"/>
          </p:cNvSpPr>
          <p:nvPr>
            <p:ph type="body" idx="1"/>
          </p:nvPr>
        </p:nvSpPr>
        <p:spPr>
          <a:xfrm>
            <a:off x="71437" y="2104571"/>
            <a:ext cx="6643688" cy="66584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5242" indent="-225242">
              <a:lnSpc>
                <a:spcPct val="90000"/>
              </a:lnSpc>
              <a:spcBef>
                <a:spcPct val="0"/>
              </a:spcBef>
            </a:pPr>
            <a:r>
              <a:rPr lang="en-US" b="1" dirty="0" smtClean="0"/>
              <a:t>Alcohol abuse criteria</a:t>
            </a:r>
          </a:p>
          <a:p>
            <a:pPr marL="225242" indent="-225242">
              <a:lnSpc>
                <a:spcPct val="90000"/>
              </a:lnSpc>
              <a:spcBef>
                <a:spcPct val="0"/>
              </a:spcBef>
            </a:pPr>
            <a:r>
              <a:rPr lang="en-US" dirty="0" smtClean="0"/>
              <a:t>One or more of the following occurring at any time in the same 12-month period</a:t>
            </a:r>
          </a:p>
          <a:p>
            <a:pPr marL="225242" indent="-225242">
              <a:lnSpc>
                <a:spcPct val="90000"/>
              </a:lnSpc>
              <a:spcBef>
                <a:spcPct val="0"/>
              </a:spcBef>
            </a:pPr>
            <a:endParaRPr lang="en-US" dirty="0" smtClean="0"/>
          </a:p>
          <a:p>
            <a:pPr marL="225242" indent="-225242">
              <a:lnSpc>
                <a:spcPct val="90000"/>
              </a:lnSpc>
              <a:spcBef>
                <a:spcPct val="0"/>
              </a:spcBef>
              <a:buFontTx/>
              <a:buAutoNum type="arabicPeriod"/>
            </a:pPr>
            <a:r>
              <a:rPr lang="en-US" b="1" dirty="0" smtClean="0"/>
              <a:t>Failure to fulfill major role obligations at work, school, or home because of recurrent drinking</a:t>
            </a:r>
          </a:p>
          <a:p>
            <a:pPr marL="225242" indent="-225242">
              <a:lnSpc>
                <a:spcPct val="90000"/>
              </a:lnSpc>
              <a:spcBef>
                <a:spcPct val="0"/>
              </a:spcBef>
            </a:pPr>
            <a:r>
              <a:rPr lang="en-US" i="1" dirty="0" smtClean="0"/>
              <a:t>	Screening questions:</a:t>
            </a:r>
            <a:r>
              <a:rPr lang="en-US" dirty="0" smtClean="0"/>
              <a:t> Have you had a period when your drinking—or being sick from drinking—often interfered with taking care of your home or family?</a:t>
            </a:r>
          </a:p>
          <a:p>
            <a:pPr marL="225242" indent="-225242">
              <a:lnSpc>
                <a:spcPct val="90000"/>
              </a:lnSpc>
              <a:spcBef>
                <a:spcPct val="0"/>
              </a:spcBef>
            </a:pPr>
            <a:endParaRPr lang="en-US" dirty="0" smtClean="0"/>
          </a:p>
          <a:p>
            <a:pPr marL="225242" indent="-225242">
              <a:lnSpc>
                <a:spcPct val="90000"/>
              </a:lnSpc>
              <a:spcBef>
                <a:spcPct val="0"/>
              </a:spcBef>
            </a:pPr>
            <a:r>
              <a:rPr lang="en-US" dirty="0" smtClean="0"/>
              <a:t>	Caused job troubles?</a:t>
            </a:r>
          </a:p>
          <a:p>
            <a:pPr marL="225242" indent="-225242">
              <a:lnSpc>
                <a:spcPct val="90000"/>
              </a:lnSpc>
              <a:spcBef>
                <a:spcPct val="0"/>
              </a:spcBef>
            </a:pPr>
            <a:endParaRPr lang="en-US" dirty="0" smtClean="0"/>
          </a:p>
          <a:p>
            <a:pPr marL="225242" indent="-225242">
              <a:lnSpc>
                <a:spcPct val="90000"/>
              </a:lnSpc>
              <a:spcBef>
                <a:spcPct val="0"/>
              </a:spcBef>
            </a:pPr>
            <a:r>
              <a:rPr lang="en-US" dirty="0" smtClean="0"/>
              <a:t>	School problems?</a:t>
            </a:r>
          </a:p>
          <a:p>
            <a:pPr marL="225242" indent="-225242">
              <a:lnSpc>
                <a:spcPct val="90000"/>
              </a:lnSpc>
              <a:spcBef>
                <a:spcPct val="0"/>
              </a:spcBef>
            </a:pPr>
            <a:endParaRPr lang="en-US" dirty="0" smtClean="0"/>
          </a:p>
          <a:p>
            <a:pPr marL="225242" indent="-225242">
              <a:lnSpc>
                <a:spcPct val="90000"/>
              </a:lnSpc>
              <a:spcBef>
                <a:spcPct val="0"/>
              </a:spcBef>
              <a:buFontTx/>
              <a:buAutoNum type="arabicPeriod" startAt="2"/>
            </a:pPr>
            <a:r>
              <a:rPr lang="en-US" b="1" dirty="0" smtClean="0"/>
              <a:t>Recurrent drinking in hazardous situations</a:t>
            </a:r>
          </a:p>
          <a:p>
            <a:pPr marL="225242" indent="-225242">
              <a:lnSpc>
                <a:spcPct val="90000"/>
              </a:lnSpc>
              <a:spcBef>
                <a:spcPct val="0"/>
              </a:spcBef>
            </a:pPr>
            <a:r>
              <a:rPr lang="en-US" i="1" dirty="0" smtClean="0"/>
              <a:t>	Screening questions:</a:t>
            </a:r>
            <a:r>
              <a:rPr lang="en-US" dirty="0" smtClean="0"/>
              <a:t>  Have you more than once driven a car or other vehicle while you were drinking? </a:t>
            </a:r>
          </a:p>
          <a:p>
            <a:pPr marL="225242" indent="-225242">
              <a:lnSpc>
                <a:spcPct val="90000"/>
              </a:lnSpc>
              <a:spcBef>
                <a:spcPct val="0"/>
              </a:spcBef>
            </a:pPr>
            <a:endParaRPr lang="en-US" dirty="0" smtClean="0"/>
          </a:p>
          <a:p>
            <a:pPr marL="225242" indent="-225242">
              <a:lnSpc>
                <a:spcPct val="90000"/>
              </a:lnSpc>
              <a:spcBef>
                <a:spcPct val="0"/>
              </a:spcBef>
            </a:pPr>
            <a:r>
              <a:rPr lang="en-US" dirty="0" smtClean="0"/>
              <a:t>	Have you gotten into situations while drinking or after drinking that increased your chances of getting hurt—like swimming, using machinery, or walking in a dangerous area or around heavy traffic?</a:t>
            </a:r>
          </a:p>
          <a:p>
            <a:pPr marL="225242" indent="-225242">
              <a:lnSpc>
                <a:spcPct val="90000"/>
              </a:lnSpc>
              <a:spcBef>
                <a:spcPct val="0"/>
              </a:spcBef>
            </a:pPr>
            <a:endParaRPr lang="en-US" dirty="0" smtClean="0"/>
          </a:p>
          <a:p>
            <a:pPr marL="225242" indent="-225242">
              <a:lnSpc>
                <a:spcPct val="90000"/>
              </a:lnSpc>
              <a:spcBef>
                <a:spcPct val="0"/>
              </a:spcBef>
              <a:buFontTx/>
              <a:buAutoNum type="arabicPeriod" startAt="3"/>
            </a:pPr>
            <a:r>
              <a:rPr lang="en-US" b="1" dirty="0" smtClean="0"/>
              <a:t>Recurrent legal problems related to alcohol</a:t>
            </a:r>
          </a:p>
          <a:p>
            <a:pPr marL="225242" indent="-225242">
              <a:lnSpc>
                <a:spcPct val="90000"/>
              </a:lnSpc>
              <a:spcBef>
                <a:spcPct val="0"/>
              </a:spcBef>
            </a:pPr>
            <a:r>
              <a:rPr lang="en-US" i="1" dirty="0" smtClean="0"/>
              <a:t>	Screening questions:</a:t>
            </a:r>
            <a:r>
              <a:rPr lang="en-US" dirty="0" smtClean="0"/>
              <a:t> Have you gotten arrested, been held at a police station, or had any other legal problems because of your drinking?</a:t>
            </a:r>
          </a:p>
          <a:p>
            <a:pPr marL="225242" indent="-225242">
              <a:lnSpc>
                <a:spcPct val="90000"/>
              </a:lnSpc>
              <a:spcBef>
                <a:spcPct val="0"/>
              </a:spcBef>
            </a:pPr>
            <a:endParaRPr lang="en-US" dirty="0" smtClean="0"/>
          </a:p>
          <a:p>
            <a:pPr marL="225242" indent="-225242">
              <a:lnSpc>
                <a:spcPct val="90000"/>
              </a:lnSpc>
              <a:spcBef>
                <a:spcPct val="0"/>
              </a:spcBef>
              <a:buFontTx/>
              <a:buAutoNum type="arabicPeriod" startAt="4"/>
            </a:pPr>
            <a:r>
              <a:rPr lang="en-US" b="1" dirty="0" smtClean="0"/>
              <a:t>Continued use despite recurrent interpersonal or social problems</a:t>
            </a:r>
          </a:p>
          <a:p>
            <a:pPr marL="225242" indent="-225242">
              <a:lnSpc>
                <a:spcPct val="90000"/>
              </a:lnSpc>
              <a:spcBef>
                <a:spcPct val="0"/>
              </a:spcBef>
            </a:pPr>
            <a:r>
              <a:rPr lang="en-US" i="1" dirty="0" smtClean="0"/>
              <a:t>	Screening questions:</a:t>
            </a:r>
            <a:r>
              <a:rPr lang="en-US" dirty="0" smtClean="0"/>
              <a:t> Have you continued to drink even though you knew it was causing you trouble with your family and friends?</a:t>
            </a:r>
          </a:p>
          <a:p>
            <a:pPr marL="225242" indent="-225242">
              <a:lnSpc>
                <a:spcPct val="90000"/>
              </a:lnSpc>
              <a:spcBef>
                <a:spcPct val="0"/>
              </a:spcBef>
            </a:pPr>
            <a:endParaRPr lang="en-US" dirty="0" smtClean="0"/>
          </a:p>
          <a:p>
            <a:pPr marL="225242" indent="-225242">
              <a:lnSpc>
                <a:spcPct val="90000"/>
              </a:lnSpc>
              <a:spcBef>
                <a:spcPct val="0"/>
              </a:spcBef>
            </a:pPr>
            <a:r>
              <a:rPr lang="en-US" dirty="0" smtClean="0"/>
              <a:t>	Have you gotten into physical fights while drinking or right after drinking?</a:t>
            </a:r>
          </a:p>
          <a:p>
            <a:pPr marL="678731" lvl="1" indent="-225242">
              <a:lnSpc>
                <a:spcPct val="90000"/>
              </a:lnSpc>
              <a:spcBef>
                <a:spcPct val="0"/>
              </a:spcBef>
            </a:pPr>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F317DABD-D2BB-4373-8D50-06CA219CFC1B}" type="slidenum">
              <a:rPr lang="en-US" smtClean="0"/>
              <a:pPr eaLnBrk="1" hangingPunct="1"/>
              <a:t>17</a:t>
            </a:fld>
            <a:endParaRPr lang="en-US" smtClean="0"/>
          </a:p>
        </p:txBody>
      </p:sp>
      <p:sp>
        <p:nvSpPr>
          <p:cNvPr id="52227" name="Rectangle 2"/>
          <p:cNvSpPr>
            <a:spLocks noGrp="1" noRot="1" noChangeAspect="1" noChangeArrowheads="1" noTextEdit="1"/>
          </p:cNvSpPr>
          <p:nvPr>
            <p:ph type="sldImg"/>
          </p:nvPr>
        </p:nvSpPr>
        <p:spPr>
          <a:xfrm>
            <a:off x="4641850" y="144463"/>
            <a:ext cx="1838325" cy="1379537"/>
          </a:xfrm>
          <a:ln/>
        </p:spPr>
      </p:sp>
      <p:sp>
        <p:nvSpPr>
          <p:cNvPr id="52228" name="Rectangle 3"/>
          <p:cNvSpPr>
            <a:spLocks noGrp="1" noChangeArrowheads="1"/>
          </p:cNvSpPr>
          <p:nvPr>
            <p:ph type="body" idx="1"/>
          </p:nvPr>
        </p:nvSpPr>
        <p:spPr>
          <a:xfrm>
            <a:off x="214313" y="1741715"/>
            <a:ext cx="6429375" cy="709688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5242" indent="-225242">
              <a:lnSpc>
                <a:spcPct val="80000"/>
              </a:lnSpc>
              <a:spcBef>
                <a:spcPct val="0"/>
              </a:spcBef>
            </a:pPr>
            <a:r>
              <a:rPr lang="en-US" b="1" dirty="0" smtClean="0"/>
              <a:t>Alcohol dependence criteria</a:t>
            </a:r>
          </a:p>
          <a:p>
            <a:pPr marL="225242" indent="-225242">
              <a:lnSpc>
                <a:spcPct val="80000"/>
              </a:lnSpc>
              <a:spcBef>
                <a:spcPct val="0"/>
              </a:spcBef>
            </a:pPr>
            <a:r>
              <a:rPr lang="en-US" dirty="0" smtClean="0"/>
              <a:t>Three or more of the following, occurring at any time in the same 12-month period</a:t>
            </a:r>
          </a:p>
          <a:p>
            <a:pPr marL="225242" indent="-225242">
              <a:lnSpc>
                <a:spcPct val="80000"/>
              </a:lnSpc>
              <a:spcBef>
                <a:spcPct val="0"/>
              </a:spcBef>
            </a:pPr>
            <a:endParaRPr lang="en-US" dirty="0" smtClean="0"/>
          </a:p>
          <a:p>
            <a:pPr marL="225242" indent="-225242">
              <a:lnSpc>
                <a:spcPct val="80000"/>
              </a:lnSpc>
              <a:spcBef>
                <a:spcPct val="0"/>
              </a:spcBef>
              <a:buFontTx/>
              <a:buAutoNum type="arabicPeriod"/>
            </a:pPr>
            <a:r>
              <a:rPr lang="en-US" b="1" dirty="0" smtClean="0"/>
              <a:t>Tolerance</a:t>
            </a:r>
            <a:endParaRPr lang="en-US" dirty="0" smtClean="0"/>
          </a:p>
          <a:p>
            <a:pPr marL="225242" indent="-225242">
              <a:lnSpc>
                <a:spcPct val="80000"/>
              </a:lnSpc>
              <a:spcBef>
                <a:spcPct val="0"/>
              </a:spcBef>
            </a:pPr>
            <a:r>
              <a:rPr lang="en-US" dirty="0" smtClean="0"/>
              <a:t>	</a:t>
            </a:r>
            <a:r>
              <a:rPr lang="en-US" i="1" dirty="0" smtClean="0"/>
              <a:t>Screening questions:</a:t>
            </a:r>
            <a:r>
              <a:rPr lang="en-US" dirty="0" smtClean="0"/>
              <a:t> Have you found that you have to drink much more than you once did to get the effect you want?</a:t>
            </a:r>
          </a:p>
          <a:p>
            <a:pPr marL="225242" indent="-225242">
              <a:lnSpc>
                <a:spcPct val="80000"/>
              </a:lnSpc>
              <a:spcBef>
                <a:spcPct val="0"/>
              </a:spcBef>
            </a:pPr>
            <a:endParaRPr lang="en-US" dirty="0" smtClean="0"/>
          </a:p>
          <a:p>
            <a:pPr marL="225242" indent="-225242">
              <a:lnSpc>
                <a:spcPct val="80000"/>
              </a:lnSpc>
              <a:spcBef>
                <a:spcPct val="0"/>
              </a:spcBef>
              <a:buFontTx/>
              <a:buAutoNum type="arabicPeriod" startAt="2"/>
            </a:pPr>
            <a:r>
              <a:rPr lang="en-US" b="1" dirty="0" smtClean="0"/>
              <a:t>Withdrawal syndrome or drinking to relieve withdrawal</a:t>
            </a:r>
          </a:p>
          <a:p>
            <a:pPr marL="225242" indent="-225242">
              <a:lnSpc>
                <a:spcPct val="80000"/>
              </a:lnSpc>
              <a:spcBef>
                <a:spcPct val="0"/>
              </a:spcBef>
            </a:pPr>
            <a:r>
              <a:rPr lang="en-US" dirty="0" smtClean="0"/>
              <a:t>	</a:t>
            </a:r>
            <a:r>
              <a:rPr lang="en-US" i="1" dirty="0" smtClean="0"/>
              <a:t>Screening questions:</a:t>
            </a:r>
            <a:r>
              <a:rPr lang="en-US" dirty="0" smtClean="0"/>
              <a:t> When the effects of alcohol are wearing off, have you had trouble sleeping? Found yourself shaking? Nervous? Nauseated? Restless? Sweating or with your heart beating fast? </a:t>
            </a:r>
          </a:p>
          <a:p>
            <a:pPr marL="225242" indent="-225242">
              <a:lnSpc>
                <a:spcPct val="80000"/>
              </a:lnSpc>
              <a:spcBef>
                <a:spcPct val="0"/>
              </a:spcBef>
            </a:pPr>
            <a:endParaRPr lang="en-US" dirty="0" smtClean="0"/>
          </a:p>
          <a:p>
            <a:pPr marL="225242" indent="-225242">
              <a:lnSpc>
                <a:spcPct val="80000"/>
              </a:lnSpc>
              <a:spcBef>
                <a:spcPct val="0"/>
              </a:spcBef>
              <a:buFontTx/>
              <a:buAutoNum type="arabicPeriod" startAt="3"/>
            </a:pPr>
            <a:r>
              <a:rPr lang="en-US" b="1" dirty="0" smtClean="0"/>
              <a:t>Impaired control</a:t>
            </a:r>
            <a:endParaRPr lang="en-US" dirty="0" smtClean="0"/>
          </a:p>
          <a:p>
            <a:pPr marL="225242" indent="-225242">
              <a:lnSpc>
                <a:spcPct val="80000"/>
              </a:lnSpc>
              <a:spcBef>
                <a:spcPct val="0"/>
              </a:spcBef>
            </a:pPr>
            <a:r>
              <a:rPr lang="en-US" dirty="0" smtClean="0"/>
              <a:t>	</a:t>
            </a:r>
            <a:r>
              <a:rPr lang="en-US" i="1" dirty="0" smtClean="0"/>
              <a:t>Screening questions:</a:t>
            </a:r>
            <a:r>
              <a:rPr lang="en-US" dirty="0" smtClean="0"/>
              <a:t> Have you more than once wanted to stop or cut down on your drinking?  Or tried more than once to stop or cut down but found you couldn’t?</a:t>
            </a:r>
          </a:p>
          <a:p>
            <a:pPr marL="225242" indent="-225242">
              <a:lnSpc>
                <a:spcPct val="80000"/>
              </a:lnSpc>
              <a:spcBef>
                <a:spcPct val="0"/>
              </a:spcBef>
            </a:pPr>
            <a:endParaRPr lang="en-US" dirty="0" smtClean="0"/>
          </a:p>
          <a:p>
            <a:pPr marL="225242" indent="-225242">
              <a:lnSpc>
                <a:spcPct val="80000"/>
              </a:lnSpc>
              <a:spcBef>
                <a:spcPct val="0"/>
              </a:spcBef>
              <a:buFontTx/>
              <a:buAutoNum type="arabicPeriod" startAt="4"/>
            </a:pPr>
            <a:r>
              <a:rPr lang="en-US" b="1" dirty="0" smtClean="0"/>
              <a:t>Drank more or longer than intended</a:t>
            </a:r>
          </a:p>
          <a:p>
            <a:pPr marL="225242" indent="-225242">
              <a:lnSpc>
                <a:spcPct val="80000"/>
              </a:lnSpc>
              <a:spcBef>
                <a:spcPct val="0"/>
              </a:spcBef>
            </a:pPr>
            <a:r>
              <a:rPr lang="en-US" dirty="0" smtClean="0"/>
              <a:t>	</a:t>
            </a:r>
            <a:r>
              <a:rPr lang="en-US" i="1" dirty="0" smtClean="0"/>
              <a:t>Screening questions:</a:t>
            </a:r>
            <a:r>
              <a:rPr lang="en-US" dirty="0" smtClean="0"/>
              <a:t> Have you had times when you ended up drinking more than you meant to? Or kept on drinking for longer than you intended?</a:t>
            </a:r>
          </a:p>
          <a:p>
            <a:pPr marL="225242" indent="-225242">
              <a:lnSpc>
                <a:spcPct val="80000"/>
              </a:lnSpc>
              <a:spcBef>
                <a:spcPct val="0"/>
              </a:spcBef>
            </a:pPr>
            <a:endParaRPr lang="en-US" dirty="0" smtClean="0"/>
          </a:p>
          <a:p>
            <a:pPr marL="225242" indent="-225242">
              <a:lnSpc>
                <a:spcPct val="80000"/>
              </a:lnSpc>
              <a:spcBef>
                <a:spcPct val="0"/>
              </a:spcBef>
              <a:buFontTx/>
              <a:buAutoNum type="arabicPeriod" startAt="5"/>
            </a:pPr>
            <a:r>
              <a:rPr lang="en-US" b="1" dirty="0" smtClean="0"/>
              <a:t>Neglect of activities</a:t>
            </a:r>
          </a:p>
          <a:p>
            <a:pPr marL="225242" indent="-225242">
              <a:lnSpc>
                <a:spcPct val="80000"/>
              </a:lnSpc>
              <a:spcBef>
                <a:spcPct val="0"/>
              </a:spcBef>
            </a:pPr>
            <a:r>
              <a:rPr lang="en-US" i="1" dirty="0" smtClean="0"/>
              <a:t>	Screening questions:</a:t>
            </a:r>
            <a:r>
              <a:rPr lang="en-US" dirty="0" smtClean="0"/>
              <a:t> In order to drink, have you given up or cut down on activities that were important or interesting to you or gave you pleasure?</a:t>
            </a:r>
          </a:p>
          <a:p>
            <a:pPr marL="225242" indent="-225242">
              <a:lnSpc>
                <a:spcPct val="80000"/>
              </a:lnSpc>
              <a:spcBef>
                <a:spcPct val="0"/>
              </a:spcBef>
            </a:pPr>
            <a:endParaRPr lang="en-US" dirty="0" smtClean="0"/>
          </a:p>
          <a:p>
            <a:pPr marL="225242" indent="-225242">
              <a:lnSpc>
                <a:spcPct val="80000"/>
              </a:lnSpc>
              <a:spcBef>
                <a:spcPct val="0"/>
              </a:spcBef>
              <a:buFontTx/>
              <a:buAutoNum type="arabicPeriod" startAt="6"/>
            </a:pPr>
            <a:r>
              <a:rPr lang="en-US" b="1" dirty="0" smtClean="0"/>
              <a:t>Time spent related to drinking or recovering</a:t>
            </a:r>
            <a:r>
              <a:rPr lang="en-US" dirty="0" smtClean="0"/>
              <a:t> </a:t>
            </a:r>
          </a:p>
          <a:p>
            <a:pPr marL="225242" indent="-225242">
              <a:lnSpc>
                <a:spcPct val="80000"/>
              </a:lnSpc>
              <a:spcBef>
                <a:spcPct val="0"/>
              </a:spcBef>
            </a:pPr>
            <a:r>
              <a:rPr lang="en-US" i="1" dirty="0" smtClean="0"/>
              <a:t>	Screening questions:</a:t>
            </a:r>
            <a:r>
              <a:rPr lang="en-US" dirty="0" smtClean="0"/>
              <a:t> Have you had a period when you spent a lot of time drinking? Or being sick or getting over the bad after-effects of drinking?</a:t>
            </a:r>
          </a:p>
          <a:p>
            <a:pPr marL="225242" indent="-225242">
              <a:lnSpc>
                <a:spcPct val="80000"/>
              </a:lnSpc>
              <a:spcBef>
                <a:spcPct val="0"/>
              </a:spcBef>
            </a:pPr>
            <a:endParaRPr lang="en-US" dirty="0" smtClean="0"/>
          </a:p>
          <a:p>
            <a:pPr marL="225242" indent="-225242">
              <a:lnSpc>
                <a:spcPct val="80000"/>
              </a:lnSpc>
              <a:spcBef>
                <a:spcPct val="0"/>
              </a:spcBef>
              <a:buFontTx/>
              <a:buAutoNum type="arabicPeriod" startAt="7"/>
            </a:pPr>
            <a:r>
              <a:rPr lang="en-US" b="1" dirty="0" smtClean="0"/>
              <a:t>Continued use despite recurrent psychological or physical problems</a:t>
            </a:r>
          </a:p>
          <a:p>
            <a:pPr marL="225242" indent="-225242">
              <a:lnSpc>
                <a:spcPct val="80000"/>
              </a:lnSpc>
              <a:spcBef>
                <a:spcPct val="0"/>
              </a:spcBef>
            </a:pPr>
            <a:r>
              <a:rPr lang="en-US" i="1" dirty="0" smtClean="0"/>
              <a:t>	Screening questions:</a:t>
            </a:r>
            <a:r>
              <a:rPr lang="en-US" dirty="0" smtClean="0"/>
              <a:t> Have you continued to drink even though you knew it was making you feel depressed or anxious? Or causing a health problem or making one worse? Or after having a blackout?</a:t>
            </a:r>
          </a:p>
          <a:p>
            <a:pPr marL="225242" indent="-225242">
              <a:lnSpc>
                <a:spcPct val="80000"/>
              </a:lnSpc>
              <a:spcBef>
                <a:spcPct val="0"/>
              </a:spcBef>
            </a:pP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9661DA24-10E7-421B-AC42-DB3CD4C9630D}" type="slidenum">
              <a:rPr lang="en-US" smtClean="0"/>
              <a:pPr eaLnBrk="1" hangingPunct="1"/>
              <a:t>19</a:t>
            </a:fld>
            <a:endParaRPr lang="en-US" smtClean="0"/>
          </a:p>
        </p:txBody>
      </p:sp>
      <p:sp>
        <p:nvSpPr>
          <p:cNvPr id="54275" name="Rectangle 2"/>
          <p:cNvSpPr>
            <a:spLocks noGrp="1" noRot="1" noChangeAspect="1" noChangeArrowheads="1" noTextEdit="1"/>
          </p:cNvSpPr>
          <p:nvPr>
            <p:ph type="sldImg"/>
          </p:nvPr>
        </p:nvSpPr>
        <p:spPr>
          <a:xfrm>
            <a:off x="4397375" y="217488"/>
            <a:ext cx="2114550" cy="1585912"/>
          </a:xfrm>
          <a:ln/>
        </p:spPr>
      </p:sp>
      <p:sp>
        <p:nvSpPr>
          <p:cNvPr id="54276" name="Rectangle 3"/>
          <p:cNvSpPr>
            <a:spLocks noGrp="1" noChangeArrowheads="1"/>
          </p:cNvSpPr>
          <p:nvPr>
            <p:ph type="body" idx="1"/>
          </p:nvPr>
        </p:nvSpPr>
        <p:spPr>
          <a:xfrm>
            <a:off x="142875" y="1959429"/>
            <a:ext cx="6572250" cy="6879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smtClean="0"/>
              <a:t>The American Medical Association recognized alcoholism as a disease in 1956.</a:t>
            </a:r>
          </a:p>
          <a:p>
            <a:pPr eaLnBrk="1" hangingPunct="1">
              <a:spcBef>
                <a:spcPct val="0"/>
              </a:spcBef>
            </a:pPr>
            <a:endParaRPr lang="en-US" dirty="0" smtClean="0"/>
          </a:p>
          <a:p>
            <a:pPr eaLnBrk="1" hangingPunct="1">
              <a:spcBef>
                <a:spcPct val="0"/>
              </a:spcBef>
            </a:pPr>
            <a:r>
              <a:rPr lang="en-US" dirty="0" smtClean="0"/>
              <a:t>According to the Diagnostic and Statistical Manual of Mental Disorders (DSM), as many as 90% of the adults in the United States have had some experience with alcohol. Of these adults, 60% of men and 30% of women have had one or more “alcohol-related adverse life event”, such as missing work due to a hangover or driving while intoxicated.</a:t>
            </a:r>
          </a:p>
          <a:p>
            <a:pPr eaLnBrk="1" hangingPunct="1">
              <a:spcBef>
                <a:spcPct val="0"/>
              </a:spcBef>
            </a:pPr>
            <a:endParaRPr lang="en-US" dirty="0" smtClean="0"/>
          </a:p>
          <a:p>
            <a:pPr eaLnBrk="1" hangingPunct="1">
              <a:spcBef>
                <a:spcPct val="0"/>
              </a:spcBef>
            </a:pPr>
            <a:r>
              <a:rPr lang="en-US" dirty="0" smtClean="0"/>
              <a:t>On the following slide are the DSM-IV criteria for alcohol-related disorders. In addition to these criteria, generic aspects of substance abuse and dependence can be found in the DSM-IV criteria for those specific issues.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2502BAFD-DC26-42B7-A459-9294AB0B9520}" type="slidenum">
              <a:rPr lang="en-US" smtClean="0"/>
              <a:pPr eaLnBrk="1" hangingPunct="1"/>
              <a:t>20</a:t>
            </a:fld>
            <a:endParaRPr lang="en-US" smtClean="0"/>
          </a:p>
        </p:txBody>
      </p:sp>
      <p:sp>
        <p:nvSpPr>
          <p:cNvPr id="55299" name="Rectangle 2"/>
          <p:cNvSpPr>
            <a:spLocks noGrp="1" noRot="1" noChangeAspect="1" noChangeArrowheads="1" noTextEdit="1"/>
          </p:cNvSpPr>
          <p:nvPr>
            <p:ph type="sldImg"/>
          </p:nvPr>
        </p:nvSpPr>
        <p:spPr>
          <a:xfrm>
            <a:off x="5421313" y="174625"/>
            <a:ext cx="1217612" cy="914400"/>
          </a:xfrm>
          <a:ln/>
        </p:spPr>
      </p:sp>
      <p:sp>
        <p:nvSpPr>
          <p:cNvPr id="55300" name="Rectangle 3"/>
          <p:cNvSpPr>
            <a:spLocks noGrp="1" noChangeArrowheads="1"/>
          </p:cNvSpPr>
          <p:nvPr>
            <p:ph type="body" idx="1"/>
          </p:nvPr>
        </p:nvSpPr>
        <p:spPr>
          <a:xfrm>
            <a:off x="0" y="1161143"/>
            <a:ext cx="6858000" cy="79828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smtClean="0"/>
              <a:t>Alcohol Dependence</a:t>
            </a:r>
          </a:p>
          <a:p>
            <a:pPr eaLnBrk="1" hangingPunct="1">
              <a:spcBef>
                <a:spcPct val="0"/>
              </a:spcBef>
            </a:pPr>
            <a:r>
              <a:rPr lang="en-US" smtClean="0"/>
              <a:t>Individuals with alcohol dependence continue to consume alcohol, regardless of adverse consequences, usually to avoid or relieve the withdrawal symptoms. Approximately 5% of the individuals with alcohol dependence will experience true alcohol withdrawal and its complications. A primary mental disorder should be considered when symptoms persist.</a:t>
            </a:r>
          </a:p>
          <a:p>
            <a:pPr eaLnBrk="1" hangingPunct="1">
              <a:spcBef>
                <a:spcPct val="0"/>
              </a:spcBef>
            </a:pPr>
            <a:endParaRPr lang="en-US" smtClean="0"/>
          </a:p>
          <a:p>
            <a:pPr eaLnBrk="1" hangingPunct="1">
              <a:spcBef>
                <a:spcPct val="0"/>
              </a:spcBef>
            </a:pPr>
            <a:r>
              <a:rPr lang="en-US" b="1" smtClean="0"/>
              <a:t>Alcohol Abuse</a:t>
            </a:r>
          </a:p>
          <a:p>
            <a:pPr eaLnBrk="1" hangingPunct="1">
              <a:spcBef>
                <a:spcPct val="0"/>
              </a:spcBef>
            </a:pPr>
            <a:r>
              <a:rPr lang="en-US" smtClean="0"/>
              <a:t>When individuals abuse alcohol, many facets of their lives can be affected. They might experience problems in school or with their job performance; neglect the care of their family; put themselves in hazardous situations, such as driving while intoxicated or using machinery while drunk; and face legal problems as a result of their continued drinking. If an individual experiences tolerance, withdrawal, or compulsive behavior as well, one should consider a diagnosis of alcohol dependence.</a:t>
            </a:r>
          </a:p>
          <a:p>
            <a:pPr eaLnBrk="1" hangingPunct="1">
              <a:spcBef>
                <a:spcPct val="0"/>
              </a:spcBef>
            </a:pPr>
            <a:endParaRPr lang="en-US" smtClean="0"/>
          </a:p>
          <a:p>
            <a:pPr eaLnBrk="1" hangingPunct="1">
              <a:spcBef>
                <a:spcPct val="0"/>
              </a:spcBef>
            </a:pPr>
            <a:r>
              <a:rPr lang="en-US" b="1" smtClean="0"/>
              <a:t>Alcohol Intoxication</a:t>
            </a:r>
            <a:endParaRPr lang="en-US" smtClean="0"/>
          </a:p>
          <a:p>
            <a:pPr eaLnBrk="1" hangingPunct="1">
              <a:spcBef>
                <a:spcPct val="0"/>
              </a:spcBef>
            </a:pPr>
            <a:r>
              <a:rPr lang="en-US" smtClean="0"/>
              <a:t>Here, the essential feature is the presence of “significantly maladaptive behavioral or psychological changes…” (APA, 2000, p. 196) that develop during, or shortly after, the use of alcohol. Instances of sexually inappropriate behavior, impaired judgment, or social functioning also are evident. See Table 3.6 for full diagnostic criteria. Evidence of use is usually obtained by the smell of alcohol on the person’s breath, doing a blood and urine toxicology analysis, and taking a history of use.</a:t>
            </a:r>
          </a:p>
          <a:p>
            <a:pPr eaLnBrk="1" hangingPunct="1">
              <a:spcBef>
                <a:spcPct val="0"/>
              </a:spcBef>
            </a:pPr>
            <a:endParaRPr lang="en-US" smtClean="0"/>
          </a:p>
          <a:p>
            <a:pPr eaLnBrk="1" hangingPunct="1">
              <a:spcBef>
                <a:spcPct val="0"/>
              </a:spcBef>
            </a:pPr>
            <a:r>
              <a:rPr lang="en-US" b="1" smtClean="0"/>
              <a:t>Alcohol Withdrawal</a:t>
            </a:r>
            <a:r>
              <a:rPr lang="en-US" smtClean="0"/>
              <a:t> </a:t>
            </a:r>
          </a:p>
          <a:p>
            <a:pPr eaLnBrk="1" hangingPunct="1">
              <a:spcBef>
                <a:spcPct val="0"/>
              </a:spcBef>
            </a:pPr>
            <a:r>
              <a:rPr lang="en-US" smtClean="0"/>
              <a:t>Here, the essential feature is withdrawal symptoms that develop after one stops heavy and prolonged alcohol use. Table 3.7 presents the full criteria. If hallucinations or illusions are also observed, one can specify “with perceptual disturbances.” </a:t>
            </a:r>
          </a:p>
          <a:p>
            <a:pPr eaLnBrk="1" hangingPunct="1">
              <a:spcBef>
                <a:spcPct val="0"/>
              </a:spcBef>
            </a:pPr>
            <a:endParaRPr lang="en-US" smtClean="0"/>
          </a:p>
          <a:p>
            <a:pPr eaLnBrk="1" hangingPunct="1">
              <a:spcBef>
                <a:spcPct val="0"/>
              </a:spcBef>
            </a:pPr>
            <a:r>
              <a:rPr lang="en-US" smtClean="0"/>
              <a:t>Symptoms usually are relieved by the consumption of alcohol, or any other “brain depressant.” The symptoms are evident usually within 4–12 hours of cessation of alcohol use, but can last for days. Because of the short half-life of alcohol, withdrawal usually peaks by day 2 and will be markedly improved by the fourth or fifth day. After initial withdrawal, however, some physiological symptoms, such as insomnia and anxiety, can last for months. Dramatic symptoms, such as delirium, usually occur in only 5% of individuals with alcohol withdrawal.</a:t>
            </a:r>
          </a:p>
          <a:p>
            <a:pPr eaLnBrk="1" hangingPunct="1">
              <a:spcBef>
                <a:spcPct val="0"/>
              </a:spcBef>
            </a:pPr>
            <a:endParaRPr lang="en-US" smtClean="0"/>
          </a:p>
          <a:p>
            <a:pPr eaLnBrk="1" hangingPunct="1">
              <a:spcBef>
                <a:spcPct val="0"/>
              </a:spcBef>
            </a:pPr>
            <a:r>
              <a:rPr lang="en-US" smtClean="0"/>
              <a:t>It should be noted that in addition to these criteria, generic aspects of substance abuse and dependence can be found in the DSM-IV criteria for those specific issues – see Table 3.5 of the handout.</a:t>
            </a:r>
          </a:p>
          <a:p>
            <a:pPr eaLnBrk="1" hangingPunct="1">
              <a:spcBef>
                <a:spcPct val="0"/>
              </a:spcBef>
            </a:pPr>
            <a:endParaRPr lang="en-US" smtClean="0"/>
          </a:p>
          <a:p>
            <a:pPr lvl="2" eaLnBrk="1" hangingPunct="1">
              <a:spcBef>
                <a:spcPct val="0"/>
              </a:spcBef>
            </a:pPr>
            <a:endParaRPr lang="en-US" sz="1400" b="1"/>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7033304C-1ADB-4D18-B317-066718EAAB66}" type="slidenum">
              <a:rPr lang="en-US" smtClean="0"/>
              <a:pPr eaLnBrk="1" hangingPunct="1"/>
              <a:t>21</a:t>
            </a:fld>
            <a:endParaRPr lang="en-US" smtClean="0"/>
          </a:p>
        </p:txBody>
      </p:sp>
      <p:sp>
        <p:nvSpPr>
          <p:cNvPr id="56323" name="Rectangle 2"/>
          <p:cNvSpPr>
            <a:spLocks noGrp="1" noRot="1" noChangeAspect="1" noChangeArrowheads="1" noTextEdit="1"/>
          </p:cNvSpPr>
          <p:nvPr>
            <p:ph type="sldImg"/>
          </p:nvPr>
        </p:nvSpPr>
        <p:spPr>
          <a:xfrm>
            <a:off x="5287963" y="111125"/>
            <a:ext cx="1397000" cy="1049338"/>
          </a:xfrm>
          <a:ln/>
        </p:spPr>
      </p:sp>
      <p:sp>
        <p:nvSpPr>
          <p:cNvPr id="56324" name="Rectangle 3"/>
          <p:cNvSpPr>
            <a:spLocks noGrp="1" noChangeArrowheads="1"/>
          </p:cNvSpPr>
          <p:nvPr>
            <p:ph type="body" idx="1"/>
          </p:nvPr>
        </p:nvSpPr>
        <p:spPr>
          <a:xfrm>
            <a:off x="0" y="1233714"/>
            <a:ext cx="6858000" cy="7910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This slide presents the pattern of symptoms and progression of alcohol abuse and addiction.</a:t>
            </a:r>
          </a:p>
          <a:p>
            <a:pPr eaLnBrk="1" hangingPunct="1">
              <a:spcBef>
                <a:spcPct val="0"/>
              </a:spcBef>
            </a:pPr>
            <a:endParaRPr lang="en-US" smtClean="0"/>
          </a:p>
          <a:p>
            <a:pPr eaLnBrk="1" hangingPunct="1">
              <a:spcBef>
                <a:spcPct val="0"/>
              </a:spcBef>
            </a:pPr>
            <a:r>
              <a:rPr lang="en-US" b="1" smtClean="0"/>
              <a:t>Tolerance</a:t>
            </a:r>
            <a:endParaRPr lang="en-US" smtClean="0"/>
          </a:p>
          <a:p>
            <a:pPr eaLnBrk="1" hangingPunct="1">
              <a:spcBef>
                <a:spcPct val="0"/>
              </a:spcBef>
            </a:pPr>
            <a:r>
              <a:rPr lang="en-US" smtClean="0"/>
              <a:t>Tolerance is the ability to drink without becoming intoxicated. Alcohol tolerance usually indicates the presence of alcoholism, or eventually becoming alcoholic—although not everyone with high tolerance will become an alcoholic. </a:t>
            </a:r>
          </a:p>
          <a:p>
            <a:pPr eaLnBrk="1" hangingPunct="1">
              <a:spcBef>
                <a:spcPct val="0"/>
              </a:spcBef>
            </a:pPr>
            <a:endParaRPr lang="en-US" smtClean="0"/>
          </a:p>
          <a:p>
            <a:pPr eaLnBrk="1" hangingPunct="1">
              <a:spcBef>
                <a:spcPct val="0"/>
              </a:spcBef>
            </a:pPr>
            <a:r>
              <a:rPr lang="en-US" smtClean="0"/>
              <a:t>It represents the physical adaptation to the intoxicating properties of alcohol. The development of alcohol tolerance has relatively nothing to do with a person’s weight. (That is, a larger or heavier person is no more likely to experience alcohol tolerance than a smaller or lighter person.) Tolerance progressively increases in that it takes more and more alcohol to give the same result.</a:t>
            </a:r>
          </a:p>
          <a:p>
            <a:pPr eaLnBrk="1" hangingPunct="1">
              <a:spcBef>
                <a:spcPct val="0"/>
              </a:spcBef>
            </a:pPr>
            <a:endParaRPr lang="en-US" smtClean="0"/>
          </a:p>
          <a:p>
            <a:pPr eaLnBrk="1" hangingPunct="1">
              <a:spcBef>
                <a:spcPct val="0"/>
              </a:spcBef>
            </a:pPr>
            <a:r>
              <a:rPr lang="en-US" smtClean="0"/>
              <a:t>In this stage, the use of alcohol usually is socially motivated, and the individual seeks psychological relief by drinking. The “advantage” of tolerance is that it allows the alcoholic to hide the extent of his or her drinking after the appearance of the second stage.</a:t>
            </a:r>
          </a:p>
          <a:p>
            <a:pPr eaLnBrk="1" hangingPunct="1">
              <a:spcBef>
                <a:spcPct val="0"/>
              </a:spcBef>
            </a:pPr>
            <a:endParaRPr lang="en-US" smtClean="0"/>
          </a:p>
          <a:p>
            <a:pPr eaLnBrk="1" hangingPunct="1">
              <a:spcBef>
                <a:spcPct val="0"/>
              </a:spcBef>
            </a:pPr>
            <a:r>
              <a:rPr lang="en-US" b="1" smtClean="0"/>
              <a:t>Physical dependency</a:t>
            </a:r>
          </a:p>
          <a:p>
            <a:pPr eaLnBrk="1" hangingPunct="1">
              <a:spcBef>
                <a:spcPct val="0"/>
              </a:spcBef>
            </a:pPr>
            <a:r>
              <a:rPr lang="en-US" smtClean="0"/>
              <a:t>Physical dependence on alcohol motivates the large bulk of alcoholic drinking. Once withdrawal begins, the alcoholic drinks more to alleviate or eliminate the symptoms. When one drinks continually, for no reason other than to drink, it is the physical dependency, and the last drink has “worn off.” In this stage, an individual might experience blackouts, sneak drinks, gulp down alcohol, and feel guilty about drinking.</a:t>
            </a:r>
          </a:p>
          <a:p>
            <a:pPr eaLnBrk="1" hangingPunct="1">
              <a:spcBef>
                <a:spcPct val="0"/>
              </a:spcBef>
            </a:pPr>
            <a:endParaRPr lang="en-US" smtClean="0"/>
          </a:p>
          <a:p>
            <a:pPr eaLnBrk="1" hangingPunct="1">
              <a:spcBef>
                <a:spcPct val="0"/>
              </a:spcBef>
            </a:pPr>
            <a:r>
              <a:rPr lang="en-US" b="1" smtClean="0"/>
              <a:t>Major organ change</a:t>
            </a:r>
            <a:r>
              <a:rPr lang="en-US" smtClean="0"/>
              <a:t> </a:t>
            </a:r>
          </a:p>
          <a:p>
            <a:pPr eaLnBrk="1" hangingPunct="1">
              <a:spcBef>
                <a:spcPct val="0"/>
              </a:spcBef>
            </a:pPr>
            <a:r>
              <a:rPr lang="en-US" smtClean="0"/>
              <a:t>Major organ change is seen when alcohol has done measurable damage to the body. It can be an enlarged liver, kidney and pancreas problems, and a whole range of alcohol-related health problems. The effects of alcohol on organs are the most debilitating of any substance. Physical damage plays a key role in alcoholic behavior and in the progression of alcoholism.</a:t>
            </a:r>
          </a:p>
          <a:p>
            <a:pPr eaLnBrk="1" hangingPunct="1">
              <a:spcBef>
                <a:spcPct val="0"/>
              </a:spcBef>
              <a:buFontTx/>
              <a:buChar char="•"/>
            </a:pPr>
            <a:endParaRPr lang="en-US" smtClean="0"/>
          </a:p>
          <a:p>
            <a:pPr eaLnBrk="1" hangingPunct="1">
              <a:spcBef>
                <a:spcPct val="0"/>
              </a:spcBef>
            </a:pPr>
            <a:r>
              <a:rPr lang="en-US" b="1" smtClean="0"/>
              <a:t>Presenter note: Refer participants to the handout of table 3.8 for symptoms associated with the various stages of use.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F115E075-F743-4157-BD0A-4F45C6EE327E}" type="slidenum">
              <a:rPr lang="en-US" smtClean="0"/>
              <a:pPr eaLnBrk="1" hangingPunct="1"/>
              <a:t>2</a:t>
            </a:fld>
            <a:endParaRPr lang="en-US" smtClean="0"/>
          </a:p>
        </p:txBody>
      </p:sp>
      <p:sp>
        <p:nvSpPr>
          <p:cNvPr id="36867" name="Rectangle 2"/>
          <p:cNvSpPr>
            <a:spLocks noGrp="1" noRot="1" noChangeAspect="1" noChangeArrowheads="1" noTextEdit="1"/>
          </p:cNvSpPr>
          <p:nvPr>
            <p:ph type="sldImg"/>
          </p:nvPr>
        </p:nvSpPr>
        <p:spPr>
          <a:xfrm>
            <a:off x="3708400" y="363538"/>
            <a:ext cx="2776538" cy="2082800"/>
          </a:xfrm>
          <a:ln/>
        </p:spPr>
      </p:sp>
      <p:sp>
        <p:nvSpPr>
          <p:cNvPr id="36868" name="Rectangle 3"/>
          <p:cNvSpPr>
            <a:spLocks noGrp="1" noChangeArrowheads="1"/>
          </p:cNvSpPr>
          <p:nvPr>
            <p:ph type="body" idx="1"/>
          </p:nvPr>
        </p:nvSpPr>
        <p:spPr>
          <a:xfrm>
            <a:off x="285750" y="2540001"/>
            <a:ext cx="6286500" cy="62985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400" b="1" dirty="0"/>
              <a:t>Road Map for Presentation </a:t>
            </a:r>
          </a:p>
          <a:p>
            <a:pPr eaLnBrk="1" hangingPunct="1"/>
            <a:endParaRPr lang="en-US" sz="1400" dirty="0"/>
          </a:p>
          <a:p>
            <a:pPr eaLnBrk="1" hangingPunct="1"/>
            <a:r>
              <a:rPr lang="en-US" sz="1400" dirty="0"/>
              <a:t>In today’s workshop we’ll first review the past and current models of alcohol use, then move on to describing the categories of alcohol use and the stages of alcohol use in women, including the medical criteria for alcohol use disorders and the stages of use, dependence, and addiction. After that we’ll talk about the stages of change in alcohol use, alcohol use and co-occurring psychiatric disorders, and finally the characteristics of alcohol-dependent families, including the role of genetics and the family factors that might contribute to alcohol use. </a:t>
            </a:r>
          </a:p>
          <a:p>
            <a:pPr eaLnBrk="1" hangingPunct="1"/>
            <a:endParaRPr lang="en-US" sz="1400" dirty="0"/>
          </a:p>
          <a:p>
            <a:pPr eaLnBrk="1" hangingPunct="1"/>
            <a:r>
              <a:rPr lang="en-US" sz="1400" dirty="0"/>
              <a:t>By the end of this workshop you will be able to:</a:t>
            </a:r>
          </a:p>
          <a:p>
            <a:pPr eaLnBrk="1" hangingPunct="1"/>
            <a:endParaRPr lang="en-US" sz="1400" dirty="0"/>
          </a:p>
          <a:p>
            <a:pPr eaLnBrk="1" hangingPunct="1">
              <a:buFontTx/>
              <a:buChar char="•"/>
            </a:pPr>
            <a:r>
              <a:rPr lang="en-US" sz="1400" dirty="0"/>
              <a:t>Explain past and current models of alcohol use.</a:t>
            </a:r>
          </a:p>
          <a:p>
            <a:pPr eaLnBrk="1" hangingPunct="1">
              <a:buFontTx/>
              <a:buChar char="•"/>
            </a:pPr>
            <a:r>
              <a:rPr lang="en-US" sz="1400" dirty="0"/>
              <a:t>Describe the categories of alcohol use in women.</a:t>
            </a:r>
          </a:p>
          <a:p>
            <a:pPr eaLnBrk="1" hangingPunct="1">
              <a:buFontTx/>
              <a:buChar char="•"/>
            </a:pPr>
            <a:r>
              <a:rPr lang="en-US" sz="1400" dirty="0"/>
              <a:t>Describe the stages of alcohol use, dependence, and addiction.</a:t>
            </a:r>
          </a:p>
          <a:p>
            <a:pPr eaLnBrk="1" hangingPunct="1">
              <a:buFontTx/>
              <a:buChar char="•"/>
            </a:pPr>
            <a:r>
              <a:rPr lang="en-US" sz="1400" dirty="0"/>
              <a:t>Explain the stages of change in alcohol use.</a:t>
            </a:r>
          </a:p>
          <a:p>
            <a:pPr eaLnBrk="1" hangingPunct="1">
              <a:buFontTx/>
              <a:buChar char="•"/>
            </a:pPr>
            <a:r>
              <a:rPr lang="en-US" sz="1400" dirty="0"/>
              <a:t>Address co-occurring psychiatric disorders related to alcohol use.</a:t>
            </a:r>
          </a:p>
          <a:p>
            <a:pPr eaLnBrk="1" hangingPunct="1">
              <a:buFontTx/>
              <a:buChar char="•"/>
            </a:pPr>
            <a:r>
              <a:rPr lang="en-US" sz="1400" dirty="0"/>
              <a:t>Recognize characteristics of alcohol-dependent families.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8E058A6B-BD56-46F7-BDD0-5DFBEF80CAA5}" type="slidenum">
              <a:rPr lang="en-US" smtClean="0"/>
              <a:pPr eaLnBrk="1" hangingPunct="1"/>
              <a:t>22</a:t>
            </a:fld>
            <a:endParaRPr lang="en-US" smtClean="0"/>
          </a:p>
        </p:txBody>
      </p:sp>
      <p:sp>
        <p:nvSpPr>
          <p:cNvPr id="57347" name="Rectangle 2"/>
          <p:cNvSpPr>
            <a:spLocks noGrp="1" noRot="1" noChangeAspect="1" noChangeArrowheads="1" noTextEdit="1"/>
          </p:cNvSpPr>
          <p:nvPr>
            <p:ph type="sldImg"/>
          </p:nvPr>
        </p:nvSpPr>
        <p:spPr>
          <a:xfrm>
            <a:off x="5337175" y="111125"/>
            <a:ext cx="1206500" cy="904875"/>
          </a:xfrm>
          <a:ln/>
        </p:spPr>
      </p:sp>
      <p:sp>
        <p:nvSpPr>
          <p:cNvPr id="57348" name="Rectangle 3"/>
          <p:cNvSpPr>
            <a:spLocks noGrp="1" noChangeArrowheads="1"/>
          </p:cNvSpPr>
          <p:nvPr>
            <p:ph type="body" idx="1"/>
          </p:nvPr>
        </p:nvSpPr>
        <p:spPr>
          <a:xfrm>
            <a:off x="0" y="943429"/>
            <a:ext cx="6858000" cy="82005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dirty="0" smtClean="0"/>
              <a:t>Treatment</a:t>
            </a:r>
          </a:p>
          <a:p>
            <a:pPr eaLnBrk="1" hangingPunct="1">
              <a:spcBef>
                <a:spcPct val="0"/>
              </a:spcBef>
            </a:pPr>
            <a:r>
              <a:rPr lang="en-US" dirty="0" smtClean="0"/>
              <a:t>Many options for treatment exist, depending on the stage of the alcohol use. Some examples include: </a:t>
            </a:r>
          </a:p>
          <a:p>
            <a:pPr eaLnBrk="1" hangingPunct="1">
              <a:spcBef>
                <a:spcPct val="0"/>
              </a:spcBef>
            </a:pPr>
            <a:endParaRPr lang="en-US" dirty="0" smtClean="0"/>
          </a:p>
          <a:p>
            <a:pPr eaLnBrk="1" hangingPunct="1">
              <a:spcBef>
                <a:spcPct val="0"/>
              </a:spcBef>
            </a:pPr>
            <a:r>
              <a:rPr lang="en-US" i="1" dirty="0" smtClean="0"/>
              <a:t>Alcoholics Anonymous and 12-step facilitation therapy</a:t>
            </a:r>
            <a:r>
              <a:rPr lang="en-US" dirty="0" smtClean="0"/>
              <a:t> —12 steps to work through during recovery.</a:t>
            </a:r>
          </a:p>
          <a:p>
            <a:pPr eaLnBrk="1" hangingPunct="1">
              <a:spcBef>
                <a:spcPct val="0"/>
              </a:spcBef>
            </a:pPr>
            <a:endParaRPr lang="en-US" dirty="0" smtClean="0"/>
          </a:p>
          <a:p>
            <a:pPr eaLnBrk="1" hangingPunct="1">
              <a:spcBef>
                <a:spcPct val="0"/>
              </a:spcBef>
            </a:pPr>
            <a:r>
              <a:rPr lang="en-US" i="1" dirty="0" smtClean="0"/>
              <a:t>Cognitive-behavior therapy</a:t>
            </a:r>
            <a:r>
              <a:rPr lang="en-US" dirty="0" smtClean="0"/>
              <a:t> —teaches individuals, through role-play and rehearsal, to recognize and cope with situations for relapse, and how to cope with cravings.</a:t>
            </a:r>
          </a:p>
          <a:p>
            <a:pPr eaLnBrk="1" hangingPunct="1">
              <a:spcBef>
                <a:spcPct val="0"/>
              </a:spcBef>
            </a:pPr>
            <a:endParaRPr lang="en-US" dirty="0" smtClean="0"/>
          </a:p>
          <a:p>
            <a:pPr eaLnBrk="1" hangingPunct="1">
              <a:spcBef>
                <a:spcPct val="0"/>
              </a:spcBef>
            </a:pPr>
            <a:r>
              <a:rPr lang="en-US" i="1" dirty="0" smtClean="0"/>
              <a:t>Motivational enhancement therapy (MET)</a:t>
            </a:r>
            <a:r>
              <a:rPr lang="en-US" dirty="0" smtClean="0"/>
              <a:t> —motivates patients to use their own resources to change their behavior. This is considered brief intervention and works best with social drinkers.</a:t>
            </a:r>
          </a:p>
          <a:p>
            <a:pPr eaLnBrk="1" hangingPunct="1">
              <a:spcBef>
                <a:spcPct val="0"/>
              </a:spcBef>
            </a:pPr>
            <a:endParaRPr lang="en-US" dirty="0" smtClean="0"/>
          </a:p>
          <a:p>
            <a:pPr eaLnBrk="1" hangingPunct="1">
              <a:spcBef>
                <a:spcPct val="0"/>
              </a:spcBef>
            </a:pPr>
            <a:r>
              <a:rPr lang="en-US" i="1" dirty="0" smtClean="0"/>
              <a:t>Pharmacotherapy </a:t>
            </a:r>
            <a:r>
              <a:rPr lang="en-US" dirty="0" smtClean="0"/>
              <a:t>—use of </a:t>
            </a:r>
            <a:r>
              <a:rPr lang="en-US" dirty="0" err="1" smtClean="0"/>
              <a:t>anticraving</a:t>
            </a:r>
            <a:r>
              <a:rPr lang="en-US" dirty="0" smtClean="0"/>
              <a:t> medications (e.g., </a:t>
            </a:r>
            <a:r>
              <a:rPr lang="en-US" dirty="0" err="1" smtClean="0"/>
              <a:t>acamprosate</a:t>
            </a:r>
            <a:r>
              <a:rPr lang="en-US" dirty="0" smtClean="0"/>
              <a:t> and naltrexone), aversive medications (e.g., </a:t>
            </a:r>
            <a:r>
              <a:rPr lang="en-US" dirty="0" err="1" smtClean="0"/>
              <a:t>disulfiram</a:t>
            </a:r>
            <a:r>
              <a:rPr lang="en-US" dirty="0" smtClean="0"/>
              <a:t>) and medications to treat the co-morbidities (e.g., Prozac). </a:t>
            </a:r>
          </a:p>
          <a:p>
            <a:pPr eaLnBrk="1" hangingPunct="1">
              <a:spcBef>
                <a:spcPct val="0"/>
              </a:spcBef>
            </a:pPr>
            <a:endParaRPr lang="en-US" dirty="0" smtClean="0"/>
          </a:p>
          <a:p>
            <a:pPr eaLnBrk="1" hangingPunct="1">
              <a:spcBef>
                <a:spcPct val="0"/>
              </a:spcBef>
            </a:pPr>
            <a:r>
              <a:rPr lang="en-US" dirty="0" smtClean="0"/>
              <a:t>Other compounds, currently approved for other medical issues, are being tested in clinical trials and have so far shown some efficacy as treatment for alcohol dependence. Further outcomes are pending.</a:t>
            </a:r>
          </a:p>
          <a:p>
            <a:pPr eaLnBrk="1" hangingPunct="1">
              <a:spcBef>
                <a:spcPct val="0"/>
              </a:spcBef>
            </a:pPr>
            <a:endParaRPr lang="en-US" dirty="0" smtClean="0"/>
          </a:p>
          <a:p>
            <a:pPr eaLnBrk="1" hangingPunct="1">
              <a:spcBef>
                <a:spcPct val="0"/>
              </a:spcBef>
            </a:pPr>
            <a:r>
              <a:rPr lang="en-US" b="1" dirty="0" smtClean="0"/>
              <a:t>Alcohol dependence</a:t>
            </a:r>
          </a:p>
          <a:p>
            <a:pPr eaLnBrk="1" hangingPunct="1">
              <a:spcBef>
                <a:spcPct val="0"/>
              </a:spcBef>
            </a:pPr>
            <a:r>
              <a:rPr lang="en-US" dirty="0" smtClean="0"/>
              <a:t>Alcohol dependence is usually treated through withdrawal and detoxification, followed by further interventions to maintain abstinence. </a:t>
            </a:r>
          </a:p>
          <a:p>
            <a:pPr eaLnBrk="1" hangingPunct="1">
              <a:spcBef>
                <a:spcPct val="0"/>
              </a:spcBef>
            </a:pPr>
            <a:endParaRPr lang="en-US" dirty="0" smtClean="0"/>
          </a:p>
          <a:p>
            <a:pPr eaLnBrk="1" hangingPunct="1">
              <a:spcBef>
                <a:spcPct val="0"/>
              </a:spcBef>
            </a:pPr>
            <a:r>
              <a:rPr lang="en-US" b="1" dirty="0" smtClean="0"/>
              <a:t>Withdrawal and detoxification</a:t>
            </a:r>
          </a:p>
          <a:p>
            <a:pPr eaLnBrk="1" hangingPunct="1">
              <a:spcBef>
                <a:spcPct val="0"/>
              </a:spcBef>
            </a:pPr>
            <a:r>
              <a:rPr lang="en-US" dirty="0" smtClean="0"/>
              <a:t>Severity of withdrawal symptoms increases with each withdrawal episode. Severe withdrawal occurs in 2%–5% of all heavy drinkers and chronic alcoholics. It could last for 3–7 days. Death, which occurs in less than 1%, occurs when there is cardiovascular collapse or concurrent infection.</a:t>
            </a:r>
          </a:p>
          <a:p>
            <a:pPr eaLnBrk="1" hangingPunct="1">
              <a:spcBef>
                <a:spcPct val="0"/>
              </a:spcBef>
            </a:pPr>
            <a:endParaRPr lang="en-US" dirty="0" smtClean="0"/>
          </a:p>
          <a:p>
            <a:pPr eaLnBrk="1" hangingPunct="1">
              <a:spcBef>
                <a:spcPct val="0"/>
              </a:spcBef>
            </a:pPr>
            <a:r>
              <a:rPr lang="en-US" dirty="0" smtClean="0"/>
              <a:t>The use of benzodiazepines and phenobarbital reduces the risk of seizures when individuals are medically withdrawn. Individuals are usually admitted to a hospital or treatment center for detoxification.</a:t>
            </a:r>
          </a:p>
          <a:p>
            <a:pPr eaLnBrk="1" hangingPunct="1">
              <a:spcBef>
                <a:spcPct val="0"/>
              </a:spcBef>
            </a:pPr>
            <a:endParaRPr lang="en-US" b="1" dirty="0" smtClean="0"/>
          </a:p>
          <a:p>
            <a:pPr eaLnBrk="1" hangingPunct="1">
              <a:spcBef>
                <a:spcPct val="0"/>
              </a:spcBef>
            </a:pPr>
            <a:r>
              <a:rPr lang="en-US" b="1" dirty="0" smtClean="0"/>
              <a:t>Long lasting effects and relapse</a:t>
            </a:r>
          </a:p>
          <a:p>
            <a:pPr eaLnBrk="1" hangingPunct="1">
              <a:spcBef>
                <a:spcPct val="0"/>
              </a:spcBef>
            </a:pPr>
            <a:r>
              <a:rPr lang="en-US" dirty="0" smtClean="0"/>
              <a:t>Long-lasting </a:t>
            </a:r>
            <a:r>
              <a:rPr lang="en-US" dirty="0" err="1" smtClean="0"/>
              <a:t>neurobiologic</a:t>
            </a:r>
            <a:r>
              <a:rPr lang="en-US" dirty="0" smtClean="0"/>
              <a:t> effects contribute to the persistence of the craving. Relapse can be triggered at any stage of the recovery by internal or external factors. </a:t>
            </a:r>
          </a:p>
          <a:p>
            <a:pPr eaLnBrk="1" hangingPunct="1">
              <a:spcBef>
                <a:spcPct val="0"/>
              </a:spcBef>
            </a:pPr>
            <a:endParaRPr lang="en-US" dirty="0" smtClean="0"/>
          </a:p>
          <a:p>
            <a:pPr eaLnBrk="1" hangingPunct="1">
              <a:spcBef>
                <a:spcPct val="0"/>
              </a:spcBef>
            </a:pPr>
            <a:r>
              <a:rPr lang="en-US" dirty="0" smtClean="0"/>
              <a:t>Internal factors: genetic predisposition, feeling stressed or depressed, co-existing psychiatric disorders.</a:t>
            </a:r>
          </a:p>
          <a:p>
            <a:pPr eaLnBrk="1" hangingPunct="1">
              <a:spcBef>
                <a:spcPct val="0"/>
              </a:spcBef>
            </a:pPr>
            <a:r>
              <a:rPr lang="en-US" dirty="0" smtClean="0"/>
              <a:t>External factors: social circle (being around others who are drinking alcohol), attending events where alcohol is served, problems with a relationship (e.g. spouse), losing employment.</a:t>
            </a:r>
          </a:p>
          <a:p>
            <a:pPr eaLnBrk="1" hangingPunct="1">
              <a:spcBef>
                <a:spcPct val="0"/>
              </a:spcBef>
            </a:pPr>
            <a:endParaRPr lang="en-US" dirty="0" smtClean="0"/>
          </a:p>
          <a:p>
            <a:pPr eaLnBrk="1" hangingPunct="1">
              <a:spcBef>
                <a:spcPct val="0"/>
              </a:spcBef>
            </a:pPr>
            <a:r>
              <a:rPr lang="en-US" dirty="0" smtClean="0"/>
              <a:t>Thus, health care providers must help the individual understand, anticipate, and prevent relapse.</a:t>
            </a:r>
          </a:p>
          <a:p>
            <a:pPr eaLnBrk="1" hangingPunct="1">
              <a:spcBef>
                <a:spcPct val="0"/>
              </a:spcBef>
            </a:pPr>
            <a:endParaRPr lang="en-US" b="1"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52C6F7AA-15D4-422C-A3C9-5F81A356F85C}" type="slidenum">
              <a:rPr lang="en-US" smtClean="0"/>
              <a:pPr eaLnBrk="1" hangingPunct="1"/>
              <a:t>24</a:t>
            </a:fld>
            <a:endParaRPr lang="en-US" smtClean="0"/>
          </a:p>
        </p:txBody>
      </p:sp>
      <p:sp>
        <p:nvSpPr>
          <p:cNvPr id="59395" name="Rectangle 2"/>
          <p:cNvSpPr>
            <a:spLocks noGrp="1" noRot="1" noChangeAspect="1" noChangeArrowheads="1" noTextEdit="1"/>
          </p:cNvSpPr>
          <p:nvPr>
            <p:ph type="sldImg"/>
          </p:nvPr>
        </p:nvSpPr>
        <p:spPr>
          <a:xfrm>
            <a:off x="5180013" y="184150"/>
            <a:ext cx="1398587" cy="1049338"/>
          </a:xfrm>
          <a:ln/>
        </p:spPr>
      </p:sp>
      <p:sp>
        <p:nvSpPr>
          <p:cNvPr id="59396" name="Rectangle 3"/>
          <p:cNvSpPr>
            <a:spLocks noGrp="1" noChangeArrowheads="1"/>
          </p:cNvSpPr>
          <p:nvPr>
            <p:ph type="body" idx="1"/>
          </p:nvPr>
        </p:nvSpPr>
        <p:spPr>
          <a:xfrm>
            <a:off x="0" y="1306286"/>
            <a:ext cx="6858000" cy="783771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Stages of change in alcohol use</a:t>
            </a:r>
          </a:p>
          <a:p>
            <a:pPr eaLnBrk="1" hangingPunct="1"/>
            <a:r>
              <a:rPr lang="en-US" dirty="0" smtClean="0"/>
              <a:t>The stages of change model is an outgrowth of the smoking cessation research. Behavior change is not a single, discrete event. Few people have an epiphany event that readily changes their behavior. Behavior change is seen as a process, with identifiable stages. One can take action at any point in the process to assist in change. This model shows that a person’s behavior changes gradually, with the individual moving from an uninterested/unaware state to deciding to change to making the necessary actions to maintain their new behavior. </a:t>
            </a:r>
          </a:p>
          <a:p>
            <a:pPr eaLnBrk="1" hangingPunct="1"/>
            <a:r>
              <a:rPr lang="en-US" dirty="0" smtClean="0"/>
              <a:t>Relapses often occur and are part of the process, which can sometimes be cyclic: the individual may cycle back into one of the earlier stages. It is important for the individual and their support network to understand that this is to be expected. The stages of change:  </a:t>
            </a:r>
            <a:endParaRPr lang="en-US" b="1" dirty="0" smtClean="0"/>
          </a:p>
          <a:p>
            <a:pPr eaLnBrk="1" hangingPunct="1"/>
            <a:r>
              <a:rPr lang="en-US" b="1" dirty="0" err="1" smtClean="0"/>
              <a:t>Precontemplation</a:t>
            </a:r>
            <a:endParaRPr lang="en-US" b="1" dirty="0" smtClean="0"/>
          </a:p>
          <a:p>
            <a:pPr eaLnBrk="1" hangingPunct="1"/>
            <a:r>
              <a:rPr lang="en-US" dirty="0" smtClean="0"/>
              <a:t>In this stage, the woman does not even consider changing. She is still in denial of her drinking problem and will probably not seek advice. Typically, someone else perceives the alcohol problem in the woman; the woman herself does not. She will likely resist suggestions to change in this stage. </a:t>
            </a:r>
          </a:p>
          <a:p>
            <a:pPr eaLnBrk="1" hangingPunct="1"/>
            <a:r>
              <a:rPr lang="en-US" dirty="0" smtClean="0"/>
              <a:t>The goal at this stage is that the woman will begin to think about change. Other models that could be helpful at this stage include motivational interviewing, Locus of Control, and Health Belief Model (</a:t>
            </a:r>
            <a:r>
              <a:rPr lang="en-US" dirty="0" err="1" smtClean="0"/>
              <a:t>Glanz</a:t>
            </a:r>
            <a:r>
              <a:rPr lang="en-US" dirty="0" smtClean="0"/>
              <a:t>, K., </a:t>
            </a:r>
            <a:r>
              <a:rPr lang="en-US" dirty="0" err="1" smtClean="0"/>
              <a:t>Rimer</a:t>
            </a:r>
            <a:r>
              <a:rPr lang="en-US" dirty="0" smtClean="0"/>
              <a:t>, B. K., &amp; </a:t>
            </a:r>
            <a:r>
              <a:rPr lang="en-US" dirty="0" err="1" smtClean="0"/>
              <a:t>Viswanath</a:t>
            </a:r>
            <a:r>
              <a:rPr lang="en-US" dirty="0" smtClean="0"/>
              <a:t>, K. (Eds.). (2008). </a:t>
            </a:r>
            <a:r>
              <a:rPr lang="en-US" i="1" dirty="0" smtClean="0"/>
              <a:t>Health behavior and health education: Theory, research, and practice</a:t>
            </a:r>
            <a:r>
              <a:rPr lang="en-US" dirty="0" smtClean="0"/>
              <a:t> (4</a:t>
            </a:r>
            <a:r>
              <a:rPr lang="en-US" baseline="30000" dirty="0" smtClean="0"/>
              <a:t>th</a:t>
            </a:r>
            <a:r>
              <a:rPr lang="en-US" dirty="0" smtClean="0"/>
              <a:t> ed.). San Francisco: </a:t>
            </a:r>
            <a:r>
              <a:rPr lang="en-US" dirty="0" err="1" smtClean="0"/>
              <a:t>Jossey</a:t>
            </a:r>
            <a:r>
              <a:rPr lang="en-US" dirty="0" smtClean="0"/>
              <a:t>-Bass Publishers.)</a:t>
            </a:r>
          </a:p>
          <a:p>
            <a:pPr eaLnBrk="1" hangingPunct="1"/>
            <a:r>
              <a:rPr lang="en-US" b="1" dirty="0" smtClean="0"/>
              <a:t>Contemplation</a:t>
            </a:r>
          </a:p>
          <a:p>
            <a:pPr eaLnBrk="1" hangingPunct="1"/>
            <a:r>
              <a:rPr lang="en-US" dirty="0" smtClean="0"/>
              <a:t>Here the woman has some awareness of her drinking problem but might be ambivalent about changing. She might reject change because she will need to give up enjoyable behavior. She might feel more of a sense of loss than perceived gain. Here, the woman needs to assess barriers to change (time, expense, hassle, fear, “I know I should stop drinking but…”) as well as the beneficial results of the change. </a:t>
            </a:r>
          </a:p>
          <a:p>
            <a:pPr eaLnBrk="1" hangingPunct="1"/>
            <a:r>
              <a:rPr lang="en-US" dirty="0" smtClean="0"/>
              <a:t>The goal here is that the woman will examine the benefits and barriers to change. Successful treatment models for this stage include motivational interviewing/person-centered approach, positive reinforcement, asking open-ended questions, and goal setting.</a:t>
            </a:r>
          </a:p>
          <a:p>
            <a:pPr eaLnBrk="1" hangingPunct="1"/>
            <a:r>
              <a:rPr lang="en-US" b="1" dirty="0" smtClean="0"/>
              <a:t>Preparation</a:t>
            </a:r>
          </a:p>
          <a:p>
            <a:pPr eaLnBrk="1" hangingPunct="1"/>
            <a:r>
              <a:rPr lang="en-US" dirty="0" smtClean="0"/>
              <a:t>Here the woman is ready to change and prepares to make a specific change. Changes might start small, growing as her determination to change increases. This is a window of opportunity when the woman has resolved her ambivalence enough to make the change. </a:t>
            </a:r>
          </a:p>
          <a:p>
            <a:pPr eaLnBrk="1" hangingPunct="1"/>
            <a:r>
              <a:rPr lang="en-US" dirty="0" smtClean="0"/>
              <a:t>In this stage, the intervention must assist the woman in matching appropriate and effective strategies. Set specific goals, steps to the goals and resources that will be needed.</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2EFFDC77-7B6D-4B51-B580-9485531DC936}" type="slidenum">
              <a:rPr lang="en-US" smtClean="0"/>
              <a:pPr eaLnBrk="1" hangingPunct="1"/>
              <a:t>25</a:t>
            </a:fld>
            <a:endParaRPr lang="en-US" smtClean="0"/>
          </a:p>
        </p:txBody>
      </p:sp>
      <p:sp>
        <p:nvSpPr>
          <p:cNvPr id="60419" name="Rectangle 2"/>
          <p:cNvSpPr>
            <a:spLocks noGrp="1" noRot="1" noChangeAspect="1" noChangeArrowheads="1" noTextEdit="1"/>
          </p:cNvSpPr>
          <p:nvPr>
            <p:ph type="sldImg"/>
          </p:nvPr>
        </p:nvSpPr>
        <p:spPr>
          <a:xfrm>
            <a:off x="5095875" y="111125"/>
            <a:ext cx="1495425" cy="1122363"/>
          </a:xfrm>
          <a:ln/>
        </p:spPr>
      </p:sp>
      <p:sp>
        <p:nvSpPr>
          <p:cNvPr id="60420" name="Rectangle 3"/>
          <p:cNvSpPr>
            <a:spLocks noGrp="1" noChangeArrowheads="1"/>
          </p:cNvSpPr>
          <p:nvPr>
            <p:ph type="body" idx="1"/>
          </p:nvPr>
        </p:nvSpPr>
        <p:spPr>
          <a:xfrm>
            <a:off x="0" y="1233714"/>
            <a:ext cx="6858000" cy="7910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t>Action</a:t>
            </a:r>
          </a:p>
          <a:p>
            <a:pPr eaLnBrk="1" hangingPunct="1"/>
            <a:r>
              <a:rPr lang="en-US" smtClean="0"/>
              <a:t>Now the woman is ready to engage in new behavior that will bring about the elimination of her alcohol use. Any action taken should be praised because it demonstrates a desire for and effort to change. </a:t>
            </a:r>
          </a:p>
          <a:p>
            <a:pPr eaLnBrk="1" hangingPunct="1"/>
            <a:r>
              <a:rPr lang="en-US" smtClean="0"/>
              <a:t>In this stage, intervention should assist the woman in looking at her addiction and identifying coping strategies to change, replace, or avoid triggers that lead to alcohol use. Other treatments include cognitive-behavioral therapies and a 12-step program.</a:t>
            </a:r>
            <a:endParaRPr lang="en-US" b="1" smtClean="0"/>
          </a:p>
          <a:p>
            <a:pPr eaLnBrk="1" hangingPunct="1"/>
            <a:r>
              <a:rPr lang="en-US" b="1" smtClean="0"/>
              <a:t>Maintenance/Relapse</a:t>
            </a:r>
          </a:p>
          <a:p>
            <a:pPr eaLnBrk="1" hangingPunct="1"/>
            <a:r>
              <a:rPr lang="en-US" smtClean="0"/>
              <a:t>Here, the woman tries to sustain changes accomplished in the previous stage. This stage, obviously, is the hardest, because it involves incorporating the changes “over the long haul.” Discouragement over occasional slips might stop progress, and the woman might want to give up. This is a natural part of the process. </a:t>
            </a:r>
          </a:p>
          <a:p>
            <a:pPr eaLnBrk="1" hangingPunct="1"/>
            <a:r>
              <a:rPr lang="en-US" smtClean="0"/>
              <a:t>Constructing relapse roadmaps and crisis plans for relapse, identifying warning signs of possible relapse, and connecting the woman to support systems are crucial at this stage of change. One must understand that maintaining a new behavior occurs over time. Family members need to be an integral part of this process. </a:t>
            </a:r>
          </a:p>
          <a:p>
            <a:pPr eaLnBrk="1" hangingPunct="1"/>
            <a:endParaRPr lang="en-US" b="1" smtClean="0"/>
          </a:p>
          <a:p>
            <a:pPr eaLnBrk="1" hangingPunct="1"/>
            <a:r>
              <a:rPr lang="en-US" smtClean="0"/>
              <a:t>(Center for Substance Abuse Treatment (1999). </a:t>
            </a:r>
            <a:r>
              <a:rPr lang="en-US" i="1" smtClean="0"/>
              <a:t>Enhancing Motivation for Change in Substance Abuse Treatment</a:t>
            </a:r>
            <a:r>
              <a:rPr lang="en-US" smtClean="0"/>
              <a:t>. Treatment Improvement Protocol (TIP) Series 35. Rockville, MD: Substance Abuse and Mental Health Services Administration. DHHS Publication No. (SMA) 99-3354; Zimmerman, G. L., Olsen, C.G., &amp; Bosworth, M. F. (2000). A “Stages of Change” approach to helping patients change behavior. </a:t>
            </a:r>
            <a:r>
              <a:rPr lang="en-US" i="1" smtClean="0"/>
              <a:t>American Family Physician, 61</a:t>
            </a:r>
            <a:r>
              <a:rPr lang="en-US" smtClean="0"/>
              <a:t>, 1409–1416.)</a:t>
            </a:r>
          </a:p>
          <a:p>
            <a:pPr eaLnBrk="1" hangingPunct="1"/>
            <a:endParaRPr lang="en-US" b="1"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6AC582CF-210F-4480-85FD-A41B4C753B4C}" type="slidenum">
              <a:rPr lang="en-US" smtClean="0"/>
              <a:pPr eaLnBrk="1" hangingPunct="1"/>
              <a:t>27</a:t>
            </a:fld>
            <a:endParaRPr lang="en-US" smtClean="0"/>
          </a:p>
        </p:txBody>
      </p:sp>
      <p:sp>
        <p:nvSpPr>
          <p:cNvPr id="62467" name="Rectangle 2"/>
          <p:cNvSpPr>
            <a:spLocks noGrp="1" noRot="1" noChangeAspect="1" noChangeArrowheads="1" noTextEdit="1"/>
          </p:cNvSpPr>
          <p:nvPr>
            <p:ph type="sldImg"/>
          </p:nvPr>
        </p:nvSpPr>
        <p:spPr>
          <a:xfrm>
            <a:off x="5145088" y="217488"/>
            <a:ext cx="1255712" cy="942975"/>
          </a:xfrm>
          <a:ln/>
        </p:spPr>
      </p:sp>
      <p:sp>
        <p:nvSpPr>
          <p:cNvPr id="62468" name="Rectangle 3"/>
          <p:cNvSpPr>
            <a:spLocks noGrp="1" noChangeArrowheads="1"/>
          </p:cNvSpPr>
          <p:nvPr>
            <p:ph type="body" idx="1"/>
          </p:nvPr>
        </p:nvSpPr>
        <p:spPr>
          <a:xfrm>
            <a:off x="0" y="1016000"/>
            <a:ext cx="6858000" cy="8128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000" dirty="0"/>
              <a:t>Interest in the co-occurrence of alcohol use and psychiatric disorders is growing.</a:t>
            </a:r>
          </a:p>
          <a:p>
            <a:pPr eaLnBrk="1" hangingPunct="1">
              <a:spcBef>
                <a:spcPct val="0"/>
              </a:spcBef>
            </a:pPr>
            <a:endParaRPr lang="en-US" sz="1000" dirty="0"/>
          </a:p>
          <a:p>
            <a:pPr eaLnBrk="1" hangingPunct="1">
              <a:spcBef>
                <a:spcPct val="0"/>
              </a:spcBef>
            </a:pPr>
            <a:r>
              <a:rPr lang="en-US" sz="1000" dirty="0"/>
              <a:t>If an individual has one or more disorders relating to alcohol use (or any substance use) and one or more mental disorders, they are said to have a co-occurring disorder. The diagnosis of the psychiatric disorder must be established independently, and not just a cluster of symptoms relating to the alcohol use. That is, the psychiatric disorder MUST be evident independent of any substance use or misuse. For example, an individual may experience bipolar disorder but not experience substance or alcohol abuse or misuse (and vice versa). The disorder must be present even when the individual is not ‘using’. </a:t>
            </a:r>
          </a:p>
          <a:p>
            <a:pPr eaLnBrk="1" hangingPunct="1">
              <a:spcBef>
                <a:spcPct val="0"/>
              </a:spcBef>
            </a:pPr>
            <a:endParaRPr lang="en-US" sz="1000" dirty="0"/>
          </a:p>
          <a:p>
            <a:pPr eaLnBrk="1" hangingPunct="1">
              <a:spcBef>
                <a:spcPct val="0"/>
              </a:spcBef>
            </a:pPr>
            <a:r>
              <a:rPr lang="en-US" sz="1000" dirty="0"/>
              <a:t>The term for “substance abuse,” as well as any mental disorder, refers to all disorders described in the DSM-IV.</a:t>
            </a:r>
          </a:p>
          <a:p>
            <a:pPr eaLnBrk="1" hangingPunct="1">
              <a:spcBef>
                <a:spcPct val="0"/>
              </a:spcBef>
            </a:pPr>
            <a:r>
              <a:rPr lang="en-US" sz="1000" dirty="0"/>
              <a:t>Following are some findings relating to co-occurring disorders and alcohol use (See curriculum guide for detailed references):</a:t>
            </a:r>
          </a:p>
          <a:p>
            <a:pPr marL="641191" lvl="1" indent="-187703">
              <a:spcBef>
                <a:spcPct val="0"/>
              </a:spcBef>
              <a:buFont typeface="Wingdings" pitchFamily="2" charset="2"/>
              <a:buChar char="Ø"/>
            </a:pPr>
            <a:r>
              <a:rPr lang="en-US" sz="1000" dirty="0"/>
              <a:t>Among adults with serious mental illness, 23.2% were alcohol dependent or abused alcohol.</a:t>
            </a:r>
          </a:p>
          <a:p>
            <a:pPr marL="641191" lvl="1" indent="-187703">
              <a:spcBef>
                <a:spcPct val="0"/>
              </a:spcBef>
              <a:buFont typeface="Wingdings" pitchFamily="2" charset="2"/>
              <a:buChar char="Ø"/>
            </a:pPr>
            <a:r>
              <a:rPr lang="en-US" sz="1000" dirty="0"/>
              <a:t>In the 2002 National Survey on Drug Use and Health, serious mental illness was correlated with binge drinking (defined at the time as five or more drinks on one occasion). Among adults with serious mental illness, 28.8% reported binge drinking (Substance Abuse and Mental Health Services Administration. (2003). </a:t>
            </a:r>
            <a:r>
              <a:rPr lang="en-US" sz="1000" i="1" dirty="0"/>
              <a:t>Overview of findings from the 2002 National Survey on Drug Use and Health</a:t>
            </a:r>
            <a:r>
              <a:rPr lang="en-US" sz="1000" dirty="0"/>
              <a:t>. Rockville, MD: Substance Abuse and Mental Health Services Administration. NSDUH, Series H-24, DHHS Pub. No. (SMA) 04-3963.).</a:t>
            </a:r>
          </a:p>
          <a:p>
            <a:pPr marL="641191" lvl="1" indent="-187703">
              <a:spcBef>
                <a:spcPct val="0"/>
              </a:spcBef>
              <a:buFont typeface="Wingdings" pitchFamily="2" charset="2"/>
              <a:buChar char="Ø"/>
            </a:pPr>
            <a:r>
              <a:rPr lang="en-US" sz="1000" dirty="0"/>
              <a:t>The National Comorbidity Study, conducted from 1990 to 1992, found that among survey respondents who said they had lifetime alcohol abuse or dependence, 53% also had one or more lifetime mental disorders (U.S. Department of Health and Human Services, Office of Inspector General. (1995). </a:t>
            </a:r>
            <a:r>
              <a:rPr lang="en-US" sz="1000" i="1" dirty="0"/>
              <a:t>Services to persons with co-occurring mental health and substance abuse disorders</a:t>
            </a:r>
            <a:r>
              <a:rPr lang="en-US" sz="1000" dirty="0"/>
              <a:t>. Washington, DC: Department of Health and Human Services. OEI-05-94-00151.).</a:t>
            </a:r>
          </a:p>
          <a:p>
            <a:pPr marL="641191" lvl="1" indent="-187703">
              <a:spcBef>
                <a:spcPct val="0"/>
              </a:spcBef>
              <a:buFont typeface="Wingdings" pitchFamily="2" charset="2"/>
              <a:buChar char="Ø"/>
            </a:pPr>
            <a:r>
              <a:rPr lang="en-US" sz="1000" dirty="0"/>
              <a:t>Alcohol abuse is associated with 25%–50% of suicides; a co-morbidity of alcoholism and depression increases suicide risk (Center for Substance Abuse Treatment. (2005). </a:t>
            </a:r>
            <a:r>
              <a:rPr lang="en-US" sz="1000" i="1" dirty="0"/>
              <a:t>Substance Abuse Treatment for Persons with Co-Occurring Disorders</a:t>
            </a:r>
            <a:r>
              <a:rPr lang="en-US" sz="1000" dirty="0"/>
              <a:t>. Treatment Improvement Protocol (TIP) Series 42. Rockville, MD: Substance Abuse and Mental Health Services Administration. DHHS Publication No. (SMA) 05-3922.).</a:t>
            </a:r>
          </a:p>
          <a:p>
            <a:pPr marL="641191" lvl="1" indent="-187703">
              <a:spcBef>
                <a:spcPct val="0"/>
              </a:spcBef>
              <a:buFont typeface="Wingdings" pitchFamily="2" charset="2"/>
              <a:buChar char="Ø"/>
            </a:pPr>
            <a:r>
              <a:rPr lang="en-US" sz="1000" dirty="0"/>
              <a:t>The most common co-morbidities for women who drink are anxiety and mood disorders (Enoch, M., &amp; Goldman, D. (2002). Problem drinking and alcoholism: Diagnosis and treatment. </a:t>
            </a:r>
            <a:r>
              <a:rPr lang="en-US" sz="1000" i="1" dirty="0"/>
              <a:t>American Family Physician, 65</a:t>
            </a:r>
            <a:r>
              <a:rPr lang="en-US" sz="1000" dirty="0"/>
              <a:t>(3), 441–448.).</a:t>
            </a:r>
          </a:p>
          <a:p>
            <a:pPr marL="641191" lvl="1" indent="-187703">
              <a:spcBef>
                <a:spcPct val="0"/>
              </a:spcBef>
              <a:buFont typeface="Wingdings" pitchFamily="2" charset="2"/>
              <a:buChar char="Ø"/>
            </a:pPr>
            <a:r>
              <a:rPr lang="en-US" sz="1000" dirty="0"/>
              <a:t>Symptoms such as anxiety, agitation, and paranoia can be either manifestations of alcohol intoxication or symptoms of withdrawal.</a:t>
            </a:r>
          </a:p>
          <a:p>
            <a:pPr marL="641191" lvl="1" indent="-187703">
              <a:spcBef>
                <a:spcPct val="0"/>
              </a:spcBef>
              <a:buFont typeface="Wingdings" pitchFamily="2" charset="2"/>
              <a:buChar char="Ø"/>
            </a:pPr>
            <a:r>
              <a:rPr lang="en-US" sz="1000" dirty="0"/>
              <a:t>Alcohol dependence might be associated with mood disorders, anxiety disorders, and schizophrenia.</a:t>
            </a:r>
          </a:p>
          <a:p>
            <a:pPr marL="641191" lvl="1" indent="-187703">
              <a:spcBef>
                <a:spcPct val="0"/>
              </a:spcBef>
              <a:buFont typeface="Wingdings" pitchFamily="2" charset="2"/>
              <a:buChar char="Ø"/>
            </a:pPr>
            <a:r>
              <a:rPr lang="en-US" sz="1000" dirty="0"/>
              <a:t>This co-occurrence will increase the likelihood of criminal behavior. The DSM-IV reports that more than half of all murderers and their victims are believed to have been intoxicated with alcohol at the time of the murder.</a:t>
            </a:r>
          </a:p>
          <a:p>
            <a:pPr marL="641191" lvl="1" indent="-187703">
              <a:spcBef>
                <a:spcPct val="0"/>
              </a:spcBef>
              <a:buFont typeface="Wingdings" pitchFamily="2" charset="2"/>
              <a:buChar char="Ø"/>
            </a:pPr>
            <a:r>
              <a:rPr lang="en-US" sz="1000" dirty="0"/>
              <a:t>Among adolescent alcohol users, one might find conduct disorder and repeated antisocial behavior, as well as depression and suicide, eating disorders, and hormonal differences.</a:t>
            </a:r>
          </a:p>
          <a:p>
            <a:pPr eaLnBrk="1" hangingPunct="1">
              <a:spcBef>
                <a:spcPct val="0"/>
              </a:spcBef>
            </a:pPr>
            <a:endParaRPr lang="en-US" sz="1000" dirty="0"/>
          </a:p>
          <a:p>
            <a:pPr eaLnBrk="1" hangingPunct="1">
              <a:spcBef>
                <a:spcPct val="0"/>
              </a:spcBef>
            </a:pPr>
            <a:r>
              <a:rPr lang="en-US" sz="1000" dirty="0"/>
              <a:t>The Treatment Improvement Protocol (TIP) Series 42, </a:t>
            </a:r>
            <a:r>
              <a:rPr lang="en-US" sz="1000" i="1" dirty="0"/>
              <a:t>Substance Abuse Treatment for Persons with Co-Occurring Disorders</a:t>
            </a:r>
            <a:r>
              <a:rPr lang="en-US" sz="1000" dirty="0"/>
              <a:t>, provides a comprehensive overview, reference, and intervention protocol for best practices with treating individuals with co-occurring disorders: www.ncbi.nlm.nih.gov/bookshelf/br.fcgi?book=hssamhsatip&amp;part=A74073.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54A6AEFF-D4F9-407E-BE3D-1C191147EDF9}" type="slidenum">
              <a:rPr lang="en-US" smtClean="0"/>
              <a:pPr eaLnBrk="1" hangingPunct="1"/>
              <a:t>28</a:t>
            </a:fld>
            <a:endParaRPr lang="en-US" smtClean="0"/>
          </a:p>
        </p:txBody>
      </p:sp>
      <p:sp>
        <p:nvSpPr>
          <p:cNvPr id="63491" name="Rectangle 2"/>
          <p:cNvSpPr>
            <a:spLocks noGrp="1" noRot="1" noChangeAspect="1" noChangeArrowheads="1" noTextEdit="1"/>
          </p:cNvSpPr>
          <p:nvPr>
            <p:ph type="sldImg"/>
          </p:nvPr>
        </p:nvSpPr>
        <p:spPr>
          <a:xfrm>
            <a:off x="5370513" y="144463"/>
            <a:ext cx="1160462" cy="871537"/>
          </a:xfrm>
          <a:ln/>
        </p:spPr>
      </p:sp>
      <p:sp>
        <p:nvSpPr>
          <p:cNvPr id="249859" name="Rectangle 3"/>
          <p:cNvSpPr>
            <a:spLocks noGrp="1" noChangeArrowheads="1"/>
          </p:cNvSpPr>
          <p:nvPr>
            <p:ph type="body" idx="1"/>
          </p:nvPr>
        </p:nvSpPr>
        <p:spPr>
          <a:xfrm>
            <a:off x="142875" y="943429"/>
            <a:ext cx="6500813" cy="8200571"/>
          </a:xfrm>
        </p:spPr>
        <p:txBody>
          <a:bodyPr/>
          <a:lstStyle/>
          <a:p>
            <a:pPr eaLnBrk="1" hangingPunct="1">
              <a:spcBef>
                <a:spcPct val="0"/>
              </a:spcBef>
              <a:defRPr/>
            </a:pPr>
            <a:r>
              <a:rPr lang="en-US" sz="1000" dirty="0"/>
              <a:t>Following are some findings relating to co-occurring disorders and alcohol use:</a:t>
            </a:r>
          </a:p>
          <a:p>
            <a:pPr marL="188682" indent="-188682">
              <a:spcBef>
                <a:spcPct val="0"/>
              </a:spcBef>
              <a:buFont typeface="Wingdings" pitchFamily="2" charset="2"/>
              <a:buChar char="Ø"/>
              <a:defRPr/>
            </a:pPr>
            <a:r>
              <a:rPr lang="en-US" sz="1000" dirty="0"/>
              <a:t>Among adults with serious mental illness, 23.2% were alcohol dependent or abused alcohol (Substance Abuse and Mental Health Services Administration. (2003). </a:t>
            </a:r>
            <a:r>
              <a:rPr lang="en-US" sz="1000" i="1" dirty="0"/>
              <a:t>Overview of findings from the 2002 National Survey on Drug Use and Health</a:t>
            </a:r>
            <a:r>
              <a:rPr lang="en-US" sz="1000" dirty="0"/>
              <a:t>. Rockville, MD: Substance Abuse and Mental Health Services Administration. NSDUH, Series H-24, DHHS Pub. No. (SMA) 04-3963.).</a:t>
            </a:r>
          </a:p>
          <a:p>
            <a:pPr marL="188682" indent="-188682">
              <a:spcBef>
                <a:spcPct val="0"/>
              </a:spcBef>
              <a:buFont typeface="Wingdings" pitchFamily="2" charset="2"/>
              <a:buChar char="Ø"/>
              <a:defRPr/>
            </a:pPr>
            <a:r>
              <a:rPr lang="en-US" sz="1000" dirty="0"/>
              <a:t>In the 2002 National Survey on Drug Use and Health, serious mental illness was correlated with binge drinking (defined at the time as five or more drinks on one occasion). Among adults with serious mental illness, 28.8% reported binge drinking.</a:t>
            </a:r>
          </a:p>
          <a:p>
            <a:pPr marL="188682" indent="-188682">
              <a:spcBef>
                <a:spcPct val="0"/>
              </a:spcBef>
              <a:buFont typeface="Wingdings" pitchFamily="2" charset="2"/>
              <a:buChar char="Ø"/>
              <a:defRPr/>
            </a:pPr>
            <a:r>
              <a:rPr lang="en-US" sz="1000" dirty="0"/>
              <a:t>The National </a:t>
            </a:r>
            <a:r>
              <a:rPr lang="en-US" sz="1000" dirty="0" err="1"/>
              <a:t>Comorbidity</a:t>
            </a:r>
            <a:r>
              <a:rPr lang="en-US" sz="1000" dirty="0"/>
              <a:t> Study, conducted from 1990 to 1992, found that among survey respondents who said they had lifetime alcohol abuse or dependence, 53% also had one or more lifetime mental disorders (U.S. Department of Health and Human Services, Office of Inspector General. (1995). </a:t>
            </a:r>
            <a:r>
              <a:rPr lang="en-US" sz="1000" i="1" dirty="0"/>
              <a:t>Services to persons with co-occurring mental health and substance abuse disorders</a:t>
            </a:r>
            <a:r>
              <a:rPr lang="en-US" sz="1000" dirty="0"/>
              <a:t>. Washington, DC: Department of Health and Human Services. OEI-05-94-00151.).</a:t>
            </a:r>
          </a:p>
          <a:p>
            <a:pPr marL="188682" indent="-188682">
              <a:spcBef>
                <a:spcPct val="0"/>
              </a:spcBef>
              <a:buFont typeface="Wingdings" pitchFamily="2" charset="2"/>
              <a:buChar char="Ø"/>
              <a:defRPr/>
            </a:pPr>
            <a:r>
              <a:rPr lang="en-US" sz="1000" dirty="0"/>
              <a:t>Alcohol abuse is associated with 25%–50% of suicides; a co-morbidity of alcoholism and depression increases suicide risk.</a:t>
            </a:r>
          </a:p>
          <a:p>
            <a:pPr marL="188682" indent="-188682">
              <a:spcBef>
                <a:spcPct val="0"/>
              </a:spcBef>
              <a:buFont typeface="Wingdings" pitchFamily="2" charset="2"/>
              <a:buChar char="Ø"/>
              <a:defRPr/>
            </a:pPr>
            <a:r>
              <a:rPr lang="en-US" sz="1000" dirty="0"/>
              <a:t>The most common co-morbidities for women who drink are anxiety and mood disorders (Enoch, M., &amp; Goldman, D. (2002). Problem drinking and alcoholism: Diagnosis and treatment. </a:t>
            </a:r>
            <a:r>
              <a:rPr lang="en-US" sz="1000" i="1" dirty="0"/>
              <a:t>American Family Physician, 65</a:t>
            </a:r>
            <a:r>
              <a:rPr lang="en-US" sz="1000" dirty="0"/>
              <a:t>(3), 441–448.).</a:t>
            </a:r>
          </a:p>
          <a:p>
            <a:pPr marL="188682" indent="-188682">
              <a:spcBef>
                <a:spcPct val="0"/>
              </a:spcBef>
              <a:buFont typeface="Wingdings" pitchFamily="2" charset="2"/>
              <a:buChar char="Ø"/>
              <a:defRPr/>
            </a:pPr>
            <a:r>
              <a:rPr lang="en-US" sz="1000" dirty="0"/>
              <a:t>Symptoms such as anxiety, agitation, and paranoia can be either manifestations of alcohol intoxication or symptoms of withdrawal (Flynn, P. M., Craddock, S. C., </a:t>
            </a:r>
            <a:r>
              <a:rPr lang="en-US" sz="1000" dirty="0" err="1"/>
              <a:t>Luckey</a:t>
            </a:r>
            <a:r>
              <a:rPr lang="en-US" sz="1000" dirty="0"/>
              <a:t>, J. W., Hubbard, R. L., &amp; </a:t>
            </a:r>
            <a:r>
              <a:rPr lang="en-US" sz="1000" dirty="0" err="1"/>
              <a:t>Dunteman</a:t>
            </a:r>
            <a:r>
              <a:rPr lang="en-US" sz="1000" dirty="0"/>
              <a:t>, G. H. (1996). </a:t>
            </a:r>
            <a:r>
              <a:rPr lang="en-US" sz="1000" dirty="0" err="1"/>
              <a:t>Comorbidity</a:t>
            </a:r>
            <a:r>
              <a:rPr lang="en-US" sz="1000" dirty="0"/>
              <a:t> of antisocial personality and mood disorders among psychoactive substance-dependent treatment clients. </a:t>
            </a:r>
            <a:r>
              <a:rPr lang="en-US" sz="1000" i="1" dirty="0"/>
              <a:t>Journal of Personality Disorders, 10</a:t>
            </a:r>
            <a:r>
              <a:rPr lang="en-US" sz="1000" dirty="0"/>
              <a:t>(1), 56–67.).</a:t>
            </a:r>
          </a:p>
          <a:p>
            <a:pPr marL="188682" indent="-188682">
              <a:spcBef>
                <a:spcPct val="0"/>
              </a:spcBef>
              <a:buFont typeface="Wingdings" pitchFamily="2" charset="2"/>
              <a:buChar char="Ø"/>
              <a:defRPr/>
            </a:pPr>
            <a:r>
              <a:rPr lang="en-US" sz="1000" dirty="0"/>
              <a:t>Alcohol dependence might be associated with mood disorders, anxiety disorders, and schizophrenia.</a:t>
            </a:r>
          </a:p>
          <a:p>
            <a:pPr marL="188682" indent="-188682">
              <a:spcBef>
                <a:spcPct val="0"/>
              </a:spcBef>
              <a:buFont typeface="Wingdings" pitchFamily="2" charset="2"/>
              <a:buChar char="Ø"/>
              <a:defRPr/>
            </a:pPr>
            <a:r>
              <a:rPr lang="en-US" sz="1000" dirty="0"/>
              <a:t>This co-occurrence will increase the likelihood of criminal behavior. The DSM-IV reports that more than half of all murderers and their victims are believed to have been intoxicated with alcohol at the time of the murder.</a:t>
            </a:r>
          </a:p>
          <a:p>
            <a:pPr marL="188682" indent="-188682">
              <a:spcBef>
                <a:spcPct val="0"/>
              </a:spcBef>
              <a:buFont typeface="Wingdings" pitchFamily="2" charset="2"/>
              <a:buChar char="Ø"/>
              <a:defRPr/>
            </a:pPr>
            <a:r>
              <a:rPr lang="en-US" sz="1000" dirty="0"/>
              <a:t>Among adolescent alcohol users, one might find conduct disorder and repeated antisocial behavior, as well as depression and suicide, eating disorders, and hormonal differences (Center for Substance Abuse Treatment. (2005). </a:t>
            </a:r>
            <a:r>
              <a:rPr lang="en-US" sz="1000" i="1" dirty="0"/>
              <a:t>Substance Abuse Treatment for Persons with Co-Occurring Disorders</a:t>
            </a:r>
            <a:r>
              <a:rPr lang="en-US" sz="1000" dirty="0"/>
              <a:t>. Treatment Improvement Protocol (TIP) Series 42. Rockville, MD: Substance Abuse and Mental Health Services Administration. DHHS Publication No. (SMA) 05-3922.).</a:t>
            </a:r>
          </a:p>
          <a:p>
            <a:pPr eaLnBrk="1" hangingPunct="1">
              <a:spcBef>
                <a:spcPct val="0"/>
              </a:spcBef>
              <a:defRPr/>
            </a:pPr>
            <a:endParaRPr lang="en-US" sz="1000" dirty="0"/>
          </a:p>
          <a:p>
            <a:pPr eaLnBrk="1" hangingPunct="1">
              <a:spcBef>
                <a:spcPct val="0"/>
              </a:spcBef>
              <a:defRPr/>
            </a:pPr>
            <a:r>
              <a:rPr lang="en-US" sz="1000" dirty="0"/>
              <a:t>A thorough assessment of both the alcohol use and the mental disorder should be made to ensure proper intervention. Interventions might include psychopharmacology, individual or group counseling, cognitive-behavioral therapy, motivational enhancement therapy, family interventions, 12-step programs, and case management. Interventions might include outpatient or inpatient programming. </a:t>
            </a:r>
          </a:p>
          <a:p>
            <a:pPr eaLnBrk="1" hangingPunct="1">
              <a:spcBef>
                <a:spcPct val="0"/>
              </a:spcBef>
              <a:defRPr/>
            </a:pPr>
            <a:endParaRPr lang="en-US" sz="1000" dirty="0"/>
          </a:p>
          <a:p>
            <a:pPr eaLnBrk="1" hangingPunct="1">
              <a:spcBef>
                <a:spcPct val="0"/>
              </a:spcBef>
              <a:defRPr/>
            </a:pPr>
            <a:r>
              <a:rPr lang="en-US" sz="1000" dirty="0"/>
              <a:t>Dual-diagnosis enhanced programs integrate the substance abuse and mental health treatment services. Any intervention should be targeted at the management and resolution of acute symptoms, relapse, and long-term care. One also needs to remember cultural factors that might enhance or impede the assessment and intervention. </a:t>
            </a:r>
          </a:p>
          <a:p>
            <a:pPr eaLnBrk="1" hangingPunct="1">
              <a:spcBef>
                <a:spcPct val="0"/>
              </a:spcBef>
              <a:defRPr/>
            </a:pPr>
            <a:endParaRPr lang="en-US" sz="1000" dirty="0"/>
          </a:p>
          <a:p>
            <a:pPr eaLnBrk="1" hangingPunct="1">
              <a:spcBef>
                <a:spcPct val="0"/>
              </a:spcBef>
              <a:defRPr/>
            </a:pPr>
            <a:r>
              <a:rPr lang="en-US" sz="1000" dirty="0"/>
              <a:t>The Treatment Improvement Protocol (TIP) Series 42, </a:t>
            </a:r>
            <a:r>
              <a:rPr lang="en-US" sz="1000" i="1" dirty="0"/>
              <a:t>Substance Abuse Treatment for Persons with Co-Occurring Disorders</a:t>
            </a:r>
            <a:r>
              <a:rPr lang="en-US" sz="1000" dirty="0"/>
              <a:t>, provides a comprehensive overview, reference, and intervention protocol for best practices with treating individuals with co-occurring disorders: www.ncbi.nlm.nih.gov/bookshelf/br.fcgi?book=hssamhsatip&amp;part=A74073.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EF95FC37-8174-4AF0-8DE6-ADA799BD1896}" type="slidenum">
              <a:rPr lang="en-US" smtClean="0"/>
              <a:pPr eaLnBrk="1" hangingPunct="1"/>
              <a:t>30</a:t>
            </a:fld>
            <a:endParaRPr lang="en-US" smtClean="0"/>
          </a:p>
        </p:txBody>
      </p:sp>
      <p:sp>
        <p:nvSpPr>
          <p:cNvPr id="65539" name="Rectangle 2"/>
          <p:cNvSpPr>
            <a:spLocks noGrp="1" noRot="1" noChangeAspect="1" noChangeArrowheads="1" noTextEdit="1"/>
          </p:cNvSpPr>
          <p:nvPr>
            <p:ph type="sldImg"/>
          </p:nvPr>
        </p:nvSpPr>
        <p:spPr>
          <a:xfrm>
            <a:off x="5407025" y="144463"/>
            <a:ext cx="1160463" cy="871537"/>
          </a:xfrm>
          <a:ln/>
        </p:spPr>
      </p:sp>
      <p:sp>
        <p:nvSpPr>
          <p:cNvPr id="65540" name="Rectangle 3"/>
          <p:cNvSpPr>
            <a:spLocks noGrp="1" noChangeArrowheads="1"/>
          </p:cNvSpPr>
          <p:nvPr>
            <p:ph type="body" idx="1"/>
          </p:nvPr>
        </p:nvSpPr>
        <p:spPr>
          <a:xfrm>
            <a:off x="142875" y="1088571"/>
            <a:ext cx="6572250" cy="80554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The role that families have in the development of an addiction, specifically alcoholism, in an individual seems intuitive. Many factors related to family life have been shown to influence addictive behavior, including stress, observance of domestic violence between family members, experience of abuse by a parent, sibling or other relative, isolation, genetics, and the existence of alcoholism in the family. These factors might be specific and obvious or ill-defined and subtle. Often it is difficult to identify a problem and facilitate assistance for an individual because of denial among family members.</a:t>
            </a:r>
          </a:p>
          <a:p>
            <a:pPr eaLnBrk="1" hangingPunct="1">
              <a:spcBef>
                <a:spcPct val="0"/>
              </a:spcBef>
            </a:pPr>
            <a:endParaRPr lang="en-US" smtClean="0"/>
          </a:p>
          <a:p>
            <a:pPr eaLnBrk="1" hangingPunct="1">
              <a:spcBef>
                <a:spcPct val="0"/>
              </a:spcBef>
            </a:pPr>
            <a:r>
              <a:rPr lang="en-US" smtClean="0"/>
              <a:t>It is important to acknowledge and understand the role of certain factors that are unchangeable to fully appreciate the possible components at work in addiction development. One of these factors is genetics.</a:t>
            </a:r>
          </a:p>
          <a:p>
            <a:pPr eaLnBrk="1" hangingPunct="1">
              <a:spcBef>
                <a:spcPct val="0"/>
              </a:spcBef>
            </a:pPr>
            <a:endParaRPr lang="en-US" b="1" smtClean="0"/>
          </a:p>
          <a:p>
            <a:pPr eaLnBrk="1" hangingPunct="1">
              <a:spcBef>
                <a:spcPct val="0"/>
              </a:spcBef>
            </a:pPr>
            <a:r>
              <a:rPr lang="en-US" b="1" smtClean="0"/>
              <a:t>Effects of alcohol on individual</a:t>
            </a:r>
          </a:p>
          <a:p>
            <a:pPr eaLnBrk="1" hangingPunct="1">
              <a:spcBef>
                <a:spcPct val="0"/>
              </a:spcBef>
            </a:pPr>
            <a:r>
              <a:rPr lang="en-US" smtClean="0"/>
              <a:t>An individual’s genes can determine the possible effects of alcohol and the possibility of developing alcohol addiction. Genes can determine how an individual’s body metabolizes alcohol. The slower alcohol is metabolized, the more quickly the effects of the alcohol can be experienced and vice versa. </a:t>
            </a:r>
          </a:p>
          <a:p>
            <a:pPr eaLnBrk="1" hangingPunct="1">
              <a:spcBef>
                <a:spcPct val="0"/>
              </a:spcBef>
            </a:pPr>
            <a:endParaRPr lang="en-US" smtClean="0"/>
          </a:p>
          <a:p>
            <a:pPr eaLnBrk="1" hangingPunct="1">
              <a:spcBef>
                <a:spcPct val="0"/>
              </a:spcBef>
            </a:pPr>
            <a:r>
              <a:rPr lang="en-US" b="1" smtClean="0"/>
              <a:t>Addictive tendency of individual</a:t>
            </a:r>
          </a:p>
          <a:p>
            <a:pPr eaLnBrk="1" hangingPunct="1">
              <a:spcBef>
                <a:spcPct val="0"/>
              </a:spcBef>
            </a:pPr>
            <a:r>
              <a:rPr lang="en-US" smtClean="0"/>
              <a:t>Furthermore, genes can affect an individual’s alcohol tolerance, their ability to process the alcohol, and their risk of alcoholism or alcohol addiction. </a:t>
            </a:r>
          </a:p>
          <a:p>
            <a:pPr eaLnBrk="1" hangingPunct="1">
              <a:spcBef>
                <a:spcPct val="0"/>
              </a:spcBef>
              <a:buFontTx/>
              <a:buChar char="•"/>
            </a:pPr>
            <a:endParaRPr lang="en-US" smtClean="0"/>
          </a:p>
          <a:p>
            <a:pPr eaLnBrk="1" hangingPunct="1">
              <a:spcBef>
                <a:spcPct val="0"/>
              </a:spcBef>
            </a:pPr>
            <a:r>
              <a:rPr lang="en-US" b="1" smtClean="0"/>
              <a:t>Metabolization of alcohol in the body</a:t>
            </a:r>
            <a:endParaRPr lang="en-US" smtClean="0"/>
          </a:p>
          <a:p>
            <a:pPr eaLnBrk="1" hangingPunct="1">
              <a:spcBef>
                <a:spcPct val="0"/>
              </a:spcBef>
            </a:pPr>
            <a:r>
              <a:rPr lang="en-US" smtClean="0"/>
              <a:t>Enzymes called alcohol dehydrogenase (ADH) and aldehyde dehydrogenase (ALDH) are found in the liver and help the alcohol eventually metabolize into carbon dioxide and water. </a:t>
            </a:r>
          </a:p>
          <a:p>
            <a:pPr eaLnBrk="1" hangingPunct="1">
              <a:spcBef>
                <a:spcPct val="0"/>
              </a:spcBef>
            </a:pPr>
            <a:endParaRPr lang="en-US" smtClean="0"/>
          </a:p>
          <a:p>
            <a:pPr eaLnBrk="1" hangingPunct="1">
              <a:spcBef>
                <a:spcPct val="0"/>
              </a:spcBef>
            </a:pPr>
            <a:r>
              <a:rPr lang="en-US" smtClean="0"/>
              <a:t>In people with certain genotypes, these enzymes are less active or less efficient; these gene variants can be more prevalent in certain populations (e.g., some Asian ethnicities). People with deficiencies of ADH and ALDH might be more susceptible to the effects of alcohol.</a:t>
            </a:r>
          </a:p>
          <a:p>
            <a:pPr eaLnBrk="1" hangingPunct="1">
              <a:spcBef>
                <a:spcPct val="0"/>
              </a:spcBef>
            </a:pPr>
            <a:endParaRPr lang="en-US" smtClean="0"/>
          </a:p>
          <a:p>
            <a:pPr eaLnBrk="1" hangingPunct="1">
              <a:spcBef>
                <a:spcPct val="0"/>
              </a:spcBef>
            </a:pPr>
            <a:r>
              <a:rPr lang="en-US" b="1" smtClean="0"/>
              <a:t>Alcohol tolerance</a:t>
            </a:r>
          </a:p>
          <a:p>
            <a:pPr eaLnBrk="1" hangingPunct="1">
              <a:spcBef>
                <a:spcPct val="0"/>
              </a:spcBef>
            </a:pPr>
            <a:r>
              <a:rPr lang="en-US" smtClean="0"/>
              <a:t>Genes linked with alcohol tolerance and dependence are typically inherited.</a:t>
            </a:r>
          </a:p>
          <a:p>
            <a:pPr eaLnBrk="1" hangingPunct="1">
              <a:spcBef>
                <a:spcPct val="0"/>
              </a:spcBef>
            </a:pPr>
            <a:endParaRPr lang="en-US" smtClean="0"/>
          </a:p>
          <a:p>
            <a:pPr eaLnBrk="1" hangingPunct="1">
              <a:spcBef>
                <a:spcPct val="0"/>
              </a:spcBef>
            </a:pPr>
            <a:r>
              <a:rPr lang="en-US" smtClean="0"/>
              <a:t>One study suggests that an estimated 5%–10% of females and 25% of males who have relatives who are alcoholics will develop alcohol dependence themselves. This study suggests that alcoholism can be passed down from generation to generation. It also suggests that (depending on an individual’s genes) males and females can experience the effects of alcohol differently.</a:t>
            </a:r>
          </a:p>
          <a:p>
            <a:pPr eaLnBrk="1" hangingPunct="1">
              <a:spcBef>
                <a:spcPct val="0"/>
              </a:spcBef>
              <a:buFontTx/>
              <a:buChar char="•"/>
            </a:pPr>
            <a:endParaRPr lang="en-US" smtClean="0"/>
          </a:p>
          <a:p>
            <a:pPr eaLnBrk="1" hangingPunct="1">
              <a:spcBef>
                <a:spcPct val="0"/>
              </a:spcBef>
            </a:pPr>
            <a:r>
              <a:rPr lang="en-US" smtClean="0"/>
              <a:t>It is important to note, however, that genetics are but one of the factors that can determine an individual’s risk of alcoholism. Many other factors contribute to the development of alcohol dependence.</a:t>
            </a:r>
          </a:p>
          <a:p>
            <a:pPr eaLnBrk="1" hangingPunct="1">
              <a:spcBef>
                <a:spcPct val="0"/>
              </a:spcBef>
            </a:pPr>
            <a:endParaRPr lang="en-US" smtClean="0"/>
          </a:p>
          <a:p>
            <a:pPr eaLnBrk="1" hangingPunct="1">
              <a:spcBef>
                <a:spcPct val="0"/>
              </a:spcBef>
            </a:pPr>
            <a:r>
              <a:rPr lang="en-US" smtClean="0"/>
              <a:t>(International Center for Alcohol Policies. (2001). </a:t>
            </a:r>
            <a:r>
              <a:rPr lang="en-US" i="1" smtClean="0"/>
              <a:t>Alcohol and “Special Populations”: Biological Vulnerability</a:t>
            </a:r>
            <a:r>
              <a:rPr lang="en-US" smtClean="0"/>
              <a:t>. ICAP Reports 10. Washington, DC: International Center for Alcohol Policies.)</a:t>
            </a:r>
          </a:p>
          <a:p>
            <a:pPr eaLnBrk="1" hangingPunct="1">
              <a:spcBef>
                <a:spcPct val="0"/>
              </a:spcBef>
            </a:pPr>
            <a:endParaRPr lang="en-US" smtClean="0"/>
          </a:p>
          <a:p>
            <a:pPr eaLnBrk="1" hangingPunct="1">
              <a:spcBef>
                <a:spcPct val="0"/>
              </a:spcBef>
            </a:pPr>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3FA94E99-4857-4DAF-941B-5CE0E80A4F89}" type="slidenum">
              <a:rPr lang="en-US" smtClean="0"/>
              <a:pPr eaLnBrk="1" hangingPunct="1"/>
              <a:t>31</a:t>
            </a:fld>
            <a:endParaRPr lang="en-US" smtClean="0"/>
          </a:p>
        </p:txBody>
      </p:sp>
      <p:sp>
        <p:nvSpPr>
          <p:cNvPr id="66563" name="Rectangle 2"/>
          <p:cNvSpPr>
            <a:spLocks noGrp="1" noRot="1" noChangeAspect="1" noChangeArrowheads="1" noTextEdit="1"/>
          </p:cNvSpPr>
          <p:nvPr>
            <p:ph type="sldImg"/>
          </p:nvPr>
        </p:nvSpPr>
        <p:spPr>
          <a:xfrm>
            <a:off x="5441950" y="144463"/>
            <a:ext cx="1160463" cy="871537"/>
          </a:xfrm>
          <a:ln/>
        </p:spPr>
      </p:sp>
      <p:sp>
        <p:nvSpPr>
          <p:cNvPr id="66564" name="Rectangle 3"/>
          <p:cNvSpPr>
            <a:spLocks noGrp="1" noChangeArrowheads="1"/>
          </p:cNvSpPr>
          <p:nvPr>
            <p:ph type="body" idx="1"/>
          </p:nvPr>
        </p:nvSpPr>
        <p:spPr>
          <a:xfrm>
            <a:off x="142875" y="1088571"/>
            <a:ext cx="6643688" cy="80554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Family factors that might contribute to alcohol use</a:t>
            </a:r>
          </a:p>
          <a:p>
            <a:pPr eaLnBrk="1" hangingPunct="1"/>
            <a:endParaRPr lang="en-US" dirty="0" smtClean="0"/>
          </a:p>
          <a:p>
            <a:pPr eaLnBrk="1" hangingPunct="1"/>
            <a:r>
              <a:rPr lang="en-US" dirty="0" smtClean="0"/>
              <a:t>Parent’s consumption of alcohol may be associated with a child’s initiation and continuation of alcohol consumption. </a:t>
            </a:r>
          </a:p>
          <a:p>
            <a:pPr eaLnBrk="1" hangingPunct="1"/>
            <a:endParaRPr lang="en-US" dirty="0" smtClean="0"/>
          </a:p>
          <a:p>
            <a:pPr eaLnBrk="1" hangingPunct="1"/>
            <a:r>
              <a:rPr lang="en-US" dirty="0" smtClean="0"/>
              <a:t>A study on heritability and alcoholism found that “early use of alcohol in mothers...was associated with a significant increase in both sons’ and daughters’ risk of alcohol use by age 14” (</a:t>
            </a:r>
            <a:r>
              <a:rPr lang="en-US" dirty="0" err="1" smtClean="0"/>
              <a:t>McGue</a:t>
            </a:r>
            <a:r>
              <a:rPr lang="en-US" dirty="0" smtClean="0"/>
              <a:t>, </a:t>
            </a:r>
            <a:r>
              <a:rPr lang="en-US" dirty="0" err="1" smtClean="0"/>
              <a:t>Iacano</a:t>
            </a:r>
            <a:r>
              <a:rPr lang="en-US" dirty="0" smtClean="0"/>
              <a:t>, </a:t>
            </a:r>
            <a:r>
              <a:rPr lang="en-US" dirty="0" err="1" smtClean="0"/>
              <a:t>Legrand</a:t>
            </a:r>
            <a:r>
              <a:rPr lang="en-US" dirty="0" smtClean="0"/>
              <a:t>, &amp; Elkins, 2001, p. 1166). Maternal alcohol consumption and behavior can increase the risk of alcohol use by her children.</a:t>
            </a:r>
          </a:p>
          <a:p>
            <a:pPr eaLnBrk="1" hangingPunct="1"/>
            <a:endParaRPr lang="en-US" dirty="0" smtClean="0"/>
          </a:p>
          <a:p>
            <a:pPr eaLnBrk="1" hangingPunct="1"/>
            <a:r>
              <a:rPr lang="en-US" dirty="0" smtClean="0"/>
              <a:t>Alcoholism in a parent can cause negative social and emotional consequences that last into adulthood and can increase the risk of alcohol misuse </a:t>
            </a:r>
            <a:r>
              <a:rPr lang="en-US" b="1" dirty="0" smtClean="0"/>
              <a:t>(Table 3.9). </a:t>
            </a:r>
            <a:r>
              <a:rPr lang="en-US" dirty="0" smtClean="0"/>
              <a:t>Parental attitudes about drinking alcohol are also associated with whether a child will initiate and continue to drink. “Children who were warned [of the negative effects of] alcohol by their parents and children who reported being closer to their parents were less likely to start drinking” (NIAAA, 1997).</a:t>
            </a:r>
          </a:p>
          <a:p>
            <a:pPr eaLnBrk="1" hangingPunct="1">
              <a:buFontTx/>
              <a:buChar char="•"/>
            </a:pPr>
            <a:endParaRPr lang="en-US" dirty="0" smtClean="0"/>
          </a:p>
          <a:p>
            <a:pPr eaLnBrk="1" hangingPunct="1"/>
            <a:r>
              <a:rPr lang="en-US" dirty="0" smtClean="0"/>
              <a:t>One study showed that higher levels of emotional abuse, parental alcoholism, constant parental conflict, and being made to feel unwanted or unloved can lead to alcohol addiction. The women in the study, who were recovering alcoholics, experienced more aversive childhood experiences than the general population (Harmer, Sanderson, &amp; </a:t>
            </a:r>
            <a:r>
              <a:rPr lang="en-US" dirty="0" err="1" smtClean="0"/>
              <a:t>Mertin</a:t>
            </a:r>
            <a:r>
              <a:rPr lang="en-US" dirty="0" smtClean="0"/>
              <a:t>, 1999).</a:t>
            </a:r>
          </a:p>
          <a:p>
            <a:pPr eaLnBrk="1" hangingPunct="1"/>
            <a:endParaRPr lang="en-US" dirty="0" smtClean="0"/>
          </a:p>
          <a:p>
            <a:pPr eaLnBrk="1" hangingPunct="1"/>
            <a:r>
              <a:rPr lang="en-US" dirty="0" smtClean="0"/>
              <a:t>A parent’s or caregiver’s lack of involvement or negative involvement in a child’s life (especially in the formative years) can also lead to alcoholism. A lack of involvement can include lack of support, monitoring, and communication; negative involvement includes harsh, inconsistent discipline, and hostility or rejection. It is important to note that not only direct and obvious abuse, such as physical and sexual abuse, is included here. A child’s feeling neglected by his or her parent because of insufficient attention is also a risk factor for alcoholism).</a:t>
            </a:r>
          </a:p>
          <a:p>
            <a:pPr eaLnBrk="1" hangingPunct="1">
              <a:buFontTx/>
              <a:buChar char="•"/>
            </a:pPr>
            <a:endParaRPr lang="en-US" dirty="0" smtClean="0"/>
          </a:p>
          <a:p>
            <a:pPr eaLnBrk="1" hangingPunct="1"/>
            <a:r>
              <a:rPr lang="en-US" dirty="0" smtClean="0"/>
              <a:t>Family atmosphere can affect the age at which an individual will initiate alcohol consumption. The earlier the initiation of alcohol use, the more likely that individual will develop an abusive relationship with alcohol (</a:t>
            </a:r>
            <a:r>
              <a:rPr lang="en-US" dirty="0" err="1" smtClean="0"/>
              <a:t>Kosterman</a:t>
            </a:r>
            <a:r>
              <a:rPr lang="en-US" dirty="0" smtClean="0"/>
              <a:t>, Hawkins, </a:t>
            </a:r>
            <a:r>
              <a:rPr lang="en-US" dirty="0" err="1" smtClean="0"/>
              <a:t>Guo</a:t>
            </a:r>
            <a:r>
              <a:rPr lang="en-US" dirty="0" smtClean="0"/>
              <a:t>, Catalano, &amp; Abbott, 2000). In addition, teens whose families provide them with strong social support are less likely to use alcohol, according to one study (Mason &amp; </a:t>
            </a:r>
            <a:r>
              <a:rPr lang="en-US" dirty="0" err="1" smtClean="0"/>
              <a:t>Windle</a:t>
            </a:r>
            <a:r>
              <a:rPr lang="en-US" dirty="0" smtClean="0"/>
              <a:t>, 2001).</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A1A3909B-AE32-40BC-B829-FDC31A45B2ED}" type="slidenum">
              <a:rPr lang="en-US" smtClean="0"/>
              <a:pPr eaLnBrk="1" hangingPunct="1"/>
              <a:t>32</a:t>
            </a:fld>
            <a:endParaRPr lang="en-US" smtClean="0"/>
          </a:p>
        </p:txBody>
      </p:sp>
      <p:sp>
        <p:nvSpPr>
          <p:cNvPr id="67587" name="Rectangle 2"/>
          <p:cNvSpPr>
            <a:spLocks noGrp="1" noRot="1" noChangeAspect="1" noChangeArrowheads="1" noTextEdit="1"/>
          </p:cNvSpPr>
          <p:nvPr>
            <p:ph type="sldImg"/>
          </p:nvPr>
        </p:nvSpPr>
        <p:spPr>
          <a:xfrm>
            <a:off x="5322888" y="217488"/>
            <a:ext cx="1255712" cy="942975"/>
          </a:xfrm>
          <a:ln/>
        </p:spPr>
      </p:sp>
      <p:sp>
        <p:nvSpPr>
          <p:cNvPr id="67588" name="Rectangle 3"/>
          <p:cNvSpPr>
            <a:spLocks noGrp="1" noChangeArrowheads="1"/>
          </p:cNvSpPr>
          <p:nvPr>
            <p:ph type="body" idx="1"/>
          </p:nvPr>
        </p:nvSpPr>
        <p:spPr>
          <a:xfrm>
            <a:off x="0" y="1233714"/>
            <a:ext cx="6858000" cy="7910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Review material presented in previous slides.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33</a:t>
            </a:fld>
            <a:endParaRPr lang="en-US"/>
          </a:p>
        </p:txBody>
      </p:sp>
    </p:spTree>
    <p:extLst>
      <p:ext uri="{BB962C8B-B14F-4D97-AF65-F5344CB8AC3E}">
        <p14:creationId xmlns:p14="http://schemas.microsoft.com/office/powerpoint/2010/main" val="3471474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A46AC684-2B21-4176-BE6D-84D7BF676F71}" type="slidenum">
              <a:rPr lang="en-US" smtClean="0"/>
              <a:pPr eaLnBrk="1" hangingPunct="1"/>
              <a:t>3</a:t>
            </a:fld>
            <a:endParaRPr lang="en-US" smtClean="0"/>
          </a:p>
        </p:txBody>
      </p:sp>
      <p:sp>
        <p:nvSpPr>
          <p:cNvPr id="37891" name="Rectangle 2"/>
          <p:cNvSpPr>
            <a:spLocks noGrp="1" noRot="1" noChangeAspect="1" noChangeArrowheads="1" noTextEdit="1"/>
          </p:cNvSpPr>
          <p:nvPr>
            <p:ph type="sldImg"/>
          </p:nvPr>
        </p:nvSpPr>
        <p:spPr>
          <a:xfrm>
            <a:off x="4987925" y="144463"/>
            <a:ext cx="1625600" cy="1219200"/>
          </a:xfrm>
          <a:ln/>
        </p:spPr>
      </p:sp>
      <p:sp>
        <p:nvSpPr>
          <p:cNvPr id="37892" name="Rectangle 3"/>
          <p:cNvSpPr>
            <a:spLocks noGrp="1" noChangeArrowheads="1"/>
          </p:cNvSpPr>
          <p:nvPr>
            <p:ph type="body" idx="1"/>
          </p:nvPr>
        </p:nvSpPr>
        <p:spPr>
          <a:xfrm>
            <a:off x="142875" y="1596571"/>
            <a:ext cx="6429375" cy="75474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Presenters: This slide may be included or omitted depending on how familiar the participants are with FASD.</a:t>
            </a:r>
          </a:p>
          <a:p>
            <a:pPr eaLnBrk="1" hangingPunct="1"/>
            <a:endParaRPr lang="en-US" b="1" dirty="0" smtClean="0"/>
          </a:p>
          <a:p>
            <a:pPr eaLnBrk="1" hangingPunct="1"/>
            <a:r>
              <a:rPr lang="en-US" b="1" dirty="0" smtClean="0"/>
              <a:t>Terminology</a:t>
            </a:r>
          </a:p>
          <a:p>
            <a:pPr eaLnBrk="1" hangingPunct="1"/>
            <a:r>
              <a:rPr lang="en-US" dirty="0" smtClean="0"/>
              <a:t>Before we move on with our discussion, we’ll review the terminology used in discussing FASD. Since the 1970s, there have been different researchers have observed the effects of prenatal exposure to alcohol and developed a variety of names for these effects, most of which are known by an acronym. The acronyms on the umbrella have all been used at some point to describe the effects of prenatal alcohol exposure – and many are still in use today. </a:t>
            </a:r>
          </a:p>
          <a:p>
            <a:pPr eaLnBrk="1" hangingPunct="1"/>
            <a:endParaRPr lang="en-US" dirty="0" smtClean="0"/>
          </a:p>
          <a:p>
            <a:pPr eaLnBrk="1" hangingPunct="1"/>
            <a:r>
              <a:rPr lang="en-US" b="1" dirty="0" smtClean="0"/>
              <a:t>FASD is an umbrella term</a:t>
            </a:r>
          </a:p>
          <a:p>
            <a:pPr eaLnBrk="1" hangingPunct="1"/>
            <a:r>
              <a:rPr lang="en-US" dirty="0" smtClean="0"/>
              <a:t>Fetal alcohol spectrum disorders (abbreviated to FASD or sometimes FASDs) is an umbrella term used to describe the range of effects that can occur in an individual whose mother drank alcohol during pregnancy.</a:t>
            </a:r>
          </a:p>
          <a:p>
            <a:pPr eaLnBrk="1" hangingPunct="1"/>
            <a:endParaRPr lang="en-US" dirty="0" smtClean="0"/>
          </a:p>
          <a:p>
            <a:pPr eaLnBrk="1" hangingPunct="1"/>
            <a:r>
              <a:rPr lang="en-US" dirty="0" smtClean="0"/>
              <a:t>These effects can include physical, mental, behavioral, and/or learning disabilities. These effects are life-long. Each person who is affected by pre-natal alcohol exposure is affected differently, so it’s important to look at the individual, not the term.</a:t>
            </a:r>
          </a:p>
          <a:p>
            <a:pPr eaLnBrk="1" hangingPunct="1"/>
            <a:endParaRPr lang="en-US" dirty="0" smtClean="0"/>
          </a:p>
          <a:p>
            <a:pPr eaLnBrk="1" hangingPunct="1"/>
            <a:r>
              <a:rPr lang="en-US" dirty="0" smtClean="0"/>
              <a:t>These terms include alcohol-related neurodevelopmental disorder, neurobehavioral disorder (alcohol exposed), static encephalopathy/alcohol exposed, fetal alcohol syndrome, alcohol related birth defects, fetal alcohol effects, partial-fetal alcohol syndrome. </a:t>
            </a:r>
          </a:p>
          <a:p>
            <a:pPr eaLnBrk="1" hangingPunct="1"/>
            <a:endParaRPr lang="en-US" dirty="0" smtClean="0"/>
          </a:p>
          <a:p>
            <a:pPr eaLnBrk="1" hangingPunct="1"/>
            <a:r>
              <a:rPr lang="en-US" dirty="0" smtClean="0"/>
              <a:t>Fetal alcohol syndrome, or FAS, is a subset of FASD. It is a medical diagnosis that involves a specific pattern of findings associated with in utero exposure to alcohol.</a:t>
            </a:r>
          </a:p>
          <a:p>
            <a:pPr eaLnBrk="1" hangingPunct="1"/>
            <a:endParaRPr lang="en-US" dirty="0" smtClean="0"/>
          </a:p>
          <a:p>
            <a:pPr eaLnBrk="1" hangingPunct="1"/>
            <a:r>
              <a:rPr lang="en-US" dirty="0" smtClean="0"/>
              <a:t>Please keep in mind that it is not the only possible outcome of prenatal alcohol exposure, nor does it mean that individuals with a diagnosis of FAS have a greater disability than others who are prenatally exposed to alcohol. A diagnosis of FAS simply means that the individual has more outward or physical signs of the disability, in addition to nervous system problems. In fact not having a diagnosis of FAS may in fact cause more problems for an individual through their lifetime.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spcBef>
                <a:spcPct val="0"/>
              </a:spcBef>
            </a:pPr>
            <a:r>
              <a:rPr lang="en-US" dirty="0" smtClean="0"/>
              <a:t>Epidemiological studies have shown that there is a higher risk for an alcohol exposed pregnancy among women who experience alcohol abuse. Because of this, it is important for health and allied health providers to be familiar with models of addiction and how these can relate to primary FASD prevention strategies. </a:t>
            </a:r>
          </a:p>
          <a:p>
            <a:pPr eaLnBrk="1" hangingPunct="1">
              <a:lnSpc>
                <a:spcPct val="90000"/>
              </a:lnSpc>
              <a:spcBef>
                <a:spcPct val="0"/>
              </a:spcBef>
            </a:pPr>
            <a:endParaRPr lang="en-US" dirty="0" smtClean="0"/>
          </a:p>
          <a:p>
            <a:pPr eaLnBrk="1" hangingPunct="1">
              <a:lnSpc>
                <a:spcPct val="90000"/>
              </a:lnSpc>
              <a:spcBef>
                <a:spcPct val="0"/>
              </a:spcBef>
            </a:pPr>
            <a:r>
              <a:rPr lang="en-US" dirty="0" smtClean="0"/>
              <a:t>(That is, because women who experience alcohol abuse are at higher risk to drink alcohol during pregnancy (having an alcohol exposed pregnancy), it’s important that health and allied health providers are familiar with how addiction has been and is currently understood. An understanding of addiction can help providers and women who experience alcohol abuse prevent alcohol exposed pregnancies and therefore FASDs.)</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4</a:t>
            </a:fld>
            <a:endParaRPr lang="en-US"/>
          </a:p>
        </p:txBody>
      </p:sp>
    </p:spTree>
    <p:extLst>
      <p:ext uri="{BB962C8B-B14F-4D97-AF65-F5344CB8AC3E}">
        <p14:creationId xmlns:p14="http://schemas.microsoft.com/office/powerpoint/2010/main" val="3207621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6BACB39D-8DF7-4DDE-A963-D3E745A796AB}" type="slidenum">
              <a:rPr lang="en-US" smtClean="0"/>
              <a:pPr eaLnBrk="1" hangingPunct="1"/>
              <a:t>5</a:t>
            </a:fld>
            <a:endParaRPr lang="en-US" smtClean="0"/>
          </a:p>
        </p:txBody>
      </p:sp>
      <p:sp>
        <p:nvSpPr>
          <p:cNvPr id="39939" name="Rectangle 2"/>
          <p:cNvSpPr>
            <a:spLocks noGrp="1" noRot="1" noChangeAspect="1" noChangeArrowheads="1" noTextEdit="1"/>
          </p:cNvSpPr>
          <p:nvPr>
            <p:ph type="sldImg"/>
          </p:nvPr>
        </p:nvSpPr>
        <p:spPr>
          <a:xfrm>
            <a:off x="4151313" y="217488"/>
            <a:ext cx="2397125" cy="1798637"/>
          </a:xfrm>
          <a:ln/>
        </p:spPr>
      </p:sp>
      <p:sp>
        <p:nvSpPr>
          <p:cNvPr id="39940" name="Rectangle 3"/>
          <p:cNvSpPr>
            <a:spLocks noGrp="1" noChangeArrowheads="1"/>
          </p:cNvSpPr>
          <p:nvPr>
            <p:ph type="body" idx="1"/>
          </p:nvPr>
        </p:nvSpPr>
        <p:spPr>
          <a:xfrm>
            <a:off x="214313" y="2177144"/>
            <a:ext cx="6429375" cy="66614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spcBef>
                <a:spcPct val="0"/>
              </a:spcBef>
            </a:pPr>
            <a:r>
              <a:rPr lang="en-US" dirty="0" smtClean="0"/>
              <a:t>Alcohol-related problems have been defined in many ways through history, depending on the political and social climate. </a:t>
            </a:r>
          </a:p>
          <a:p>
            <a:pPr eaLnBrk="1" hangingPunct="1">
              <a:lnSpc>
                <a:spcPct val="90000"/>
              </a:lnSpc>
              <a:spcBef>
                <a:spcPct val="0"/>
              </a:spcBef>
            </a:pPr>
            <a:endParaRPr lang="en-US" dirty="0" smtClean="0"/>
          </a:p>
          <a:p>
            <a:pPr eaLnBrk="1" hangingPunct="1">
              <a:lnSpc>
                <a:spcPct val="90000"/>
              </a:lnSpc>
              <a:spcBef>
                <a:spcPct val="0"/>
              </a:spcBef>
            </a:pPr>
            <a:r>
              <a:rPr lang="en-US" dirty="0" smtClean="0"/>
              <a:t>How we conceptualize a problem greatly influences how we treat it. While the most accepted model in the science community is a biomedical model, other models still have many proponents and provide alternative perspectives about how people think about and address alcohol issues. Some models were more prevalent historically, and some are still prevalent today. It should be noted that all of these models that we will discuss might still be used by some professionals today.</a:t>
            </a:r>
          </a:p>
          <a:p>
            <a:pPr eaLnBrk="1" hangingPunct="1">
              <a:lnSpc>
                <a:spcPct val="90000"/>
              </a:lnSpc>
              <a:spcBef>
                <a:spcPct val="0"/>
              </a:spcBef>
            </a:pPr>
            <a:endParaRPr lang="en-US" dirty="0" smtClean="0"/>
          </a:p>
          <a:p>
            <a:pPr eaLnBrk="1" hangingPunct="1">
              <a:lnSpc>
                <a:spcPct val="90000"/>
              </a:lnSpc>
              <a:spcBef>
                <a:spcPct val="0"/>
              </a:spcBef>
            </a:pPr>
            <a:r>
              <a:rPr lang="en-US" b="1" dirty="0" smtClean="0"/>
              <a:t>(Epidemiology = the study of patterns of health and illness in a population; helps identify risk factors for disease and the best approaches for prevention and treatment of diseases)</a:t>
            </a:r>
          </a:p>
          <a:p>
            <a:pPr eaLnBrk="1" hangingPunct="1">
              <a:lnSpc>
                <a:spcPct val="90000"/>
              </a:lnSpc>
              <a:spcBef>
                <a:spcPct val="0"/>
              </a:spcBef>
            </a:pPr>
            <a:endParaRPr lang="en-US" b="1" dirty="0" smtClean="0"/>
          </a:p>
          <a:p>
            <a:pPr eaLnBrk="1" hangingPunct="1">
              <a:lnSpc>
                <a:spcPct val="90000"/>
              </a:lnSpc>
              <a:spcBef>
                <a:spcPct val="0"/>
              </a:spcBef>
            </a:pPr>
            <a:r>
              <a:rPr lang="en-US" b="1" dirty="0" smtClean="0"/>
              <a:t>(FASD = fetal alcohol spectrum disorders, the range of cognitive, behavioral and other effects an individual may experience as a result of prenatal (prior to birth) alcohol exposure.)</a:t>
            </a:r>
          </a:p>
          <a:p>
            <a:pPr eaLnBrk="1" hangingPunct="1">
              <a:lnSpc>
                <a:spcPct val="90000"/>
              </a:lnSpc>
              <a:spcBef>
                <a:spcPct val="0"/>
              </a:spcBef>
            </a:pPr>
            <a:endParaRPr lang="en-US" dirty="0" smtClean="0"/>
          </a:p>
          <a:p>
            <a:pPr eaLnBrk="1" hangingPunct="1">
              <a:lnSpc>
                <a:spcPct val="90000"/>
              </a:lnSpc>
              <a:spcBef>
                <a:spcPct val="0"/>
              </a:spcBef>
            </a:pP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DE171FF0-4974-4EC5-9DDB-48BC5890CA5F}" type="slidenum">
              <a:rPr lang="en-US" smtClean="0"/>
              <a:pPr eaLnBrk="1" hangingPunct="1"/>
              <a:t>6</a:t>
            </a:fld>
            <a:endParaRPr lang="en-US" smtClean="0"/>
          </a:p>
        </p:txBody>
      </p:sp>
      <p:sp>
        <p:nvSpPr>
          <p:cNvPr id="40963" name="Rectangle 2"/>
          <p:cNvSpPr>
            <a:spLocks noGrp="1" noRot="1" noChangeAspect="1" noChangeArrowheads="1" noTextEdit="1"/>
          </p:cNvSpPr>
          <p:nvPr>
            <p:ph type="sldImg"/>
          </p:nvPr>
        </p:nvSpPr>
        <p:spPr>
          <a:xfrm>
            <a:off x="4081463" y="290513"/>
            <a:ext cx="2397125" cy="1798637"/>
          </a:xfrm>
          <a:ln/>
        </p:spPr>
      </p:sp>
      <p:sp>
        <p:nvSpPr>
          <p:cNvPr id="40964" name="Rectangle 3"/>
          <p:cNvSpPr>
            <a:spLocks noGrp="1" noChangeArrowheads="1"/>
          </p:cNvSpPr>
          <p:nvPr>
            <p:ph type="body" idx="1"/>
          </p:nvPr>
        </p:nvSpPr>
        <p:spPr>
          <a:xfrm>
            <a:off x="214313" y="2249714"/>
            <a:ext cx="6286500" cy="6513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dirty="0" smtClean="0"/>
              <a:t>Moral Model</a:t>
            </a:r>
          </a:p>
          <a:p>
            <a:pPr eaLnBrk="1" hangingPunct="1">
              <a:spcBef>
                <a:spcPct val="0"/>
              </a:spcBef>
            </a:pPr>
            <a:r>
              <a:rPr lang="en-US" dirty="0" smtClean="0"/>
              <a:t>One of the first models of alcoholism, the moral model, emphasized a personal choice as a cause of the problem. In this model, someone who is alcohol dependent (typically referred to as alcoholic in this model) chooses whether to drink or to abstain. </a:t>
            </a:r>
          </a:p>
          <a:p>
            <a:pPr eaLnBrk="1" hangingPunct="1">
              <a:spcBef>
                <a:spcPct val="0"/>
              </a:spcBef>
              <a:buFontTx/>
              <a:buChar char="•"/>
            </a:pPr>
            <a:endParaRPr lang="en-US" dirty="0" smtClean="0"/>
          </a:p>
          <a:p>
            <a:pPr eaLnBrk="1" hangingPunct="1">
              <a:spcBef>
                <a:spcPct val="0"/>
              </a:spcBef>
            </a:pPr>
            <a:r>
              <a:rPr lang="en-US" dirty="0" smtClean="0"/>
              <a:t>Proponents of the moral model see the alcoholic individual as unable or unwilling to “do the right thing” and they see the “alcoholic” as making choices in violation of societal norms and morals. Health care professionals and families who adhere to this model believe that the person doesn’t have the moral strength to resist alcohol’s temptation. </a:t>
            </a:r>
          </a:p>
          <a:p>
            <a:pPr eaLnBrk="1" hangingPunct="1">
              <a:spcBef>
                <a:spcPct val="0"/>
              </a:spcBef>
              <a:buFontTx/>
              <a:buChar char="•"/>
            </a:pPr>
            <a:endParaRPr lang="en-US" dirty="0" smtClean="0"/>
          </a:p>
          <a:p>
            <a:pPr eaLnBrk="1" hangingPunct="1">
              <a:spcBef>
                <a:spcPct val="0"/>
              </a:spcBef>
            </a:pPr>
            <a:r>
              <a:rPr lang="en-US" dirty="0" smtClean="0"/>
              <a:t>Treatment consists of the individual’s recognizing the “sinfulness” of his or her state, asking for help, accepting punishment from the moral authorities and, once forgiven, being allowed back into society. No treatment, per se, is prescribed in this model. Punishment of the alcoholic behavior is important. The sole blame for alcoholism is on the alcohol-dependent individual.</a:t>
            </a:r>
          </a:p>
          <a:p>
            <a:pPr eaLnBrk="1" hangingPunct="1">
              <a:spcBef>
                <a:spcPct val="0"/>
              </a:spcBef>
            </a:pPr>
            <a:endParaRPr lang="en-US" dirty="0" smtClean="0"/>
          </a:p>
          <a:p>
            <a:pPr eaLnBrk="1" hangingPunct="1">
              <a:spcBef>
                <a:spcPct val="0"/>
              </a:spcBef>
            </a:pPr>
            <a:r>
              <a:rPr lang="en-US" b="1" dirty="0" smtClean="0"/>
              <a:t>Sociocultural models</a:t>
            </a:r>
            <a:endParaRPr lang="en-US" dirty="0" smtClean="0"/>
          </a:p>
          <a:p>
            <a:pPr eaLnBrk="1" hangingPunct="1">
              <a:spcBef>
                <a:spcPct val="0"/>
              </a:spcBef>
            </a:pPr>
            <a:r>
              <a:rPr lang="en-US" dirty="0" smtClean="0"/>
              <a:t>A number of similar models promote the belief that alcohol (and drug) abuse is facilitated by society. Influencing factors include a lack of economic opportunity and positive role models in some geographic regions or among some groups of people.</a:t>
            </a:r>
          </a:p>
          <a:p>
            <a:pPr eaLnBrk="1" hangingPunct="1">
              <a:spcBef>
                <a:spcPct val="0"/>
              </a:spcBef>
              <a:buFontTx/>
              <a:buChar char="•"/>
            </a:pPr>
            <a:endParaRPr lang="en-US" dirty="0" smtClean="0"/>
          </a:p>
          <a:p>
            <a:pPr eaLnBrk="1" hangingPunct="1">
              <a:spcBef>
                <a:spcPct val="0"/>
              </a:spcBef>
            </a:pPr>
            <a:r>
              <a:rPr lang="en-US" dirty="0" smtClean="0"/>
              <a:t>Additionally, in this model, social norms marginalize people who use drugs and abuse alcohol, and such marginalization leads to alcohol and drug peer networks that then provide social reinforcement. Treatment involves education, economic opportunity, and reintegration back into society.</a:t>
            </a:r>
          </a:p>
          <a:p>
            <a:pPr eaLnBrk="1" hangingPunct="1">
              <a:spcBef>
                <a:spcPct val="0"/>
              </a:spcBef>
            </a:pPr>
            <a:endParaRPr lang="en-US" dirty="0" smtClean="0"/>
          </a:p>
          <a:p>
            <a:pPr eaLnBrk="1" hangingPunct="1">
              <a:spcBef>
                <a:spcPct val="0"/>
              </a:spcBef>
            </a:pPr>
            <a:r>
              <a:rPr lang="en-US" b="1" dirty="0" smtClean="0"/>
              <a:t>(Model = a way of looking at something; a construct for understanding addiction, what causes it, and how people who experience addiction should be treated. People may accept elements from several different models in their own understanding of addictions.)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33A9E78C-3255-423A-A431-905963083221}" type="slidenum">
              <a:rPr lang="en-US" smtClean="0"/>
              <a:pPr eaLnBrk="1" hangingPunct="1"/>
              <a:t>7</a:t>
            </a:fld>
            <a:endParaRPr lang="en-US" smtClean="0"/>
          </a:p>
        </p:txBody>
      </p:sp>
      <p:sp>
        <p:nvSpPr>
          <p:cNvPr id="41987" name="Rectangle 2"/>
          <p:cNvSpPr>
            <a:spLocks noGrp="1" noRot="1" noChangeAspect="1" noChangeArrowheads="1" noTextEdit="1"/>
          </p:cNvSpPr>
          <p:nvPr>
            <p:ph type="sldImg"/>
          </p:nvPr>
        </p:nvSpPr>
        <p:spPr>
          <a:xfrm>
            <a:off x="3978275" y="290513"/>
            <a:ext cx="2597150" cy="1947862"/>
          </a:xfrm>
          <a:ln/>
        </p:spPr>
      </p:sp>
      <p:sp>
        <p:nvSpPr>
          <p:cNvPr id="41988" name="Rectangle 3"/>
          <p:cNvSpPr>
            <a:spLocks noGrp="1" noChangeArrowheads="1"/>
          </p:cNvSpPr>
          <p:nvPr>
            <p:ph type="body" idx="1"/>
          </p:nvPr>
        </p:nvSpPr>
        <p:spPr>
          <a:xfrm>
            <a:off x="214313" y="2322286"/>
            <a:ext cx="6429375" cy="651631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smtClean="0"/>
              <a:t>Psychological Models</a:t>
            </a:r>
          </a:p>
          <a:p>
            <a:pPr eaLnBrk="1" hangingPunct="1">
              <a:spcBef>
                <a:spcPct val="0"/>
              </a:spcBef>
            </a:pPr>
            <a:r>
              <a:rPr lang="en-US" smtClean="0"/>
              <a:t>A variety of related models are based on the idea that heavy drinking is promoted from observing others. Children, therefore, learn that drinking is an effective means of dealing with stress or enjoying social situations. Drinking is viewed as a way to numb emotional pain or achieve pleasure.</a:t>
            </a:r>
          </a:p>
          <a:p>
            <a:pPr eaLnBrk="1" hangingPunct="1">
              <a:spcBef>
                <a:spcPct val="0"/>
              </a:spcBef>
            </a:pPr>
            <a:endParaRPr lang="en-US" smtClean="0"/>
          </a:p>
          <a:p>
            <a:pPr eaLnBrk="1" hangingPunct="1">
              <a:spcBef>
                <a:spcPct val="0"/>
              </a:spcBef>
            </a:pPr>
            <a:r>
              <a:rPr lang="en-US" smtClean="0"/>
              <a:t>Proponents of this model are likely to view alcohol and other substance use problems as indicative of a lack of other coping skills to deal with stress. Treatment involves learning positive coping skills, reducing stressors, and resolving other psychological and emotional problems.</a:t>
            </a:r>
          </a:p>
          <a:p>
            <a:pPr eaLnBrk="1" hangingPunct="1">
              <a:spcBef>
                <a:spcPct val="0"/>
              </a:spcBef>
            </a:pPr>
            <a:endParaRPr lang="en-US" smtClean="0"/>
          </a:p>
          <a:p>
            <a:pPr eaLnBrk="1" hangingPunct="1">
              <a:spcBef>
                <a:spcPct val="0"/>
              </a:spcBef>
            </a:pPr>
            <a:r>
              <a:rPr lang="en-US" smtClean="0"/>
              <a:t>The conditioning model, a cousin of the psychological models, purports that people learn to drink because it is reinforced. In the conditioning model, treatment relies on classical conditioning (usually aversive therapies) in which drinking is punished and abstaining is rewarded.</a:t>
            </a:r>
          </a:p>
          <a:p>
            <a:pPr eaLnBrk="1" hangingPunct="1">
              <a:spcBef>
                <a:spcPct val="0"/>
              </a:spcBef>
              <a:buFontTx/>
              <a:buChar char="•"/>
            </a:pPr>
            <a:endParaRPr lang="en-US" smtClean="0"/>
          </a:p>
          <a:p>
            <a:pPr eaLnBrk="1" hangingPunct="1">
              <a:spcBef>
                <a:spcPct val="0"/>
              </a:spcBef>
            </a:pPr>
            <a:r>
              <a:rPr lang="en-US" b="1" smtClean="0"/>
              <a:t>Addictive Disease Model</a:t>
            </a:r>
          </a:p>
          <a:p>
            <a:pPr eaLnBrk="1" hangingPunct="1">
              <a:spcBef>
                <a:spcPct val="0"/>
              </a:spcBef>
            </a:pPr>
            <a:r>
              <a:rPr lang="en-US" smtClean="0"/>
              <a:t>This model is sometimes confused with the biomedical model. </a:t>
            </a:r>
          </a:p>
          <a:p>
            <a:pPr eaLnBrk="1" hangingPunct="1">
              <a:spcBef>
                <a:spcPct val="0"/>
              </a:spcBef>
              <a:buFontTx/>
              <a:buChar char="•"/>
            </a:pPr>
            <a:endParaRPr lang="en-US" smtClean="0"/>
          </a:p>
          <a:p>
            <a:pPr eaLnBrk="1" hangingPunct="1">
              <a:spcBef>
                <a:spcPct val="0"/>
              </a:spcBef>
            </a:pPr>
            <a:r>
              <a:rPr lang="en-US" smtClean="0"/>
              <a:t>The addictive disease model promotes the idea that addiction is a primary disease that is progressive and incurable. The disease exists because of biological, personality, and spiritual dysfunction. A loss of control over alcohol and denial that one has an alcohol problem are indicators of the disease. Abstinence is the necessary first step for treatment. </a:t>
            </a:r>
          </a:p>
          <a:p>
            <a:pPr eaLnBrk="1" hangingPunct="1">
              <a:spcBef>
                <a:spcPct val="0"/>
              </a:spcBef>
            </a:pPr>
            <a:endParaRPr lang="en-US" smtClean="0"/>
          </a:p>
          <a:p>
            <a:pPr eaLnBrk="1" hangingPunct="1">
              <a:spcBef>
                <a:spcPct val="0"/>
              </a:spcBef>
            </a:pPr>
            <a:r>
              <a:rPr lang="en-US" smtClean="0"/>
              <a:t>The Alcoholics Anonymous approach to treatment is based on this model. Other options include outpatient and residential detoxification.</a:t>
            </a:r>
          </a:p>
          <a:p>
            <a:pPr eaLnBrk="1" hangingPunct="1">
              <a:spcBef>
                <a:spcPct val="0"/>
              </a:spcBef>
            </a:pPr>
            <a:endParaRPr lang="en-US" smtClean="0"/>
          </a:p>
          <a:p>
            <a:pPr eaLnBrk="1" hangingPunct="1">
              <a:spcBef>
                <a:spcPct val="0"/>
              </a:spcBef>
            </a:pPr>
            <a:r>
              <a:rPr lang="en-US" b="1" smtClean="0"/>
              <a:t>(Primary disease = one that arises (comes into being) spontaneously and is not linked to or caused by a previous disease, injury or event.)</a:t>
            </a:r>
          </a:p>
          <a:p>
            <a:pPr eaLnBrk="1" hangingPunct="1">
              <a:spcBef>
                <a:spcPct val="0"/>
              </a:spcBef>
            </a:pPr>
            <a:endParaRPr lang="en-US" i="1"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8DE077C8-1C4C-4E46-B585-99E21C2C9F41}" type="slidenum">
              <a:rPr lang="en-US" smtClean="0"/>
              <a:pPr eaLnBrk="1" hangingPunct="1"/>
              <a:t>8</a:t>
            </a:fld>
            <a:endParaRPr lang="en-US" smtClean="0"/>
          </a:p>
        </p:txBody>
      </p:sp>
      <p:sp>
        <p:nvSpPr>
          <p:cNvPr id="43011" name="Rectangle 2"/>
          <p:cNvSpPr>
            <a:spLocks noGrp="1" noRot="1" noChangeAspect="1" noChangeArrowheads="1" noTextEdit="1"/>
          </p:cNvSpPr>
          <p:nvPr>
            <p:ph type="sldImg"/>
          </p:nvPr>
        </p:nvSpPr>
        <p:spPr>
          <a:xfrm>
            <a:off x="4862513" y="217488"/>
            <a:ext cx="1547812" cy="1162050"/>
          </a:xfrm>
          <a:ln/>
        </p:spPr>
      </p:sp>
      <p:sp>
        <p:nvSpPr>
          <p:cNvPr id="43012" name="Rectangle 3"/>
          <p:cNvSpPr>
            <a:spLocks noGrp="1" noChangeArrowheads="1"/>
          </p:cNvSpPr>
          <p:nvPr>
            <p:ph type="body" idx="1"/>
          </p:nvPr>
        </p:nvSpPr>
        <p:spPr>
          <a:xfrm>
            <a:off x="214313" y="1524001"/>
            <a:ext cx="6429375" cy="73145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dirty="0" smtClean="0"/>
              <a:t>Biomedical</a:t>
            </a:r>
          </a:p>
          <a:p>
            <a:pPr eaLnBrk="1" hangingPunct="1">
              <a:spcBef>
                <a:spcPct val="0"/>
              </a:spcBef>
            </a:pPr>
            <a:r>
              <a:rPr lang="en-US" dirty="0" smtClean="0"/>
              <a:t>This model is most widely supported by the scientific literature. </a:t>
            </a:r>
          </a:p>
          <a:p>
            <a:pPr eaLnBrk="1" hangingPunct="1">
              <a:spcBef>
                <a:spcPct val="0"/>
              </a:spcBef>
              <a:buFontTx/>
              <a:buChar char="•"/>
            </a:pPr>
            <a:endParaRPr lang="en-US" dirty="0" smtClean="0"/>
          </a:p>
          <a:p>
            <a:pPr eaLnBrk="1" hangingPunct="1">
              <a:spcBef>
                <a:spcPct val="0"/>
              </a:spcBef>
            </a:pPr>
            <a:r>
              <a:rPr lang="en-US" dirty="0" smtClean="0"/>
              <a:t>It is based on the idea that alcohol dependence is a brain disorder, related to dysfunction of neurotransmitters (most likely a mixture of dopamine, serotonin, GABA, and glutamate). There is both a genetic and environmental basis for dependency. Alcohol (and other drugs) is abused because it stimulates the reward pathway in the brain.</a:t>
            </a:r>
          </a:p>
          <a:p>
            <a:pPr eaLnBrk="1" hangingPunct="1">
              <a:spcBef>
                <a:spcPct val="0"/>
              </a:spcBef>
              <a:buFontTx/>
              <a:buChar char="•"/>
            </a:pPr>
            <a:endParaRPr lang="en-US" dirty="0" smtClean="0"/>
          </a:p>
          <a:p>
            <a:pPr eaLnBrk="1" hangingPunct="1">
              <a:spcBef>
                <a:spcPct val="0"/>
              </a:spcBef>
            </a:pPr>
            <a:r>
              <a:rPr lang="en-US" dirty="0" smtClean="0"/>
              <a:t>Proponents of this approach might think abstinence is advisable but not see it as necessary for all people with dependency, favoring instead a harm-reduction approach, drug substitution, craving reduction medication, and brief psychotherapy, such as motivational interviewing and cognitive behavioral approaches.</a:t>
            </a:r>
          </a:p>
          <a:p>
            <a:pPr eaLnBrk="1" hangingPunct="1">
              <a:spcBef>
                <a:spcPct val="0"/>
              </a:spcBef>
            </a:pPr>
            <a:endParaRPr lang="en-US" b="1" dirty="0" smtClean="0"/>
          </a:p>
          <a:p>
            <a:pPr eaLnBrk="1" hangingPunct="1">
              <a:spcBef>
                <a:spcPct val="0"/>
              </a:spcBef>
            </a:pPr>
            <a:r>
              <a:rPr lang="en-US" b="1" dirty="0" smtClean="0"/>
              <a:t>(Dysfunction = disturbance in how an organ or body part functions or failure to function (work) in a way that is expected or complete; something that differs from the normal or typical way)</a:t>
            </a:r>
          </a:p>
          <a:p>
            <a:pPr eaLnBrk="1" hangingPunct="1">
              <a:spcBef>
                <a:spcPct val="0"/>
              </a:spcBef>
            </a:pPr>
            <a:endParaRPr lang="en-US" b="1" dirty="0" smtClean="0"/>
          </a:p>
          <a:p>
            <a:pPr eaLnBrk="1" hangingPunct="1">
              <a:spcBef>
                <a:spcPct val="0"/>
              </a:spcBef>
            </a:pPr>
            <a:r>
              <a:rPr lang="en-US" b="1" dirty="0" smtClean="0"/>
              <a:t>(neurotransmitter = a chemical that is required for nerve cells to communicate with each other and with other cells)</a:t>
            </a:r>
          </a:p>
          <a:p>
            <a:pPr eaLnBrk="1" hangingPunct="1">
              <a:spcBef>
                <a:spcPct val="0"/>
              </a:spcBef>
            </a:pPr>
            <a:endParaRPr lang="en-US" dirty="0" smtClean="0"/>
          </a:p>
          <a:p>
            <a:pPr eaLnBrk="1" hangingPunct="1">
              <a:spcBef>
                <a:spcPct val="0"/>
              </a:spcBef>
            </a:pPr>
            <a:r>
              <a:rPr lang="en-US" b="1" dirty="0" smtClean="0"/>
              <a:t>Recovery</a:t>
            </a:r>
          </a:p>
          <a:p>
            <a:pPr eaLnBrk="1" hangingPunct="1">
              <a:spcBef>
                <a:spcPct val="0"/>
              </a:spcBef>
            </a:pPr>
            <a:endParaRPr lang="en-US" b="1" dirty="0" smtClean="0"/>
          </a:p>
          <a:p>
            <a:pPr eaLnBrk="1" hangingPunct="1">
              <a:spcBef>
                <a:spcPct val="0"/>
              </a:spcBef>
            </a:pPr>
            <a:r>
              <a:rPr lang="en-US" dirty="0" smtClean="0"/>
              <a:t>While not a true model, per se, Recovery is a way of understanding, treating, and supporting the individual who experiences addiction. Rather than accepting one particular etiology, the Recovery concept recognizes that addiction is multifaceted and the result of the confluence of biological, social, and psychological factors. Therefore recovery from addiction is a unique, individualized, and personal journey. </a:t>
            </a:r>
          </a:p>
          <a:p>
            <a:pPr eaLnBrk="1" hangingPunct="1">
              <a:spcBef>
                <a:spcPct val="0"/>
              </a:spcBef>
            </a:pPr>
            <a:endParaRPr lang="en-US" dirty="0" smtClean="0"/>
          </a:p>
          <a:p>
            <a:pPr eaLnBrk="1" hangingPunct="1">
              <a:spcBef>
                <a:spcPct val="0"/>
              </a:spcBef>
            </a:pPr>
            <a:r>
              <a:rPr lang="en-US" dirty="0" smtClean="0"/>
              <a:t>The principles of recovery include:</a:t>
            </a:r>
          </a:p>
          <a:p>
            <a:pPr eaLnBrk="1" hangingPunct="1">
              <a:spcBef>
                <a:spcPct val="0"/>
              </a:spcBef>
              <a:buFontTx/>
              <a:buChar char="•"/>
            </a:pPr>
            <a:r>
              <a:rPr lang="en-US" dirty="0" smtClean="0"/>
              <a:t>Hope, empowerment, and inclusion in society</a:t>
            </a:r>
          </a:p>
          <a:p>
            <a:pPr eaLnBrk="1" hangingPunct="1">
              <a:spcBef>
                <a:spcPct val="0"/>
              </a:spcBef>
              <a:buFontTx/>
              <a:buChar char="•"/>
            </a:pPr>
            <a:r>
              <a:rPr lang="en-US" dirty="0" smtClean="0"/>
              <a:t>Having a secure and stable base</a:t>
            </a:r>
          </a:p>
          <a:p>
            <a:pPr eaLnBrk="1" hangingPunct="1">
              <a:spcBef>
                <a:spcPct val="0"/>
              </a:spcBef>
              <a:buFontTx/>
              <a:buChar char="•"/>
            </a:pPr>
            <a:r>
              <a:rPr lang="en-US" dirty="0" smtClean="0"/>
              <a:t>Understanding the self</a:t>
            </a:r>
          </a:p>
          <a:p>
            <a:pPr eaLnBrk="1" hangingPunct="1">
              <a:spcBef>
                <a:spcPct val="0"/>
              </a:spcBef>
              <a:buFontTx/>
              <a:buChar char="•"/>
            </a:pPr>
            <a:r>
              <a:rPr lang="en-US" dirty="0" smtClean="0"/>
              <a:t>Participating in supportive relationships</a:t>
            </a:r>
          </a:p>
          <a:p>
            <a:pPr eaLnBrk="1" hangingPunct="1">
              <a:spcBef>
                <a:spcPct val="0"/>
              </a:spcBef>
              <a:buFontTx/>
              <a:buChar char="•"/>
            </a:pPr>
            <a:r>
              <a:rPr lang="en-US" dirty="0" smtClean="0"/>
              <a:t>Developing personal coping strategies</a:t>
            </a:r>
          </a:p>
          <a:p>
            <a:pPr eaLnBrk="1" hangingPunct="1">
              <a:spcBef>
                <a:spcPct val="0"/>
              </a:spcBef>
              <a:buFontTx/>
              <a:buChar char="•"/>
            </a:pPr>
            <a:r>
              <a:rPr lang="en-US" dirty="0" smtClean="0"/>
              <a:t>Finding or developing purpose and meaning in one’s life</a:t>
            </a:r>
          </a:p>
          <a:p>
            <a:pPr eaLnBrk="1" hangingPunct="1">
              <a:spcBef>
                <a:spcPct val="0"/>
              </a:spcBef>
              <a:buFontTx/>
              <a:buChar char="•"/>
            </a:pPr>
            <a:endParaRPr lang="en-US" dirty="0" smtClean="0"/>
          </a:p>
          <a:p>
            <a:pPr eaLnBrk="1" hangingPunct="1">
              <a:spcBef>
                <a:spcPct val="0"/>
              </a:spcBef>
            </a:pPr>
            <a:endParaRPr lang="en-US" i="1"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2BD0BF5B-FEF6-472C-8C17-E3C0E94A78B1}" type="slidenum">
              <a:rPr lang="en-US" smtClean="0"/>
              <a:pPr eaLnBrk="1" hangingPunct="1"/>
              <a:t>9</a:t>
            </a:fld>
            <a:endParaRPr lang="en-US" smtClean="0"/>
          </a:p>
        </p:txBody>
      </p:sp>
      <p:sp>
        <p:nvSpPr>
          <p:cNvPr id="44035" name="Rectangle 2"/>
          <p:cNvSpPr>
            <a:spLocks noGrp="1" noRot="1" noChangeAspect="1" noChangeArrowheads="1" noTextEdit="1"/>
          </p:cNvSpPr>
          <p:nvPr>
            <p:ph type="sldImg"/>
          </p:nvPr>
        </p:nvSpPr>
        <p:spPr>
          <a:xfrm>
            <a:off x="3462338" y="363538"/>
            <a:ext cx="2757487" cy="2070100"/>
          </a:xfrm>
          <a:ln/>
        </p:spPr>
      </p:sp>
      <p:sp>
        <p:nvSpPr>
          <p:cNvPr id="44036" name="Rectangle 3"/>
          <p:cNvSpPr>
            <a:spLocks noGrp="1" noChangeArrowheads="1"/>
          </p:cNvSpPr>
          <p:nvPr>
            <p:ph type="body" idx="1"/>
          </p:nvPr>
        </p:nvSpPr>
        <p:spPr>
          <a:xfrm>
            <a:off x="686098" y="2540001"/>
            <a:ext cx="5485805" cy="59175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However, most professionals and treatment centers who work with individuals who experience addiction do not adhere to one particular model. Instead, elements from each of these models may influence the view and treatment of addiction. </a:t>
            </a:r>
          </a:p>
          <a:p>
            <a:pPr eaLnBrk="1" hangingPunct="1"/>
            <a:endParaRPr lang="en-US" dirty="0" smtClean="0"/>
          </a:p>
          <a:p>
            <a:pPr eaLnBrk="1" hangingPunct="1"/>
            <a:r>
              <a:rPr lang="en-US" dirty="0" smtClean="0"/>
              <a:t>In determining which modality of treatment is best, it is better to leave the decision to the individual and family involved.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3C05321-062D-4337-B5E2-D0935EF52D5C}" type="slidenum">
              <a:rPr lang="en-US"/>
              <a:pPr>
                <a:defRPr/>
              </a:pPr>
              <a:t>‹#›</a:t>
            </a:fld>
            <a:endParaRPr lang="en-US"/>
          </a:p>
        </p:txBody>
      </p:sp>
    </p:spTree>
    <p:extLst>
      <p:ext uri="{BB962C8B-B14F-4D97-AF65-F5344CB8AC3E}">
        <p14:creationId xmlns:p14="http://schemas.microsoft.com/office/powerpoint/2010/main" val="251334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52477-4303-4A2A-B72A-8FD2E7C0714D}" type="datetimeFigureOut">
              <a:rPr lang="en-US" smtClean="0"/>
              <a:t>8/31/2015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652477-4303-4A2A-B72A-8FD2E7C0714D}" type="datetimeFigureOut">
              <a:rPr lang="en-US" smtClean="0"/>
              <a:t>8/31/2015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52477-4303-4A2A-B72A-8FD2E7C0714D}" type="datetimeFigureOut">
              <a:rPr lang="en-US" smtClean="0"/>
              <a:t>8/31/2015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8652477-4303-4A2A-B72A-8FD2E7C0714D}" type="datetimeFigureOut">
              <a:rPr lang="en-US" smtClean="0"/>
              <a:t>8/31/2015</a:t>
            </a:fld>
            <a:endParaRPr lang="en-US"/>
          </a:p>
        </p:txBody>
      </p:sp>
      <p:sp>
        <p:nvSpPr>
          <p:cNvPr id="9" name="Slide Number Placeholder 8"/>
          <p:cNvSpPr>
            <a:spLocks noGrp="1"/>
          </p:cNvSpPr>
          <p:nvPr>
            <p:ph type="sldNum" sz="quarter" idx="11"/>
          </p:nvPr>
        </p:nvSpPr>
        <p:spPr/>
        <p:txBody>
          <a:bodyPr/>
          <a:lstStyle/>
          <a:p>
            <a:fld id="{CCA0EDE4-8AB8-4E7E-A5A7-5B63991090F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CA0EDE4-8AB8-4E7E-A5A7-5B63991090FA}"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8652477-4303-4A2A-B72A-8FD2E7C0714D}" type="datetimeFigureOut">
              <a:rPr lang="en-US" smtClean="0"/>
              <a:t>8/31/2015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spcBef>
          <a:spcPct val="0"/>
        </a:spcBef>
        <a:buNone/>
        <a:defRPr sz="4600" b="0" i="0" u="none"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b="0" i="0" u="none"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295400"/>
            <a:ext cx="8153400" cy="2593975"/>
          </a:xfrm>
        </p:spPr>
        <p:txBody>
          <a:bodyPr/>
          <a:lstStyle/>
          <a:p>
            <a:pPr algn="ctr"/>
            <a:r>
              <a:rPr lang="en-US" sz="4800" dirty="0" smtClean="0"/>
              <a:t>Fetal Alcohol Spectrum Disorders:</a:t>
            </a:r>
            <a:br>
              <a:rPr lang="en-US" sz="4800" dirty="0" smtClean="0"/>
            </a:br>
            <a:r>
              <a:rPr lang="en-US" sz="4800" dirty="0" smtClean="0"/>
              <a:t>Competency III – </a:t>
            </a:r>
            <a:br>
              <a:rPr lang="en-US" sz="4800" dirty="0" smtClean="0"/>
            </a:br>
            <a:r>
              <a:rPr lang="en-US" sz="4800" dirty="0" smtClean="0"/>
              <a:t>Models of Addiction</a:t>
            </a:r>
            <a:endParaRPr lang="en-US" sz="4800" dirty="0"/>
          </a:p>
        </p:txBody>
      </p:sp>
      <p:sp>
        <p:nvSpPr>
          <p:cNvPr id="3" name="Subtitle 2"/>
          <p:cNvSpPr>
            <a:spLocks noGrp="1"/>
          </p:cNvSpPr>
          <p:nvPr>
            <p:ph type="subTitle" idx="1"/>
          </p:nvPr>
        </p:nvSpPr>
        <p:spPr>
          <a:xfrm>
            <a:off x="990600" y="44196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
            </a:r>
            <a:br>
              <a:rPr lang="en-US" sz="2600" dirty="0" smtClean="0">
                <a:solidFill>
                  <a:schemeClr val="bg1">
                    <a:lumMod val="50000"/>
                  </a:schemeClr>
                </a:solidFill>
              </a:rPr>
            </a:b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8" name="Group 12"/>
          <p:cNvGrpSpPr>
            <a:grpSpLocks/>
          </p:cNvGrpSpPr>
          <p:nvPr/>
        </p:nvGrpSpPr>
        <p:grpSpPr bwMode="auto">
          <a:xfrm>
            <a:off x="6224587" y="5429250"/>
            <a:ext cx="2081213" cy="1352550"/>
            <a:chOff x="111506696" y="113510860"/>
            <a:chExt cx="2082452" cy="1352811"/>
          </a:xfrm>
        </p:grpSpPr>
        <p:sp>
          <p:nvSpPr>
            <p:cNvPr id="9" name="Text Box 13"/>
            <p:cNvSpPr txBox="1">
              <a:spLocks noChangeArrowheads="1"/>
            </p:cNvSpPr>
            <p:nvPr/>
          </p:nvSpPr>
          <p:spPr bwMode="auto">
            <a:xfrm>
              <a:off x="111506696" y="113510860"/>
              <a:ext cx="2082452" cy="1352811"/>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har char="•"/>
                <a:defRPr sz="3200">
                  <a:solidFill>
                    <a:schemeClr val="tx1"/>
                  </a:solidFill>
                  <a:latin typeface="Arial" charset="0"/>
                </a:defRPr>
              </a:lvl6pPr>
              <a:lvl7pPr marL="2971800" indent="-228600" eaLnBrk="0" fontAlgn="base" hangingPunct="0">
                <a:spcBef>
                  <a:spcPct val="20000"/>
                </a:spcBef>
                <a:spcAft>
                  <a:spcPct val="0"/>
                </a:spcAft>
                <a:buChar char="•"/>
                <a:defRPr sz="3200">
                  <a:solidFill>
                    <a:schemeClr val="tx1"/>
                  </a:solidFill>
                  <a:latin typeface="Arial" charset="0"/>
                </a:defRPr>
              </a:lvl7pPr>
              <a:lvl8pPr marL="3429000" indent="-228600" eaLnBrk="0" fontAlgn="base" hangingPunct="0">
                <a:spcBef>
                  <a:spcPct val="20000"/>
                </a:spcBef>
                <a:spcAft>
                  <a:spcPct val="0"/>
                </a:spcAft>
                <a:buChar char="•"/>
                <a:defRPr sz="3200">
                  <a:solidFill>
                    <a:schemeClr val="tx1"/>
                  </a:solidFill>
                  <a:latin typeface="Arial" charset="0"/>
                </a:defRPr>
              </a:lvl8pPr>
              <a:lvl9pPr marL="3886200" indent="-228600" eaLnBrk="0" fontAlgn="base" hangingPunct="0">
                <a:spcBef>
                  <a:spcPct val="20000"/>
                </a:spcBef>
                <a:spcAft>
                  <a:spcPct val="0"/>
                </a:spcAft>
                <a:buChar char="•"/>
                <a:defRPr sz="3200">
                  <a:solidFill>
                    <a:schemeClr val="tx1"/>
                  </a:solidFill>
                  <a:latin typeface="Arial" charset="0"/>
                </a:defRPr>
              </a:lvl9pPr>
            </a:lstStyle>
            <a:p>
              <a:pPr eaLnBrk="1" hangingPunct="1">
                <a:spcBef>
                  <a:spcPct val="0"/>
                </a:spcBef>
                <a:buFontTx/>
                <a:buNone/>
              </a:pPr>
              <a:endParaRPr lang="en-US" sz="1800"/>
            </a:p>
          </p:txBody>
        </p:sp>
        <p:pic>
          <p:nvPicPr>
            <p:cNvPr id="10" name="Picture 14" descr="UAA logo FINAL 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24415" y="113610983"/>
              <a:ext cx="1910366" cy="122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5923005"/>
            <a:ext cx="3733800" cy="706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3446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 typeface="Wingdings" pitchFamily="2" charset="2"/>
              <a:buChar char="v"/>
            </a:pPr>
            <a:endParaRPr lang="en-US" sz="3200">
              <a:latin typeface="Times New Roman" pitchFamily="18" charset="0"/>
            </a:endParaRPr>
          </a:p>
        </p:txBody>
      </p:sp>
      <p:sp>
        <p:nvSpPr>
          <p:cNvPr id="11268" name="Rectangle 16"/>
          <p:cNvSpPr>
            <a:spLocks noGrp="1" noChangeArrowheads="1"/>
          </p:cNvSpPr>
          <p:nvPr>
            <p:ph type="body" idx="1"/>
          </p:nvPr>
        </p:nvSpPr>
        <p:spPr>
          <a:xfrm>
            <a:off x="152400" y="1981200"/>
            <a:ext cx="8077200" cy="4724400"/>
          </a:xfrm>
          <a:noFill/>
          <a:ln>
            <a:solidFill>
              <a:schemeClr val="tx2"/>
            </a:solidFill>
            <a:miter lim="800000"/>
            <a:headEnd/>
            <a:tailEnd/>
          </a:ln>
        </p:spPr>
        <p:txBody>
          <a:bodyPr/>
          <a:lstStyle/>
          <a:p>
            <a:pPr marL="0" indent="0" eaLnBrk="1" hangingPunct="1">
              <a:buFontTx/>
              <a:buNone/>
            </a:pPr>
            <a:r>
              <a:rPr lang="en-US" sz="2800" dirty="0" smtClean="0"/>
              <a:t>Alcoholism is a </a:t>
            </a:r>
            <a:r>
              <a:rPr lang="en-US" sz="2800" dirty="0" smtClean="0">
                <a:solidFill>
                  <a:schemeClr val="tx2"/>
                </a:solidFill>
              </a:rPr>
              <a:t>primary</a:t>
            </a:r>
            <a:r>
              <a:rPr lang="en-US" sz="2800" dirty="0" smtClean="0"/>
              <a:t>, chronic disease with genetic, psychosocial, and environmental factors influencing its development and manifestations. </a:t>
            </a:r>
          </a:p>
          <a:p>
            <a:pPr marL="0" indent="0" eaLnBrk="1" hangingPunct="1">
              <a:buFontTx/>
              <a:buNone/>
            </a:pPr>
            <a:r>
              <a:rPr lang="en-US" sz="2800" dirty="0" smtClean="0"/>
              <a:t>The </a:t>
            </a:r>
            <a:r>
              <a:rPr lang="en-US" sz="2800" dirty="0" smtClean="0">
                <a:solidFill>
                  <a:schemeClr val="tx2"/>
                </a:solidFill>
              </a:rPr>
              <a:t>disease</a:t>
            </a:r>
            <a:r>
              <a:rPr lang="en-US" sz="2800" dirty="0" smtClean="0"/>
              <a:t> is often </a:t>
            </a:r>
            <a:r>
              <a:rPr lang="en-US" sz="2800" dirty="0" smtClean="0">
                <a:solidFill>
                  <a:schemeClr val="tx2"/>
                </a:solidFill>
              </a:rPr>
              <a:t>progressive and fatal.</a:t>
            </a:r>
          </a:p>
          <a:p>
            <a:pPr marL="0" indent="0" eaLnBrk="1" hangingPunct="1">
              <a:buFontTx/>
              <a:buNone/>
            </a:pPr>
            <a:r>
              <a:rPr lang="en-US" sz="2800" dirty="0" smtClean="0"/>
              <a:t>It is characterized by continuous or periodic </a:t>
            </a:r>
            <a:r>
              <a:rPr lang="en-US" sz="2800" dirty="0" smtClean="0">
                <a:solidFill>
                  <a:schemeClr val="tx2"/>
                </a:solidFill>
              </a:rPr>
              <a:t>impaired control</a:t>
            </a:r>
            <a:r>
              <a:rPr lang="en-US" sz="2800" dirty="0" smtClean="0"/>
              <a:t> over drinking, </a:t>
            </a:r>
            <a:r>
              <a:rPr lang="en-US" sz="2800" dirty="0" smtClean="0">
                <a:solidFill>
                  <a:schemeClr val="tx2"/>
                </a:solidFill>
              </a:rPr>
              <a:t>preoccupation</a:t>
            </a:r>
            <a:r>
              <a:rPr lang="en-US" sz="2800" dirty="0" smtClean="0">
                <a:solidFill>
                  <a:srgbClr val="F56F39"/>
                </a:solidFill>
              </a:rPr>
              <a:t> </a:t>
            </a:r>
            <a:r>
              <a:rPr lang="en-US" sz="2800" dirty="0" smtClean="0"/>
              <a:t>with the drug alcohol, use of alcohol despite </a:t>
            </a:r>
            <a:r>
              <a:rPr lang="en-US" sz="2800" dirty="0" smtClean="0">
                <a:solidFill>
                  <a:schemeClr val="tx2"/>
                </a:solidFill>
              </a:rPr>
              <a:t>adverse consequences</a:t>
            </a:r>
            <a:r>
              <a:rPr lang="en-US" sz="2800" dirty="0" smtClean="0"/>
              <a:t>, and distortions in thinking, most notably </a:t>
            </a:r>
            <a:r>
              <a:rPr lang="en-US" sz="2800" dirty="0" smtClean="0">
                <a:solidFill>
                  <a:schemeClr val="tx2"/>
                </a:solidFill>
              </a:rPr>
              <a:t>denial</a:t>
            </a:r>
            <a:r>
              <a:rPr lang="en-US" sz="2800" dirty="0" smtClean="0"/>
              <a:t>. </a:t>
            </a:r>
          </a:p>
        </p:txBody>
      </p:sp>
      <p:sp>
        <p:nvSpPr>
          <p:cNvPr id="11269" name="Text Box 21"/>
          <p:cNvSpPr txBox="1">
            <a:spLocks noChangeArrowheads="1"/>
          </p:cNvSpPr>
          <p:nvPr/>
        </p:nvSpPr>
        <p:spPr bwMode="auto">
          <a:xfrm>
            <a:off x="152400" y="1295400"/>
            <a:ext cx="8077200" cy="5286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en-US"/>
            </a:defPPr>
            <a:lvl1pPr algn="ctr">
              <a:defRPr sz="2800">
                <a:solidFill>
                  <a:schemeClr val="accent1"/>
                </a:solidFill>
                <a:latin typeface="Arial" charset="0"/>
              </a:defRPr>
            </a:lvl1pPr>
          </a:lstStyle>
          <a:p>
            <a:r>
              <a:rPr lang="en-US"/>
              <a:t>Alcoholism</a:t>
            </a:r>
          </a:p>
        </p:txBody>
      </p:sp>
      <p:sp>
        <p:nvSpPr>
          <p:cNvPr id="2" name="Title 1"/>
          <p:cNvSpPr>
            <a:spLocks noGrp="1"/>
          </p:cNvSpPr>
          <p:nvPr>
            <p:ph type="title"/>
          </p:nvPr>
        </p:nvSpPr>
        <p:spPr/>
        <p:txBody>
          <a:bodyPr/>
          <a:lstStyle/>
          <a:p>
            <a:r>
              <a:rPr lang="en-US" dirty="0" smtClean="0"/>
              <a:t>Models of Addiction</a:t>
            </a:r>
            <a:endParaRPr lang="en-US" dirty="0"/>
          </a:p>
        </p:txBody>
      </p:sp>
    </p:spTree>
    <p:extLst>
      <p:ext uri="{BB962C8B-B14F-4D97-AF65-F5344CB8AC3E}">
        <p14:creationId xmlns:p14="http://schemas.microsoft.com/office/powerpoint/2010/main" val="50455515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sz="half" idx="1"/>
          </p:nvPr>
        </p:nvSpPr>
        <p:spPr>
          <a:xfrm>
            <a:off x="3810000" y="1905000"/>
            <a:ext cx="4495800" cy="4648200"/>
          </a:xfrm>
          <a:noFill/>
          <a:ln>
            <a:solidFill>
              <a:schemeClr val="tx2"/>
            </a:solidFill>
            <a:miter lim="800000"/>
            <a:headEnd/>
            <a:tailEnd/>
          </a:ln>
        </p:spPr>
        <p:txBody>
          <a:bodyPr vert="horz" lIns="91440" tIns="45720" rIns="91440" bIns="45720" rtlCol="0">
            <a:normAutofit/>
          </a:bodyPr>
          <a:lstStyle/>
          <a:p>
            <a:pPr>
              <a:lnSpc>
                <a:spcPct val="90000"/>
              </a:lnSpc>
            </a:pPr>
            <a:r>
              <a:rPr lang="en-US" dirty="0"/>
              <a:t>Craving and compulsion</a:t>
            </a:r>
          </a:p>
          <a:p>
            <a:pPr>
              <a:lnSpc>
                <a:spcPct val="90000"/>
              </a:lnSpc>
            </a:pPr>
            <a:endParaRPr lang="en-US" dirty="0"/>
          </a:p>
          <a:p>
            <a:pPr>
              <a:lnSpc>
                <a:spcPct val="90000"/>
              </a:lnSpc>
            </a:pPr>
            <a:r>
              <a:rPr lang="en-US" dirty="0"/>
              <a:t>Loss of control</a:t>
            </a:r>
          </a:p>
          <a:p>
            <a:pPr>
              <a:lnSpc>
                <a:spcPct val="90000"/>
              </a:lnSpc>
            </a:pPr>
            <a:endParaRPr lang="en-US" dirty="0"/>
          </a:p>
          <a:p>
            <a:pPr>
              <a:lnSpc>
                <a:spcPct val="90000"/>
              </a:lnSpc>
            </a:pPr>
            <a:r>
              <a:rPr lang="en-US" dirty="0"/>
              <a:t>Continued use despite adverse consequences</a:t>
            </a:r>
          </a:p>
          <a:p>
            <a:pPr marL="800100" lvl="1" indent="-342900">
              <a:lnSpc>
                <a:spcPct val="90000"/>
              </a:lnSpc>
            </a:pPr>
            <a:endParaRPr lang="en-US" dirty="0"/>
          </a:p>
        </p:txBody>
      </p:sp>
      <p:sp>
        <p:nvSpPr>
          <p:cNvPr id="12292" name="Text Box 12"/>
          <p:cNvSpPr txBox="1">
            <a:spLocks noChangeArrowheads="1"/>
          </p:cNvSpPr>
          <p:nvPr/>
        </p:nvSpPr>
        <p:spPr bwMode="auto">
          <a:xfrm>
            <a:off x="3810000" y="1219200"/>
            <a:ext cx="4495800" cy="5286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en-US"/>
            </a:defPPr>
            <a:lvl1pPr algn="ctr">
              <a:defRPr sz="2800">
                <a:solidFill>
                  <a:schemeClr val="accent1"/>
                </a:solidFill>
                <a:latin typeface="Arial" charset="0"/>
              </a:defRPr>
            </a:lvl1pPr>
          </a:lstStyle>
          <a:p>
            <a:r>
              <a:rPr lang="en-US" dirty="0"/>
              <a:t>Addictive Disease Process</a:t>
            </a:r>
          </a:p>
        </p:txBody>
      </p:sp>
      <p:pic>
        <p:nvPicPr>
          <p:cNvPr id="12294" name="Picture 24" descr="MP90044680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057400"/>
            <a:ext cx="3399975"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Models of Addiction</a:t>
            </a:r>
            <a:endParaRPr lang="en-US" dirty="0"/>
          </a:p>
        </p:txBody>
      </p:sp>
    </p:spTree>
    <p:extLst>
      <p:ext uri="{BB962C8B-B14F-4D97-AF65-F5344CB8AC3E}">
        <p14:creationId xmlns:p14="http://schemas.microsoft.com/office/powerpoint/2010/main" val="412214028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 of alcohol use </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47716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8"/>
          <p:cNvSpPr>
            <a:spLocks noGrp="1" noChangeArrowheads="1"/>
          </p:cNvSpPr>
          <p:nvPr>
            <p:ph type="body" sz="half" idx="2"/>
          </p:nvPr>
        </p:nvSpPr>
        <p:spPr>
          <a:xfrm>
            <a:off x="4114800" y="1600200"/>
            <a:ext cx="4114800" cy="5105400"/>
          </a:xfrm>
          <a:noFill/>
          <a:ln>
            <a:noFill/>
            <a:miter lim="800000"/>
            <a:headEnd/>
            <a:tailEnd/>
          </a:ln>
        </p:spPr>
        <p:txBody>
          <a:bodyPr vert="horz" lIns="91440" tIns="45720" rIns="91440" bIns="45720" rtlCol="0">
            <a:normAutofit fontScale="92500" lnSpcReduction="20000"/>
          </a:bodyPr>
          <a:lstStyle/>
          <a:p>
            <a:pPr>
              <a:lnSpc>
                <a:spcPct val="90000"/>
              </a:lnSpc>
            </a:pPr>
            <a:r>
              <a:rPr lang="en-US" dirty="0"/>
              <a:t>More than 50% of women 18-44 report some alcohol use</a:t>
            </a:r>
          </a:p>
          <a:p>
            <a:pPr marL="800100" lvl="1" indent="-342900">
              <a:lnSpc>
                <a:spcPct val="90000"/>
              </a:lnSpc>
            </a:pPr>
            <a:r>
              <a:rPr lang="en-US" dirty="0"/>
              <a:t>12% report binge drinking</a:t>
            </a:r>
          </a:p>
          <a:p>
            <a:pPr>
              <a:lnSpc>
                <a:spcPct val="90000"/>
              </a:lnSpc>
            </a:pPr>
            <a:endParaRPr lang="en-US" dirty="0" smtClean="0"/>
          </a:p>
          <a:p>
            <a:pPr>
              <a:lnSpc>
                <a:spcPct val="90000"/>
              </a:lnSpc>
            </a:pPr>
            <a:r>
              <a:rPr lang="en-US" dirty="0" smtClean="0"/>
              <a:t>12</a:t>
            </a:r>
            <a:r>
              <a:rPr lang="en-US" dirty="0"/>
              <a:t>% of pregnant women report consuming alcohol during pregnancy</a:t>
            </a:r>
          </a:p>
          <a:p>
            <a:pPr>
              <a:lnSpc>
                <a:spcPct val="90000"/>
              </a:lnSpc>
            </a:pPr>
            <a:endParaRPr lang="en-US" dirty="0" smtClean="0"/>
          </a:p>
          <a:p>
            <a:pPr>
              <a:lnSpc>
                <a:spcPct val="90000"/>
              </a:lnSpc>
            </a:pPr>
            <a:r>
              <a:rPr lang="en-US" dirty="0" smtClean="0"/>
              <a:t>2</a:t>
            </a:r>
            <a:r>
              <a:rPr lang="en-US" dirty="0"/>
              <a:t>%-4% pregnant women report binge drinking</a:t>
            </a:r>
          </a:p>
          <a:p>
            <a:pPr>
              <a:lnSpc>
                <a:spcPct val="90000"/>
              </a:lnSpc>
            </a:pPr>
            <a:endParaRPr lang="en-US" dirty="0" smtClean="0"/>
          </a:p>
          <a:p>
            <a:pPr>
              <a:lnSpc>
                <a:spcPct val="90000"/>
              </a:lnSpc>
            </a:pPr>
            <a:r>
              <a:rPr lang="en-US" dirty="0" smtClean="0"/>
              <a:t>Alcoholic </a:t>
            </a:r>
            <a:r>
              <a:rPr lang="en-US" dirty="0"/>
              <a:t>drink containers may hold multiple standard drinks</a:t>
            </a:r>
          </a:p>
        </p:txBody>
      </p:sp>
      <p:pic>
        <p:nvPicPr>
          <p:cNvPr id="14341" name="Picture 25" descr="champag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063" y="1600200"/>
            <a:ext cx="3513137"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Alcohol Use by Women</a:t>
            </a:r>
            <a:endParaRPr lang="en-US" dirty="0"/>
          </a:p>
        </p:txBody>
      </p:sp>
    </p:spTree>
    <p:extLst>
      <p:ext uri="{BB962C8B-B14F-4D97-AF65-F5344CB8AC3E}">
        <p14:creationId xmlns:p14="http://schemas.microsoft.com/office/powerpoint/2010/main" val="261395019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Photo illustrating sizes of standard drinks: beer (12 ounces), malt liquor (8-9 ounces), table wine (5 ounces), liqueur (2-9 ounces), brandy (1.5 ounces), spirits (1.5 ounces). See page 24 of the Clinician's Guide."/>
          <p:cNvPicPr>
            <a:picLocks noGrp="1" noChangeAspect="1" noChangeArrowheads="1"/>
          </p:cNvPicPr>
          <p:nvPr>
            <p:ph type="body" sz="half" idx="1"/>
          </p:nvPr>
        </p:nvPicPr>
        <p:blipFill>
          <a:blip r:embed="rId3">
            <a:extLst>
              <a:ext uri="{28A0092B-C50C-407E-A947-70E740481C1C}">
                <a14:useLocalDpi xmlns:a14="http://schemas.microsoft.com/office/drawing/2010/main" val="0"/>
              </a:ext>
            </a:extLst>
          </a:blip>
          <a:srcRect r="6020"/>
          <a:stretch>
            <a:fillRect/>
          </a:stretch>
        </p:blipFill>
        <p:spPr>
          <a:xfrm>
            <a:off x="152400" y="1371600"/>
            <a:ext cx="8153400" cy="4892647"/>
          </a:xfrm>
          <a:noFill/>
          <a:ln w="57150">
            <a:solidFill>
              <a:srgbClr val="33CC33"/>
            </a:solidFill>
            <a:miter lim="800000"/>
            <a:headEnd/>
            <a:tailEnd/>
          </a:ln>
        </p:spPr>
      </p:pic>
      <p:sp>
        <p:nvSpPr>
          <p:cNvPr id="2" name="Title 1"/>
          <p:cNvSpPr>
            <a:spLocks noGrp="1"/>
          </p:cNvSpPr>
          <p:nvPr>
            <p:ph type="title"/>
          </p:nvPr>
        </p:nvSpPr>
        <p:spPr/>
        <p:txBody>
          <a:bodyPr/>
          <a:lstStyle/>
          <a:p>
            <a:r>
              <a:rPr lang="en-US" dirty="0" smtClean="0"/>
              <a:t>A Standard Drink</a:t>
            </a:r>
            <a:endParaRPr lang="en-US" dirty="0"/>
          </a:p>
        </p:txBody>
      </p:sp>
    </p:spTree>
    <p:extLst>
      <p:ext uri="{BB962C8B-B14F-4D97-AF65-F5344CB8AC3E}">
        <p14:creationId xmlns:p14="http://schemas.microsoft.com/office/powerpoint/2010/main" val="31182775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57200" y="1752600"/>
            <a:ext cx="7772400" cy="4648200"/>
            <a:chOff x="457200" y="1752600"/>
            <a:chExt cx="8229600" cy="4648200"/>
          </a:xfrm>
        </p:grpSpPr>
        <p:sp>
          <p:nvSpPr>
            <p:cNvPr id="16388" name="Rectangle 10"/>
            <p:cNvSpPr>
              <a:spLocks noChangeArrowheads="1"/>
            </p:cNvSpPr>
            <p:nvPr/>
          </p:nvSpPr>
          <p:spPr bwMode="auto">
            <a:xfrm>
              <a:off x="457200" y="1752600"/>
              <a:ext cx="8229600" cy="609600"/>
            </a:xfrm>
            <a:prstGeom prst="rect">
              <a:avLst/>
            </a:prstGeom>
            <a:solidFill>
              <a:srgbClr val="993300"/>
            </a:solidFill>
            <a:ln w="9525">
              <a:solidFill>
                <a:schemeClr val="tx1"/>
              </a:solidFill>
              <a:miter lim="800000"/>
              <a:headEnd/>
              <a:tailEnd/>
            </a:ln>
          </p:spPr>
          <p:txBody>
            <a:bodyPr wrap="none" anchor="ctr"/>
            <a:lstStyle/>
            <a:p>
              <a:pPr algn="ctr"/>
              <a:r>
                <a:rPr lang="en-US" sz="2400" b="1"/>
                <a:t>Abstainers</a:t>
              </a:r>
            </a:p>
          </p:txBody>
        </p:sp>
        <p:sp>
          <p:nvSpPr>
            <p:cNvPr id="16389" name="Rectangle 11"/>
            <p:cNvSpPr>
              <a:spLocks noChangeArrowheads="1"/>
            </p:cNvSpPr>
            <p:nvPr/>
          </p:nvSpPr>
          <p:spPr bwMode="auto">
            <a:xfrm>
              <a:off x="457200" y="2743200"/>
              <a:ext cx="8229600" cy="609600"/>
            </a:xfrm>
            <a:prstGeom prst="rect">
              <a:avLst/>
            </a:prstGeom>
            <a:solidFill>
              <a:srgbClr val="FF66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endParaRPr lang="en-US"/>
            </a:p>
            <a:p>
              <a:pPr algn="ctr">
                <a:spcBef>
                  <a:spcPct val="20000"/>
                </a:spcBef>
                <a:buClr>
                  <a:srgbClr val="FFE885"/>
                </a:buClr>
                <a:buFont typeface="Wingdings" pitchFamily="2" charset="2"/>
                <a:buNone/>
              </a:pPr>
              <a:r>
                <a:rPr lang="en-US" sz="2400" b="1"/>
                <a:t>Low-risk drinkers</a:t>
              </a:r>
            </a:p>
            <a:p>
              <a:pPr algn="ctr"/>
              <a:endParaRPr lang="en-US"/>
            </a:p>
          </p:txBody>
        </p:sp>
        <p:sp>
          <p:nvSpPr>
            <p:cNvPr id="16390" name="Rectangle 12"/>
            <p:cNvSpPr>
              <a:spLocks noChangeArrowheads="1"/>
            </p:cNvSpPr>
            <p:nvPr/>
          </p:nvSpPr>
          <p:spPr bwMode="auto">
            <a:xfrm>
              <a:off x="457200" y="3733800"/>
              <a:ext cx="8229600" cy="609600"/>
            </a:xfrm>
            <a:prstGeom prst="rect">
              <a:avLst/>
            </a:prstGeom>
            <a:solidFill>
              <a:srgbClr val="FF99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endParaRPr lang="en-US"/>
            </a:p>
            <a:p>
              <a:pPr algn="ctr">
                <a:spcBef>
                  <a:spcPct val="20000"/>
                </a:spcBef>
                <a:buClr>
                  <a:srgbClr val="FFE885"/>
                </a:buClr>
                <a:buFont typeface="Wingdings" pitchFamily="2" charset="2"/>
                <a:buNone/>
              </a:pPr>
              <a:r>
                <a:rPr lang="en-US" sz="2400" b="1"/>
                <a:t>At-risk drinkers</a:t>
              </a:r>
            </a:p>
            <a:p>
              <a:pPr algn="ctr"/>
              <a:endParaRPr lang="en-US"/>
            </a:p>
          </p:txBody>
        </p:sp>
        <p:sp>
          <p:nvSpPr>
            <p:cNvPr id="16391" name="Rectangle 13"/>
            <p:cNvSpPr>
              <a:spLocks noChangeArrowheads="1"/>
            </p:cNvSpPr>
            <p:nvPr/>
          </p:nvSpPr>
          <p:spPr bwMode="auto">
            <a:xfrm>
              <a:off x="457200" y="4724400"/>
              <a:ext cx="8229600" cy="609600"/>
            </a:xfrm>
            <a:prstGeom prst="rect">
              <a:avLst/>
            </a:prstGeom>
            <a:solidFill>
              <a:srgbClr val="FFCC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endParaRPr lang="en-US"/>
            </a:p>
            <a:p>
              <a:pPr algn="ctr">
                <a:spcBef>
                  <a:spcPct val="20000"/>
                </a:spcBef>
                <a:buClr>
                  <a:srgbClr val="FFE885"/>
                </a:buClr>
                <a:buFont typeface="Wingdings" pitchFamily="2" charset="2"/>
                <a:buNone/>
              </a:pPr>
              <a:r>
                <a:rPr lang="en-US" sz="2400" b="1"/>
                <a:t>Problem drinkers</a:t>
              </a:r>
            </a:p>
            <a:p>
              <a:pPr algn="ctr"/>
              <a:endParaRPr lang="en-US"/>
            </a:p>
          </p:txBody>
        </p:sp>
        <p:sp>
          <p:nvSpPr>
            <p:cNvPr id="16392" name="Rectangle 14"/>
            <p:cNvSpPr>
              <a:spLocks noChangeArrowheads="1"/>
            </p:cNvSpPr>
            <p:nvPr/>
          </p:nvSpPr>
          <p:spPr bwMode="auto">
            <a:xfrm>
              <a:off x="457200" y="5791200"/>
              <a:ext cx="8229600" cy="609600"/>
            </a:xfrm>
            <a:prstGeom prst="rect">
              <a:avLst/>
            </a:prstGeom>
            <a:solidFill>
              <a:srgbClr val="FFCC99"/>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endParaRPr lang="en-US" sz="2400"/>
            </a:p>
            <a:p>
              <a:pPr algn="ctr">
                <a:spcBef>
                  <a:spcPct val="20000"/>
                </a:spcBef>
                <a:buClr>
                  <a:srgbClr val="FFE885"/>
                </a:buClr>
                <a:buFont typeface="Wingdings" pitchFamily="2" charset="2"/>
                <a:buNone/>
              </a:pPr>
              <a:r>
                <a:rPr lang="en-US" sz="2400" b="1"/>
                <a:t>Alcohol dependent drinkers</a:t>
              </a:r>
            </a:p>
            <a:p>
              <a:pPr algn="ctr"/>
              <a:endParaRPr lang="en-US" sz="2400"/>
            </a:p>
          </p:txBody>
        </p:sp>
      </p:grpSp>
      <p:sp>
        <p:nvSpPr>
          <p:cNvPr id="2" name="Title 1"/>
          <p:cNvSpPr>
            <a:spLocks noGrp="1"/>
          </p:cNvSpPr>
          <p:nvPr>
            <p:ph type="title"/>
          </p:nvPr>
        </p:nvSpPr>
        <p:spPr/>
        <p:txBody>
          <a:bodyPr/>
          <a:lstStyle/>
          <a:p>
            <a:r>
              <a:rPr lang="en-US" dirty="0" smtClean="0"/>
              <a:t>Categories of Alcohol Use</a:t>
            </a:r>
            <a:endParaRPr lang="en-US" dirty="0"/>
          </a:p>
        </p:txBody>
      </p:sp>
    </p:spTree>
    <p:extLst>
      <p:ext uri="{BB962C8B-B14F-4D97-AF65-F5344CB8AC3E}">
        <p14:creationId xmlns:p14="http://schemas.microsoft.com/office/powerpoint/2010/main" val="206070549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 of Alcohol Use</a:t>
            </a:r>
            <a:endParaRPr lang="en-US" dirty="0"/>
          </a:p>
        </p:txBody>
      </p:sp>
      <p:sp>
        <p:nvSpPr>
          <p:cNvPr id="17411" name="Rectangle 12"/>
          <p:cNvSpPr>
            <a:spLocks noGrp="1" noChangeArrowheads="1"/>
          </p:cNvSpPr>
          <p:nvPr>
            <p:ph sz="half" idx="1"/>
          </p:nvPr>
        </p:nvSpPr>
        <p:spPr>
          <a:xfrm>
            <a:off x="152400" y="2057400"/>
            <a:ext cx="8077200" cy="4648200"/>
          </a:xfrm>
          <a:noFill/>
          <a:ln>
            <a:solidFill>
              <a:schemeClr val="tx2"/>
            </a:solidFill>
            <a:miter lim="800000"/>
            <a:headEnd/>
            <a:tailEnd/>
          </a:ln>
        </p:spPr>
        <p:txBody>
          <a:bodyPr vert="horz" lIns="91440" tIns="182880" rIns="91440" bIns="45720" rtlCol="0">
            <a:normAutofit/>
          </a:bodyPr>
          <a:lstStyle/>
          <a:p>
            <a:pPr>
              <a:lnSpc>
                <a:spcPct val="90000"/>
              </a:lnSpc>
            </a:pPr>
            <a:r>
              <a:rPr lang="en-US" dirty="0"/>
              <a:t>Failure to fulfill major role obligations because of drinking</a:t>
            </a:r>
          </a:p>
          <a:p>
            <a:pPr>
              <a:lnSpc>
                <a:spcPct val="90000"/>
              </a:lnSpc>
            </a:pPr>
            <a:endParaRPr lang="en-US" dirty="0"/>
          </a:p>
          <a:p>
            <a:pPr>
              <a:lnSpc>
                <a:spcPct val="90000"/>
              </a:lnSpc>
            </a:pPr>
            <a:r>
              <a:rPr lang="en-US" dirty="0"/>
              <a:t>Recurrent drinking in hazardous situations</a:t>
            </a:r>
          </a:p>
          <a:p>
            <a:pPr>
              <a:lnSpc>
                <a:spcPct val="90000"/>
              </a:lnSpc>
            </a:pPr>
            <a:endParaRPr lang="en-US" dirty="0"/>
          </a:p>
          <a:p>
            <a:pPr>
              <a:lnSpc>
                <a:spcPct val="90000"/>
              </a:lnSpc>
            </a:pPr>
            <a:r>
              <a:rPr lang="en-US" dirty="0"/>
              <a:t>Recurrent legal problems related to alcohol</a:t>
            </a:r>
          </a:p>
          <a:p>
            <a:pPr>
              <a:lnSpc>
                <a:spcPct val="90000"/>
              </a:lnSpc>
            </a:pPr>
            <a:endParaRPr lang="en-US" dirty="0"/>
          </a:p>
          <a:p>
            <a:pPr>
              <a:lnSpc>
                <a:spcPct val="90000"/>
              </a:lnSpc>
            </a:pPr>
            <a:r>
              <a:rPr lang="en-US" dirty="0"/>
              <a:t>Continued use despite recurrent social and interpersonal problems</a:t>
            </a:r>
          </a:p>
        </p:txBody>
      </p:sp>
      <p:sp>
        <p:nvSpPr>
          <p:cNvPr id="17412" name="Text Box 15"/>
          <p:cNvSpPr txBox="1">
            <a:spLocks noChangeArrowheads="1"/>
          </p:cNvSpPr>
          <p:nvPr/>
        </p:nvSpPr>
        <p:spPr bwMode="auto">
          <a:xfrm>
            <a:off x="152400" y="1447800"/>
            <a:ext cx="8077200" cy="5286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en-US"/>
            </a:defPPr>
            <a:lvl1pPr algn="ctr">
              <a:defRPr sz="2800">
                <a:solidFill>
                  <a:schemeClr val="accent1"/>
                </a:solidFill>
                <a:latin typeface="Arial" charset="0"/>
              </a:defRPr>
            </a:lvl1pPr>
          </a:lstStyle>
          <a:p>
            <a:r>
              <a:rPr lang="en-US" dirty="0"/>
              <a:t>Alcohol Abuse Criteria</a:t>
            </a:r>
          </a:p>
        </p:txBody>
      </p:sp>
    </p:spTree>
    <p:extLst>
      <p:ext uri="{BB962C8B-B14F-4D97-AF65-F5344CB8AC3E}">
        <p14:creationId xmlns:p14="http://schemas.microsoft.com/office/powerpoint/2010/main" val="1069956029"/>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sz="half" idx="1"/>
          </p:nvPr>
        </p:nvSpPr>
        <p:spPr>
          <a:xfrm>
            <a:off x="152400" y="1981200"/>
            <a:ext cx="8077200" cy="4648200"/>
          </a:xfrm>
          <a:noFill/>
          <a:ln>
            <a:solidFill>
              <a:schemeClr val="tx2"/>
            </a:solidFill>
            <a:miter lim="800000"/>
            <a:headEnd/>
            <a:tailEnd/>
          </a:ln>
        </p:spPr>
        <p:txBody>
          <a:bodyPr vert="horz" lIns="91440" tIns="182880" rIns="91440" bIns="45720" rtlCol="0">
            <a:normAutofit fontScale="85000" lnSpcReduction="20000"/>
          </a:bodyPr>
          <a:lstStyle/>
          <a:p>
            <a:pPr>
              <a:lnSpc>
                <a:spcPct val="90000"/>
              </a:lnSpc>
            </a:pPr>
            <a:r>
              <a:rPr lang="en-US" dirty="0"/>
              <a:t>Tolerance</a:t>
            </a:r>
          </a:p>
          <a:p>
            <a:pPr>
              <a:lnSpc>
                <a:spcPct val="90000"/>
              </a:lnSpc>
            </a:pPr>
            <a:endParaRPr lang="en-US" dirty="0"/>
          </a:p>
          <a:p>
            <a:pPr>
              <a:lnSpc>
                <a:spcPct val="90000"/>
              </a:lnSpc>
            </a:pPr>
            <a:r>
              <a:rPr lang="en-US" dirty="0"/>
              <a:t>Withdrawal syndrome</a:t>
            </a:r>
          </a:p>
          <a:p>
            <a:pPr>
              <a:lnSpc>
                <a:spcPct val="90000"/>
              </a:lnSpc>
            </a:pPr>
            <a:endParaRPr lang="en-US" dirty="0"/>
          </a:p>
          <a:p>
            <a:pPr>
              <a:lnSpc>
                <a:spcPct val="90000"/>
              </a:lnSpc>
            </a:pPr>
            <a:r>
              <a:rPr lang="en-US" dirty="0"/>
              <a:t>Impaired control</a:t>
            </a:r>
          </a:p>
          <a:p>
            <a:pPr>
              <a:lnSpc>
                <a:spcPct val="90000"/>
              </a:lnSpc>
            </a:pPr>
            <a:endParaRPr lang="en-US" dirty="0"/>
          </a:p>
          <a:p>
            <a:pPr>
              <a:lnSpc>
                <a:spcPct val="90000"/>
              </a:lnSpc>
            </a:pPr>
            <a:r>
              <a:rPr lang="en-US" dirty="0"/>
              <a:t>Drank more or longer than intended</a:t>
            </a:r>
          </a:p>
          <a:p>
            <a:pPr>
              <a:lnSpc>
                <a:spcPct val="90000"/>
              </a:lnSpc>
            </a:pPr>
            <a:endParaRPr lang="en-US" dirty="0"/>
          </a:p>
          <a:p>
            <a:pPr>
              <a:lnSpc>
                <a:spcPct val="90000"/>
              </a:lnSpc>
            </a:pPr>
            <a:r>
              <a:rPr lang="en-US" dirty="0"/>
              <a:t>Neglect of activities</a:t>
            </a:r>
          </a:p>
          <a:p>
            <a:pPr>
              <a:lnSpc>
                <a:spcPct val="90000"/>
              </a:lnSpc>
            </a:pPr>
            <a:endParaRPr lang="en-US" dirty="0"/>
          </a:p>
          <a:p>
            <a:pPr>
              <a:lnSpc>
                <a:spcPct val="90000"/>
              </a:lnSpc>
            </a:pPr>
            <a:r>
              <a:rPr lang="en-US" dirty="0"/>
              <a:t>Time spent related to drinking or recovering </a:t>
            </a:r>
          </a:p>
          <a:p>
            <a:pPr>
              <a:lnSpc>
                <a:spcPct val="90000"/>
              </a:lnSpc>
            </a:pPr>
            <a:endParaRPr lang="en-US" dirty="0"/>
          </a:p>
          <a:p>
            <a:pPr>
              <a:lnSpc>
                <a:spcPct val="90000"/>
              </a:lnSpc>
            </a:pPr>
            <a:r>
              <a:rPr lang="en-US" dirty="0"/>
              <a:t>Continued use despite consequences</a:t>
            </a:r>
          </a:p>
          <a:p>
            <a:pPr>
              <a:lnSpc>
                <a:spcPct val="90000"/>
              </a:lnSpc>
            </a:pPr>
            <a:endParaRPr lang="en-US" dirty="0"/>
          </a:p>
          <a:p>
            <a:pPr>
              <a:lnSpc>
                <a:spcPct val="90000"/>
              </a:lnSpc>
            </a:pPr>
            <a:endParaRPr lang="en-US" dirty="0"/>
          </a:p>
        </p:txBody>
      </p:sp>
      <p:sp>
        <p:nvSpPr>
          <p:cNvPr id="18436" name="Text Box 5"/>
          <p:cNvSpPr txBox="1">
            <a:spLocks noChangeArrowheads="1"/>
          </p:cNvSpPr>
          <p:nvPr/>
        </p:nvSpPr>
        <p:spPr bwMode="auto">
          <a:xfrm>
            <a:off x="152400" y="1371600"/>
            <a:ext cx="8077200" cy="5286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en-US"/>
            </a:defPPr>
            <a:lvl1pPr algn="ctr">
              <a:defRPr sz="2800">
                <a:solidFill>
                  <a:schemeClr val="accent1"/>
                </a:solidFill>
                <a:latin typeface="Arial" charset="0"/>
              </a:defRPr>
            </a:lvl1pPr>
          </a:lstStyle>
          <a:p>
            <a:r>
              <a:rPr lang="en-US" dirty="0"/>
              <a:t>Alcohol Dependence Criteria</a:t>
            </a:r>
          </a:p>
        </p:txBody>
      </p:sp>
      <p:sp>
        <p:nvSpPr>
          <p:cNvPr id="2" name="Title 1"/>
          <p:cNvSpPr>
            <a:spLocks noGrp="1"/>
          </p:cNvSpPr>
          <p:nvPr>
            <p:ph type="title"/>
          </p:nvPr>
        </p:nvSpPr>
        <p:spPr/>
        <p:txBody>
          <a:bodyPr/>
          <a:lstStyle/>
          <a:p>
            <a:r>
              <a:rPr lang="en-US" dirty="0" smtClean="0"/>
              <a:t>Categories of Alcohol Use</a:t>
            </a:r>
            <a:endParaRPr lang="en-US" dirty="0"/>
          </a:p>
        </p:txBody>
      </p:sp>
    </p:spTree>
    <p:extLst>
      <p:ext uri="{BB962C8B-B14F-4D97-AF65-F5344CB8AC3E}">
        <p14:creationId xmlns:p14="http://schemas.microsoft.com/office/powerpoint/2010/main" val="38828315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of Alcohol use, dependence, and addiction</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48070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sz="half" idx="1"/>
          </p:nvPr>
        </p:nvSpPr>
        <p:spPr>
          <a:xfrm>
            <a:off x="457200" y="1676400"/>
            <a:ext cx="7772400" cy="4953000"/>
          </a:xfrm>
          <a:noFill/>
          <a:ln>
            <a:noFill/>
            <a:miter lim="800000"/>
            <a:headEnd/>
            <a:tailEnd/>
          </a:ln>
        </p:spPr>
        <p:txBody>
          <a:bodyPr vert="horz" lIns="91440" tIns="45720" rIns="91440" bIns="45720" rtlCol="0">
            <a:normAutofit/>
          </a:bodyPr>
          <a:lstStyle/>
          <a:p>
            <a:pPr marL="401638" indent="-401638"/>
            <a:r>
              <a:rPr lang="en-US" dirty="0"/>
              <a:t>AMA recognized alcoholism as a disease in 1956</a:t>
            </a:r>
          </a:p>
          <a:p>
            <a:pPr marL="401638" indent="-401638"/>
            <a:endParaRPr lang="en-US" dirty="0"/>
          </a:p>
          <a:p>
            <a:pPr marL="401638" indent="-401638"/>
            <a:r>
              <a:rPr lang="en-US" dirty="0"/>
              <a:t>90% of adults in the US have had some experience with alcohol</a:t>
            </a:r>
          </a:p>
          <a:p>
            <a:pPr marL="401638" indent="-401638"/>
            <a:endParaRPr lang="en-US" dirty="0"/>
          </a:p>
          <a:p>
            <a:pPr marL="401638" indent="-401638"/>
            <a:r>
              <a:rPr lang="en-US" dirty="0"/>
              <a:t>Alcohol-related adverse life events</a:t>
            </a:r>
          </a:p>
          <a:p>
            <a:pPr lvl="1"/>
            <a:r>
              <a:rPr lang="en-US" dirty="0"/>
              <a:t>60% of men</a:t>
            </a:r>
          </a:p>
          <a:p>
            <a:pPr lvl="1"/>
            <a:r>
              <a:rPr lang="en-US" dirty="0"/>
              <a:t>30% of women</a:t>
            </a:r>
          </a:p>
        </p:txBody>
      </p:sp>
      <p:sp>
        <p:nvSpPr>
          <p:cNvPr id="2" name="Title 1"/>
          <p:cNvSpPr>
            <a:spLocks noGrp="1"/>
          </p:cNvSpPr>
          <p:nvPr>
            <p:ph type="title"/>
          </p:nvPr>
        </p:nvSpPr>
        <p:spPr/>
        <p:txBody>
          <a:bodyPr/>
          <a:lstStyle/>
          <a:p>
            <a:r>
              <a:rPr lang="en-US" dirty="0" smtClean="0"/>
              <a:t>Medical Criteria for Alcohol Use Disorders</a:t>
            </a:r>
            <a:endParaRPr lang="en-US" dirty="0"/>
          </a:p>
        </p:txBody>
      </p:sp>
    </p:spTree>
    <p:extLst>
      <p:ext uri="{BB962C8B-B14F-4D97-AF65-F5344CB8AC3E}">
        <p14:creationId xmlns:p14="http://schemas.microsoft.com/office/powerpoint/2010/main" val="113121783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 typeface="Wingdings" pitchFamily="2" charset="2"/>
              <a:buChar char="v"/>
            </a:pPr>
            <a:endParaRPr lang="en-US" sz="3200">
              <a:latin typeface="Times New Roman" pitchFamily="18" charset="0"/>
            </a:endParaRPr>
          </a:p>
        </p:txBody>
      </p:sp>
      <p:sp>
        <p:nvSpPr>
          <p:cNvPr id="3075" name="Rectangle 3"/>
          <p:cNvSpPr>
            <a:spLocks noGrp="1" noChangeArrowheads="1"/>
          </p:cNvSpPr>
          <p:nvPr>
            <p:ph type="body" sz="half" idx="1"/>
          </p:nvPr>
        </p:nvSpPr>
        <p:spPr>
          <a:xfrm>
            <a:off x="152400" y="1219200"/>
            <a:ext cx="4267200" cy="5334000"/>
          </a:xfrm>
          <a:noFill/>
          <a:ln cap="flat">
            <a:noFill/>
            <a:miter lim="800000"/>
            <a:headEnd/>
            <a:tailEnd/>
          </a:ln>
        </p:spPr>
        <p:txBody>
          <a:bodyPr/>
          <a:lstStyle/>
          <a:p>
            <a:pPr eaLnBrk="1" hangingPunct="1">
              <a:lnSpc>
                <a:spcPct val="90000"/>
              </a:lnSpc>
            </a:pPr>
            <a:r>
              <a:rPr lang="en-US" sz="2400" dirty="0" smtClean="0"/>
              <a:t>Models of alcohol use</a:t>
            </a:r>
          </a:p>
          <a:p>
            <a:pPr eaLnBrk="1" hangingPunct="1">
              <a:lnSpc>
                <a:spcPct val="90000"/>
              </a:lnSpc>
            </a:pPr>
            <a:endParaRPr lang="en-US" sz="2400" dirty="0" smtClean="0"/>
          </a:p>
          <a:p>
            <a:pPr eaLnBrk="1" hangingPunct="1">
              <a:lnSpc>
                <a:spcPct val="90000"/>
              </a:lnSpc>
            </a:pPr>
            <a:r>
              <a:rPr lang="en-US" sz="2400" dirty="0" smtClean="0"/>
              <a:t>Categories of alcohol use</a:t>
            </a:r>
          </a:p>
          <a:p>
            <a:pPr eaLnBrk="1" hangingPunct="1">
              <a:lnSpc>
                <a:spcPct val="90000"/>
              </a:lnSpc>
            </a:pPr>
            <a:endParaRPr lang="en-US" sz="2400" dirty="0" smtClean="0"/>
          </a:p>
          <a:p>
            <a:pPr eaLnBrk="1" hangingPunct="1">
              <a:lnSpc>
                <a:spcPct val="90000"/>
              </a:lnSpc>
            </a:pPr>
            <a:r>
              <a:rPr lang="en-US" sz="2400" dirty="0" smtClean="0"/>
              <a:t>Stages of alcohol use in women</a:t>
            </a:r>
          </a:p>
          <a:p>
            <a:pPr eaLnBrk="1" hangingPunct="1">
              <a:lnSpc>
                <a:spcPct val="90000"/>
              </a:lnSpc>
            </a:pPr>
            <a:endParaRPr lang="en-US" sz="2400" dirty="0" smtClean="0"/>
          </a:p>
          <a:p>
            <a:pPr eaLnBrk="1" hangingPunct="1">
              <a:lnSpc>
                <a:spcPct val="90000"/>
              </a:lnSpc>
            </a:pPr>
            <a:r>
              <a:rPr lang="en-US" sz="2400" dirty="0" smtClean="0"/>
              <a:t>Stages of change in alcohol use</a:t>
            </a:r>
          </a:p>
          <a:p>
            <a:pPr eaLnBrk="1" hangingPunct="1">
              <a:lnSpc>
                <a:spcPct val="90000"/>
              </a:lnSpc>
            </a:pPr>
            <a:endParaRPr lang="en-US" sz="2400" dirty="0" smtClean="0"/>
          </a:p>
          <a:p>
            <a:pPr eaLnBrk="1" hangingPunct="1">
              <a:lnSpc>
                <a:spcPct val="90000"/>
              </a:lnSpc>
            </a:pPr>
            <a:r>
              <a:rPr lang="en-US" sz="2400" dirty="0" smtClean="0"/>
              <a:t>Coexisting disorders</a:t>
            </a:r>
          </a:p>
          <a:p>
            <a:pPr eaLnBrk="1" hangingPunct="1">
              <a:lnSpc>
                <a:spcPct val="90000"/>
              </a:lnSpc>
            </a:pPr>
            <a:endParaRPr lang="en-US" sz="2400" dirty="0" smtClean="0"/>
          </a:p>
          <a:p>
            <a:pPr eaLnBrk="1" hangingPunct="1">
              <a:lnSpc>
                <a:spcPct val="90000"/>
              </a:lnSpc>
            </a:pPr>
            <a:r>
              <a:rPr lang="en-US" sz="2400" dirty="0" smtClean="0"/>
              <a:t>Alcohol dependent families</a:t>
            </a:r>
          </a:p>
        </p:txBody>
      </p:sp>
      <p:sp>
        <p:nvSpPr>
          <p:cNvPr id="3077" name="Text Box 7"/>
          <p:cNvSpPr txBox="1">
            <a:spLocks noChangeArrowheads="1"/>
          </p:cNvSpPr>
          <p:nvPr/>
        </p:nvSpPr>
        <p:spPr bwMode="auto">
          <a:xfrm>
            <a:off x="457200" y="228600"/>
            <a:ext cx="8077200" cy="800219"/>
          </a:xfrm>
          <a:prstGeom prst="rect">
            <a:avLst/>
          </a:prstGeom>
          <a:extLst/>
        </p:spPr>
        <p:txBody>
          <a:bodyPr vert="horz" lIns="91440" tIns="45720" rIns="91440" bIns="45720" rtlCol="0" anchor="ctr">
            <a:noAutofit/>
          </a:bodyPr>
          <a:lstStyle>
            <a:lvl1pPr>
              <a:spcBef>
                <a:spcPct val="0"/>
              </a:spcBef>
              <a:buNone/>
              <a:defRPr sz="4600" cap="none" spc="-100" baseline="0">
                <a:ln>
                  <a:noFill/>
                </a:ln>
                <a:solidFill>
                  <a:schemeClr val="tx2"/>
                </a:solidFill>
                <a:effectLst/>
                <a:latin typeface="+mj-lt"/>
                <a:ea typeface="+mj-ea"/>
                <a:cs typeface="+mj-cs"/>
              </a:defRPr>
            </a:lvl1pPr>
          </a:lstStyle>
          <a:p>
            <a:r>
              <a:rPr lang="en-US" dirty="0"/>
              <a:t>Road Map for Presentation</a:t>
            </a:r>
          </a:p>
        </p:txBody>
      </p:sp>
      <p:pic>
        <p:nvPicPr>
          <p:cNvPr id="3079" name="Picture 12" descr="r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600200"/>
            <a:ext cx="3789317"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549003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8"/>
          <p:cNvSpPr>
            <a:spLocks noGrp="1" noChangeArrowheads="1"/>
          </p:cNvSpPr>
          <p:nvPr>
            <p:ph type="body" sz="half" idx="1"/>
          </p:nvPr>
        </p:nvSpPr>
        <p:spPr>
          <a:xfrm>
            <a:off x="457200" y="1600200"/>
            <a:ext cx="4191000" cy="5105400"/>
          </a:xfrm>
          <a:noFill/>
          <a:ln>
            <a:noFill/>
            <a:miter lim="800000"/>
            <a:headEnd/>
            <a:tailEnd/>
          </a:ln>
        </p:spPr>
        <p:txBody>
          <a:bodyPr vert="horz" lIns="91440" tIns="45720" rIns="91440" bIns="45720" rtlCol="0">
            <a:normAutofit/>
          </a:bodyPr>
          <a:lstStyle/>
          <a:p>
            <a:pPr marL="401638" indent="-401638"/>
            <a:r>
              <a:rPr lang="en-US" dirty="0"/>
              <a:t>303.90 Alcohol Dependence</a:t>
            </a:r>
          </a:p>
          <a:p>
            <a:pPr marL="401638" indent="-401638"/>
            <a:endParaRPr lang="en-US" dirty="0"/>
          </a:p>
          <a:p>
            <a:pPr marL="401638" indent="-401638"/>
            <a:r>
              <a:rPr lang="en-US" dirty="0"/>
              <a:t>305.00 Alcohol Abuse</a:t>
            </a:r>
          </a:p>
          <a:p>
            <a:pPr marL="401638" indent="-401638"/>
            <a:endParaRPr lang="en-US" dirty="0"/>
          </a:p>
          <a:p>
            <a:pPr marL="401638" indent="-401638"/>
            <a:r>
              <a:rPr lang="en-US" dirty="0"/>
              <a:t>303.00 Alcohol Intoxication</a:t>
            </a:r>
          </a:p>
          <a:p>
            <a:pPr marL="401638" indent="-401638"/>
            <a:endParaRPr lang="en-US" dirty="0"/>
          </a:p>
          <a:p>
            <a:pPr marL="401638" indent="-401638"/>
            <a:r>
              <a:rPr lang="en-US" dirty="0"/>
              <a:t>291.81 Alcohol Withdrawal</a:t>
            </a:r>
          </a:p>
          <a:p>
            <a:pPr marL="401638" indent="-401638"/>
            <a:endParaRPr lang="en-US" dirty="0"/>
          </a:p>
        </p:txBody>
      </p:sp>
      <p:pic>
        <p:nvPicPr>
          <p:cNvPr id="21510" name="Picture 13" descr="dsm book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447" y="1808163"/>
            <a:ext cx="3400353" cy="421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DSM-IV Codes for Alcohol Use</a:t>
            </a:r>
            <a:endParaRPr lang="en-US" dirty="0"/>
          </a:p>
        </p:txBody>
      </p:sp>
    </p:spTree>
    <p:extLst>
      <p:ext uri="{BB962C8B-B14F-4D97-AF65-F5344CB8AC3E}">
        <p14:creationId xmlns:p14="http://schemas.microsoft.com/office/powerpoint/2010/main" val="365763821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57200" y="1752600"/>
            <a:ext cx="7772400" cy="4419600"/>
            <a:chOff x="457200" y="1752600"/>
            <a:chExt cx="8229600" cy="4419600"/>
          </a:xfrm>
        </p:grpSpPr>
        <p:sp>
          <p:nvSpPr>
            <p:cNvPr id="22532" name="Rectangle 9"/>
            <p:cNvSpPr>
              <a:spLocks noChangeArrowheads="1"/>
            </p:cNvSpPr>
            <p:nvPr/>
          </p:nvSpPr>
          <p:spPr bwMode="auto">
            <a:xfrm>
              <a:off x="457200" y="1752600"/>
              <a:ext cx="8229600" cy="914400"/>
            </a:xfrm>
            <a:prstGeom prst="rect">
              <a:avLst/>
            </a:prstGeom>
            <a:solidFill>
              <a:srgbClr val="9933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r>
                <a:rPr lang="en-US" sz="2400" b="1" dirty="0"/>
                <a:t>Tolerance</a:t>
              </a:r>
            </a:p>
            <a:p>
              <a:pPr algn="ctr"/>
              <a:endParaRPr lang="en-US" dirty="0"/>
            </a:p>
          </p:txBody>
        </p:sp>
        <p:sp>
          <p:nvSpPr>
            <p:cNvPr id="22533" name="Rectangle 10"/>
            <p:cNvSpPr>
              <a:spLocks noChangeArrowheads="1"/>
            </p:cNvSpPr>
            <p:nvPr/>
          </p:nvSpPr>
          <p:spPr bwMode="auto">
            <a:xfrm>
              <a:off x="457200" y="3505200"/>
              <a:ext cx="8229600" cy="914400"/>
            </a:xfrm>
            <a:prstGeom prst="rect">
              <a:avLst/>
            </a:prstGeom>
            <a:solidFill>
              <a:srgbClr val="FF99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r>
                <a:rPr lang="en-US" sz="2400" b="1" dirty="0"/>
                <a:t>Physical dependency</a:t>
              </a:r>
            </a:p>
            <a:p>
              <a:pPr algn="ctr"/>
              <a:endParaRPr lang="en-US" dirty="0"/>
            </a:p>
          </p:txBody>
        </p:sp>
        <p:sp>
          <p:nvSpPr>
            <p:cNvPr id="22534" name="Rectangle 11"/>
            <p:cNvSpPr>
              <a:spLocks noChangeArrowheads="1"/>
            </p:cNvSpPr>
            <p:nvPr/>
          </p:nvSpPr>
          <p:spPr bwMode="auto">
            <a:xfrm>
              <a:off x="457200" y="5257800"/>
              <a:ext cx="8229600" cy="914400"/>
            </a:xfrm>
            <a:prstGeom prst="rect">
              <a:avLst/>
            </a:prstGeom>
            <a:solidFill>
              <a:srgbClr val="FFCC99"/>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r>
                <a:rPr lang="en-US" sz="2400" b="1"/>
                <a:t>Major organ change</a:t>
              </a:r>
            </a:p>
            <a:p>
              <a:pPr algn="ctr"/>
              <a:endParaRPr lang="en-US"/>
            </a:p>
          </p:txBody>
        </p:sp>
        <p:sp>
          <p:nvSpPr>
            <p:cNvPr id="22535" name="AutoShape 22"/>
            <p:cNvSpPr>
              <a:spLocks noChangeArrowheads="1"/>
            </p:cNvSpPr>
            <p:nvPr/>
          </p:nvSpPr>
          <p:spPr bwMode="auto">
            <a:xfrm>
              <a:off x="4267200" y="2667000"/>
              <a:ext cx="609600" cy="838200"/>
            </a:xfrm>
            <a:prstGeom prst="downArrow">
              <a:avLst>
                <a:gd name="adj1" fmla="val 50000"/>
                <a:gd name="adj2" fmla="val 34375"/>
              </a:avLst>
            </a:prstGeom>
            <a:solidFill>
              <a:srgbClr val="FFFFFF"/>
            </a:solidFill>
            <a:ln w="9525">
              <a:solidFill>
                <a:schemeClr val="tx1"/>
              </a:solidFill>
              <a:miter lim="800000"/>
              <a:headEnd/>
              <a:tailEnd/>
            </a:ln>
          </p:spPr>
          <p:txBody>
            <a:bodyPr vert="eaVert" wrap="none" anchor="ctr"/>
            <a:lstStyle/>
            <a:p>
              <a:endParaRPr lang="en-US"/>
            </a:p>
          </p:txBody>
        </p:sp>
        <p:sp>
          <p:nvSpPr>
            <p:cNvPr id="22536" name="AutoShape 24"/>
            <p:cNvSpPr>
              <a:spLocks noChangeArrowheads="1"/>
            </p:cNvSpPr>
            <p:nvPr/>
          </p:nvSpPr>
          <p:spPr bwMode="auto">
            <a:xfrm>
              <a:off x="4267200" y="4419600"/>
              <a:ext cx="609600" cy="838200"/>
            </a:xfrm>
            <a:prstGeom prst="downArrow">
              <a:avLst>
                <a:gd name="adj1" fmla="val 50000"/>
                <a:gd name="adj2" fmla="val 34375"/>
              </a:avLst>
            </a:prstGeom>
            <a:solidFill>
              <a:srgbClr val="FFFFFF"/>
            </a:solidFill>
            <a:ln w="9525">
              <a:solidFill>
                <a:schemeClr val="tx1"/>
              </a:solidFill>
              <a:miter lim="800000"/>
              <a:headEnd/>
              <a:tailEnd/>
            </a:ln>
          </p:spPr>
          <p:txBody>
            <a:bodyPr vert="eaVert" wrap="none" anchor="ctr"/>
            <a:lstStyle/>
            <a:p>
              <a:endParaRPr lang="en-US"/>
            </a:p>
          </p:txBody>
        </p:sp>
      </p:grpSp>
      <p:sp>
        <p:nvSpPr>
          <p:cNvPr id="2" name="Title 1"/>
          <p:cNvSpPr>
            <a:spLocks noGrp="1"/>
          </p:cNvSpPr>
          <p:nvPr>
            <p:ph type="title"/>
          </p:nvPr>
        </p:nvSpPr>
        <p:spPr/>
        <p:txBody>
          <a:bodyPr/>
          <a:lstStyle/>
          <a:p>
            <a:r>
              <a:rPr lang="en-US" dirty="0" smtClean="0"/>
              <a:t>Stages of Use</a:t>
            </a:r>
            <a:endParaRPr lang="en-US" dirty="0"/>
          </a:p>
        </p:txBody>
      </p:sp>
    </p:spTree>
    <p:extLst>
      <p:ext uri="{BB962C8B-B14F-4D97-AF65-F5344CB8AC3E}">
        <p14:creationId xmlns:p14="http://schemas.microsoft.com/office/powerpoint/2010/main" val="104308701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4"/>
          <p:cNvSpPr>
            <a:spLocks noGrp="1" noChangeArrowheads="1"/>
          </p:cNvSpPr>
          <p:nvPr>
            <p:ph type="body" sz="half" idx="1"/>
          </p:nvPr>
        </p:nvSpPr>
        <p:spPr>
          <a:xfrm>
            <a:off x="457200" y="1295400"/>
            <a:ext cx="7772400" cy="5410200"/>
          </a:xfrm>
          <a:noFill/>
          <a:ln>
            <a:noFill/>
            <a:miter lim="800000"/>
            <a:headEnd/>
            <a:tailEnd/>
          </a:ln>
        </p:spPr>
        <p:txBody>
          <a:bodyPr vert="horz" lIns="91440" tIns="45720" rIns="91440" bIns="45720" rtlCol="0">
            <a:normAutofit fontScale="92500" lnSpcReduction="10000"/>
          </a:bodyPr>
          <a:lstStyle/>
          <a:p>
            <a:pPr marL="401638" indent="-401638"/>
            <a:r>
              <a:rPr lang="en-US" dirty="0"/>
              <a:t>Treatment depends on stage of use</a:t>
            </a:r>
          </a:p>
          <a:p>
            <a:pPr lvl="1"/>
            <a:r>
              <a:rPr lang="en-US" dirty="0"/>
              <a:t>Alcoholics Anonymous (12-step program)</a:t>
            </a:r>
          </a:p>
          <a:p>
            <a:pPr lvl="1"/>
            <a:r>
              <a:rPr lang="en-US" dirty="0"/>
              <a:t>Cognitive-Behavioral Therapy (CBT)</a:t>
            </a:r>
          </a:p>
          <a:p>
            <a:pPr lvl="1"/>
            <a:r>
              <a:rPr lang="en-US" dirty="0"/>
              <a:t>Motivational Enhancement Therapy (MET)</a:t>
            </a:r>
          </a:p>
          <a:p>
            <a:pPr lvl="1"/>
            <a:r>
              <a:rPr lang="en-US" dirty="0"/>
              <a:t>Pharmacotherapy (medication)</a:t>
            </a:r>
          </a:p>
          <a:p>
            <a:pPr marL="401638" indent="-401638"/>
            <a:endParaRPr lang="en-US" dirty="0"/>
          </a:p>
          <a:p>
            <a:pPr marL="401638" indent="-401638"/>
            <a:r>
              <a:rPr lang="en-US" dirty="0"/>
              <a:t>Alcohol dependence treatment</a:t>
            </a:r>
          </a:p>
          <a:p>
            <a:pPr lvl="1"/>
            <a:r>
              <a:rPr lang="en-US" dirty="0"/>
              <a:t>Withdrawal and detoxification</a:t>
            </a:r>
          </a:p>
          <a:p>
            <a:pPr lvl="1"/>
            <a:r>
              <a:rPr lang="en-US" dirty="0"/>
              <a:t>Intervention to maintain abstinence</a:t>
            </a:r>
          </a:p>
          <a:p>
            <a:pPr marL="401638" indent="-401638"/>
            <a:endParaRPr lang="en-US" dirty="0"/>
          </a:p>
          <a:p>
            <a:pPr marL="401638" indent="-401638"/>
            <a:r>
              <a:rPr lang="en-US" dirty="0"/>
              <a:t>Long lasting effects and relapse</a:t>
            </a:r>
          </a:p>
          <a:p>
            <a:pPr lvl="1"/>
            <a:r>
              <a:rPr lang="en-US" dirty="0" err="1"/>
              <a:t>Neurobiologic</a:t>
            </a:r>
            <a:r>
              <a:rPr lang="en-US" dirty="0"/>
              <a:t> effects and cravings</a:t>
            </a:r>
          </a:p>
          <a:p>
            <a:pPr lvl="1"/>
            <a:r>
              <a:rPr lang="en-US" dirty="0"/>
              <a:t>Relapse triggers (stress, relationship problems, etc.)</a:t>
            </a:r>
          </a:p>
        </p:txBody>
      </p:sp>
      <p:sp>
        <p:nvSpPr>
          <p:cNvPr id="2" name="Title 1"/>
          <p:cNvSpPr>
            <a:spLocks noGrp="1"/>
          </p:cNvSpPr>
          <p:nvPr>
            <p:ph type="title"/>
          </p:nvPr>
        </p:nvSpPr>
        <p:spPr/>
        <p:txBody>
          <a:bodyPr/>
          <a:lstStyle/>
          <a:p>
            <a:r>
              <a:rPr lang="en-US" dirty="0" smtClean="0"/>
              <a:t>Treatment for Alcohol Use</a:t>
            </a:r>
            <a:endParaRPr lang="en-US" dirty="0"/>
          </a:p>
        </p:txBody>
      </p:sp>
    </p:spTree>
    <p:extLst>
      <p:ext uri="{BB962C8B-B14F-4D97-AF65-F5344CB8AC3E}">
        <p14:creationId xmlns:p14="http://schemas.microsoft.com/office/powerpoint/2010/main" val="92607944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of change and alcohol use</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04794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81000" y="1752600"/>
            <a:ext cx="7848600" cy="4648200"/>
            <a:chOff x="381000" y="1752600"/>
            <a:chExt cx="8305800" cy="4648200"/>
          </a:xfrm>
        </p:grpSpPr>
        <p:sp>
          <p:nvSpPr>
            <p:cNvPr id="25604" name="AutoShape 15"/>
            <p:cNvSpPr>
              <a:spLocks noChangeArrowheads="1"/>
            </p:cNvSpPr>
            <p:nvPr/>
          </p:nvSpPr>
          <p:spPr bwMode="auto">
            <a:xfrm>
              <a:off x="381000" y="1752600"/>
              <a:ext cx="8305800" cy="609600"/>
            </a:xfrm>
            <a:prstGeom prst="flowChartProcess">
              <a:avLst/>
            </a:prstGeom>
            <a:solidFill>
              <a:srgbClr val="993300"/>
            </a:solidFill>
            <a:ln w="9525">
              <a:solidFill>
                <a:schemeClr val="tx1"/>
              </a:solidFill>
              <a:miter lim="800000"/>
              <a:headEnd/>
              <a:tailEnd/>
            </a:ln>
          </p:spPr>
          <p:txBody>
            <a:bodyPr wrap="none" anchor="ctr"/>
            <a:lstStyle/>
            <a:p>
              <a:pPr algn="ctr">
                <a:lnSpc>
                  <a:spcPct val="90000"/>
                </a:lnSpc>
                <a:spcBef>
                  <a:spcPct val="20000"/>
                </a:spcBef>
                <a:buClr>
                  <a:srgbClr val="FFE885"/>
                </a:buClr>
                <a:buFont typeface="Wingdings" pitchFamily="2" charset="2"/>
                <a:buNone/>
              </a:pPr>
              <a:endParaRPr lang="en-US" b="1" dirty="0"/>
            </a:p>
            <a:p>
              <a:pPr algn="ctr">
                <a:lnSpc>
                  <a:spcPct val="90000"/>
                </a:lnSpc>
                <a:spcBef>
                  <a:spcPct val="20000"/>
                </a:spcBef>
                <a:buClr>
                  <a:srgbClr val="FFE885"/>
                </a:buClr>
                <a:buFont typeface="Wingdings" pitchFamily="2" charset="2"/>
                <a:buNone/>
              </a:pPr>
              <a:r>
                <a:rPr lang="en-US" sz="2400" b="1" dirty="0" smtClean="0"/>
                <a:t>Pre-Contemplation</a:t>
              </a:r>
              <a:endParaRPr lang="en-US" sz="2400" b="1" dirty="0"/>
            </a:p>
            <a:p>
              <a:pPr algn="ctr"/>
              <a:endParaRPr lang="en-US" dirty="0"/>
            </a:p>
          </p:txBody>
        </p:sp>
        <p:sp>
          <p:nvSpPr>
            <p:cNvPr id="25605" name="AutoShape 16"/>
            <p:cNvSpPr>
              <a:spLocks noChangeArrowheads="1"/>
            </p:cNvSpPr>
            <p:nvPr/>
          </p:nvSpPr>
          <p:spPr bwMode="auto">
            <a:xfrm>
              <a:off x="381000" y="2743200"/>
              <a:ext cx="8305800" cy="609600"/>
            </a:xfrm>
            <a:prstGeom prst="flowChartProcess">
              <a:avLst/>
            </a:prstGeom>
            <a:solidFill>
              <a:srgbClr val="FF6600"/>
            </a:solidFill>
            <a:ln w="9525">
              <a:solidFill>
                <a:schemeClr val="tx1"/>
              </a:solidFill>
              <a:miter lim="800000"/>
              <a:headEnd/>
              <a:tailEnd/>
            </a:ln>
          </p:spPr>
          <p:txBody>
            <a:bodyPr wrap="none" anchor="ctr"/>
            <a:lstStyle/>
            <a:p>
              <a:pPr algn="ctr">
                <a:lnSpc>
                  <a:spcPct val="90000"/>
                </a:lnSpc>
                <a:spcBef>
                  <a:spcPct val="20000"/>
                </a:spcBef>
                <a:buClr>
                  <a:srgbClr val="FFE885"/>
                </a:buClr>
                <a:buFont typeface="Wingdings" pitchFamily="2" charset="2"/>
                <a:buNone/>
              </a:pPr>
              <a:endParaRPr lang="en-US" sz="2400" b="1"/>
            </a:p>
            <a:p>
              <a:pPr algn="ctr">
                <a:lnSpc>
                  <a:spcPct val="90000"/>
                </a:lnSpc>
                <a:spcBef>
                  <a:spcPct val="20000"/>
                </a:spcBef>
                <a:buClr>
                  <a:srgbClr val="FFE885"/>
                </a:buClr>
                <a:buFont typeface="Wingdings" pitchFamily="2" charset="2"/>
                <a:buNone/>
              </a:pPr>
              <a:r>
                <a:rPr lang="en-US" sz="2400" b="1"/>
                <a:t>Contemplation</a:t>
              </a:r>
            </a:p>
            <a:p>
              <a:pPr algn="ctr"/>
              <a:endParaRPr lang="en-US"/>
            </a:p>
          </p:txBody>
        </p:sp>
        <p:sp>
          <p:nvSpPr>
            <p:cNvPr id="25606" name="AutoShape 17"/>
            <p:cNvSpPr>
              <a:spLocks noChangeArrowheads="1"/>
            </p:cNvSpPr>
            <p:nvPr/>
          </p:nvSpPr>
          <p:spPr bwMode="auto">
            <a:xfrm>
              <a:off x="381000" y="3810000"/>
              <a:ext cx="8305800" cy="609600"/>
            </a:xfrm>
            <a:prstGeom prst="flowChartProcess">
              <a:avLst/>
            </a:prstGeom>
            <a:solidFill>
              <a:srgbClr val="FF9900"/>
            </a:solidFill>
            <a:ln w="9525">
              <a:solidFill>
                <a:schemeClr val="tx1"/>
              </a:solidFill>
              <a:miter lim="800000"/>
              <a:headEnd/>
              <a:tailEnd/>
            </a:ln>
          </p:spPr>
          <p:txBody>
            <a:bodyPr wrap="none" anchor="ctr"/>
            <a:lstStyle/>
            <a:p>
              <a:pPr algn="ctr">
                <a:lnSpc>
                  <a:spcPct val="90000"/>
                </a:lnSpc>
                <a:spcBef>
                  <a:spcPct val="20000"/>
                </a:spcBef>
                <a:buClr>
                  <a:srgbClr val="FFE885"/>
                </a:buClr>
                <a:buFont typeface="Wingdings" pitchFamily="2" charset="2"/>
                <a:buNone/>
              </a:pPr>
              <a:endParaRPr lang="en-US" b="1"/>
            </a:p>
            <a:p>
              <a:pPr algn="ctr">
                <a:lnSpc>
                  <a:spcPct val="90000"/>
                </a:lnSpc>
                <a:spcBef>
                  <a:spcPct val="20000"/>
                </a:spcBef>
                <a:buClr>
                  <a:srgbClr val="FFE885"/>
                </a:buClr>
                <a:buFont typeface="Wingdings" pitchFamily="2" charset="2"/>
                <a:buNone/>
              </a:pPr>
              <a:r>
                <a:rPr lang="en-US" sz="2400" b="1"/>
                <a:t>Preparation</a:t>
              </a:r>
            </a:p>
            <a:p>
              <a:pPr algn="ctr"/>
              <a:endParaRPr lang="en-US"/>
            </a:p>
          </p:txBody>
        </p:sp>
        <p:sp>
          <p:nvSpPr>
            <p:cNvPr id="25607" name="AutoShape 18"/>
            <p:cNvSpPr>
              <a:spLocks noChangeArrowheads="1"/>
            </p:cNvSpPr>
            <p:nvPr/>
          </p:nvSpPr>
          <p:spPr bwMode="auto">
            <a:xfrm>
              <a:off x="381000" y="4800600"/>
              <a:ext cx="8305800" cy="609600"/>
            </a:xfrm>
            <a:prstGeom prst="flowChartProcess">
              <a:avLst/>
            </a:prstGeom>
            <a:solidFill>
              <a:srgbClr val="FFCC00"/>
            </a:solidFill>
            <a:ln w="9525">
              <a:solidFill>
                <a:schemeClr val="tx1"/>
              </a:solidFill>
              <a:miter lim="800000"/>
              <a:headEnd/>
              <a:tailEnd/>
            </a:ln>
          </p:spPr>
          <p:txBody>
            <a:bodyPr wrap="none" anchor="ctr"/>
            <a:lstStyle/>
            <a:p>
              <a:pPr algn="ctr">
                <a:lnSpc>
                  <a:spcPct val="90000"/>
                </a:lnSpc>
                <a:spcBef>
                  <a:spcPct val="20000"/>
                </a:spcBef>
                <a:buClr>
                  <a:srgbClr val="FFE885"/>
                </a:buClr>
                <a:buFont typeface="Wingdings" pitchFamily="2" charset="2"/>
                <a:buNone/>
              </a:pPr>
              <a:endParaRPr lang="en-US" b="1"/>
            </a:p>
            <a:p>
              <a:pPr algn="ctr">
                <a:lnSpc>
                  <a:spcPct val="90000"/>
                </a:lnSpc>
                <a:spcBef>
                  <a:spcPct val="20000"/>
                </a:spcBef>
                <a:buClr>
                  <a:srgbClr val="FFE885"/>
                </a:buClr>
                <a:buFont typeface="Wingdings" pitchFamily="2" charset="2"/>
                <a:buNone/>
              </a:pPr>
              <a:r>
                <a:rPr lang="en-US" sz="2400" b="1"/>
                <a:t>Action</a:t>
              </a:r>
            </a:p>
            <a:p>
              <a:pPr algn="ctr"/>
              <a:endParaRPr lang="en-US"/>
            </a:p>
          </p:txBody>
        </p:sp>
        <p:sp>
          <p:nvSpPr>
            <p:cNvPr id="25608" name="AutoShape 19"/>
            <p:cNvSpPr>
              <a:spLocks noChangeArrowheads="1"/>
            </p:cNvSpPr>
            <p:nvPr/>
          </p:nvSpPr>
          <p:spPr bwMode="auto">
            <a:xfrm>
              <a:off x="381000" y="5791200"/>
              <a:ext cx="8305800" cy="609600"/>
            </a:xfrm>
            <a:prstGeom prst="flowChartProcess">
              <a:avLst/>
            </a:prstGeom>
            <a:solidFill>
              <a:srgbClr val="FFCC99"/>
            </a:solidFill>
            <a:ln w="9525">
              <a:solidFill>
                <a:schemeClr val="tx1"/>
              </a:solidFill>
              <a:miter lim="800000"/>
              <a:headEnd/>
              <a:tailEnd/>
            </a:ln>
          </p:spPr>
          <p:txBody>
            <a:bodyPr wrap="none" anchor="ctr"/>
            <a:lstStyle/>
            <a:p>
              <a:pPr algn="ctr"/>
              <a:r>
                <a:rPr lang="en-US" sz="2400" b="1"/>
                <a:t>Maintenance/Relapse</a:t>
              </a:r>
            </a:p>
          </p:txBody>
        </p:sp>
        <p:sp>
          <p:nvSpPr>
            <p:cNvPr id="25609" name="AutoShape 20"/>
            <p:cNvSpPr>
              <a:spLocks noChangeArrowheads="1"/>
            </p:cNvSpPr>
            <p:nvPr/>
          </p:nvSpPr>
          <p:spPr bwMode="auto">
            <a:xfrm>
              <a:off x="4572000" y="2362200"/>
              <a:ext cx="228600" cy="457200"/>
            </a:xfrm>
            <a:prstGeom prst="downArrow">
              <a:avLst>
                <a:gd name="adj1" fmla="val 50000"/>
                <a:gd name="adj2" fmla="val 50000"/>
              </a:avLst>
            </a:prstGeom>
            <a:solidFill>
              <a:srgbClr val="FFFFFF"/>
            </a:solidFill>
            <a:ln w="9525">
              <a:solidFill>
                <a:schemeClr val="tx1"/>
              </a:solidFill>
              <a:miter lim="800000"/>
              <a:headEnd/>
              <a:tailEnd/>
            </a:ln>
          </p:spPr>
          <p:txBody>
            <a:bodyPr vert="eaVert" wrap="none" anchor="ctr"/>
            <a:lstStyle/>
            <a:p>
              <a:endParaRPr lang="en-US"/>
            </a:p>
          </p:txBody>
        </p:sp>
        <p:sp>
          <p:nvSpPr>
            <p:cNvPr id="25610" name="AutoShape 22"/>
            <p:cNvSpPr>
              <a:spLocks noChangeArrowheads="1"/>
            </p:cNvSpPr>
            <p:nvPr/>
          </p:nvSpPr>
          <p:spPr bwMode="auto">
            <a:xfrm>
              <a:off x="4572000" y="3352800"/>
              <a:ext cx="228600" cy="457200"/>
            </a:xfrm>
            <a:prstGeom prst="downArrow">
              <a:avLst>
                <a:gd name="adj1" fmla="val 50000"/>
                <a:gd name="adj2" fmla="val 50000"/>
              </a:avLst>
            </a:prstGeom>
            <a:solidFill>
              <a:srgbClr val="FFFFFF"/>
            </a:solidFill>
            <a:ln w="9525">
              <a:solidFill>
                <a:schemeClr val="tx1"/>
              </a:solidFill>
              <a:miter lim="800000"/>
              <a:headEnd/>
              <a:tailEnd/>
            </a:ln>
          </p:spPr>
          <p:txBody>
            <a:bodyPr vert="eaVert" wrap="none" anchor="ctr"/>
            <a:lstStyle/>
            <a:p>
              <a:endParaRPr lang="en-US"/>
            </a:p>
          </p:txBody>
        </p:sp>
        <p:sp>
          <p:nvSpPr>
            <p:cNvPr id="25611" name="AutoShape 23"/>
            <p:cNvSpPr>
              <a:spLocks noChangeArrowheads="1"/>
            </p:cNvSpPr>
            <p:nvPr/>
          </p:nvSpPr>
          <p:spPr bwMode="auto">
            <a:xfrm>
              <a:off x="4572000" y="4419600"/>
              <a:ext cx="228600" cy="457200"/>
            </a:xfrm>
            <a:prstGeom prst="downArrow">
              <a:avLst>
                <a:gd name="adj1" fmla="val 50000"/>
                <a:gd name="adj2" fmla="val 50000"/>
              </a:avLst>
            </a:prstGeom>
            <a:solidFill>
              <a:srgbClr val="FFFFFF"/>
            </a:solidFill>
            <a:ln w="9525">
              <a:solidFill>
                <a:schemeClr val="tx1"/>
              </a:solidFill>
              <a:miter lim="800000"/>
              <a:headEnd/>
              <a:tailEnd/>
            </a:ln>
          </p:spPr>
          <p:txBody>
            <a:bodyPr vert="eaVert" wrap="none" anchor="ctr"/>
            <a:lstStyle/>
            <a:p>
              <a:endParaRPr lang="en-US"/>
            </a:p>
          </p:txBody>
        </p:sp>
        <p:sp>
          <p:nvSpPr>
            <p:cNvPr id="25612" name="AutoShape 24"/>
            <p:cNvSpPr>
              <a:spLocks noChangeArrowheads="1"/>
            </p:cNvSpPr>
            <p:nvPr/>
          </p:nvSpPr>
          <p:spPr bwMode="auto">
            <a:xfrm>
              <a:off x="4572000" y="5410200"/>
              <a:ext cx="228600" cy="457200"/>
            </a:xfrm>
            <a:prstGeom prst="downArrow">
              <a:avLst>
                <a:gd name="adj1" fmla="val 50000"/>
                <a:gd name="adj2" fmla="val 50000"/>
              </a:avLst>
            </a:prstGeom>
            <a:solidFill>
              <a:srgbClr val="FFFFFF"/>
            </a:solidFill>
            <a:ln w="9525">
              <a:solidFill>
                <a:schemeClr val="tx1"/>
              </a:solidFill>
              <a:miter lim="800000"/>
              <a:headEnd/>
              <a:tailEnd/>
            </a:ln>
          </p:spPr>
          <p:txBody>
            <a:bodyPr vert="eaVert" wrap="none" anchor="ctr"/>
            <a:lstStyle/>
            <a:p>
              <a:endParaRPr lang="en-US"/>
            </a:p>
          </p:txBody>
        </p:sp>
      </p:grpSp>
      <p:sp>
        <p:nvSpPr>
          <p:cNvPr id="2" name="Title 1"/>
          <p:cNvSpPr>
            <a:spLocks noGrp="1"/>
          </p:cNvSpPr>
          <p:nvPr>
            <p:ph type="title"/>
          </p:nvPr>
        </p:nvSpPr>
        <p:spPr/>
        <p:txBody>
          <a:bodyPr/>
          <a:lstStyle/>
          <a:p>
            <a:r>
              <a:rPr lang="en-US" dirty="0" smtClean="0"/>
              <a:t>Stages of Change</a:t>
            </a:r>
            <a:endParaRPr lang="en-US" dirty="0"/>
          </a:p>
        </p:txBody>
      </p:sp>
    </p:spTree>
    <p:extLst>
      <p:ext uri="{BB962C8B-B14F-4D97-AF65-F5344CB8AC3E}">
        <p14:creationId xmlns:p14="http://schemas.microsoft.com/office/powerpoint/2010/main" val="20235945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81000" y="1752600"/>
            <a:ext cx="7848600" cy="4648200"/>
            <a:chOff x="381000" y="1752600"/>
            <a:chExt cx="8305800" cy="4648200"/>
          </a:xfrm>
        </p:grpSpPr>
        <p:sp>
          <p:nvSpPr>
            <p:cNvPr id="26628" name="AutoShape 15"/>
            <p:cNvSpPr>
              <a:spLocks noChangeArrowheads="1"/>
            </p:cNvSpPr>
            <p:nvPr/>
          </p:nvSpPr>
          <p:spPr bwMode="auto">
            <a:xfrm>
              <a:off x="381000" y="1752600"/>
              <a:ext cx="8305800" cy="609600"/>
            </a:xfrm>
            <a:prstGeom prst="flowChartProcess">
              <a:avLst/>
            </a:prstGeom>
            <a:solidFill>
              <a:srgbClr val="993300"/>
            </a:solidFill>
            <a:ln w="9525">
              <a:solidFill>
                <a:schemeClr val="tx1"/>
              </a:solidFill>
              <a:miter lim="800000"/>
              <a:headEnd/>
              <a:tailEnd/>
            </a:ln>
          </p:spPr>
          <p:txBody>
            <a:bodyPr wrap="none" anchor="ctr"/>
            <a:lstStyle/>
            <a:p>
              <a:pPr algn="ctr">
                <a:lnSpc>
                  <a:spcPct val="90000"/>
                </a:lnSpc>
                <a:spcBef>
                  <a:spcPct val="20000"/>
                </a:spcBef>
                <a:buClr>
                  <a:srgbClr val="FFE885"/>
                </a:buClr>
                <a:buFont typeface="Wingdings" pitchFamily="2" charset="2"/>
                <a:buNone/>
              </a:pPr>
              <a:endParaRPr lang="en-US" b="1"/>
            </a:p>
            <a:p>
              <a:pPr algn="ctr">
                <a:lnSpc>
                  <a:spcPct val="90000"/>
                </a:lnSpc>
                <a:spcBef>
                  <a:spcPct val="20000"/>
                </a:spcBef>
                <a:buClr>
                  <a:srgbClr val="FFE885"/>
                </a:buClr>
                <a:buFont typeface="Wingdings" pitchFamily="2" charset="2"/>
                <a:buNone/>
              </a:pPr>
              <a:r>
                <a:rPr lang="en-US" sz="2400" b="1"/>
                <a:t>Precontemplation</a:t>
              </a:r>
            </a:p>
            <a:p>
              <a:pPr algn="ctr"/>
              <a:endParaRPr lang="en-US"/>
            </a:p>
          </p:txBody>
        </p:sp>
        <p:sp>
          <p:nvSpPr>
            <p:cNvPr id="26629" name="AutoShape 16"/>
            <p:cNvSpPr>
              <a:spLocks noChangeArrowheads="1"/>
            </p:cNvSpPr>
            <p:nvPr/>
          </p:nvSpPr>
          <p:spPr bwMode="auto">
            <a:xfrm>
              <a:off x="381000" y="2743200"/>
              <a:ext cx="8305800" cy="609600"/>
            </a:xfrm>
            <a:prstGeom prst="flowChartProcess">
              <a:avLst/>
            </a:prstGeom>
            <a:solidFill>
              <a:srgbClr val="FF6600"/>
            </a:solidFill>
            <a:ln w="9525">
              <a:solidFill>
                <a:schemeClr val="tx1"/>
              </a:solidFill>
              <a:miter lim="800000"/>
              <a:headEnd/>
              <a:tailEnd/>
            </a:ln>
          </p:spPr>
          <p:txBody>
            <a:bodyPr wrap="none" anchor="ctr"/>
            <a:lstStyle/>
            <a:p>
              <a:pPr algn="ctr">
                <a:lnSpc>
                  <a:spcPct val="90000"/>
                </a:lnSpc>
                <a:spcBef>
                  <a:spcPct val="20000"/>
                </a:spcBef>
                <a:buClr>
                  <a:srgbClr val="FFE885"/>
                </a:buClr>
                <a:buFont typeface="Wingdings" pitchFamily="2" charset="2"/>
                <a:buNone/>
              </a:pPr>
              <a:endParaRPr lang="en-US" sz="2400" b="1"/>
            </a:p>
            <a:p>
              <a:pPr algn="ctr">
                <a:lnSpc>
                  <a:spcPct val="90000"/>
                </a:lnSpc>
                <a:spcBef>
                  <a:spcPct val="20000"/>
                </a:spcBef>
                <a:buClr>
                  <a:srgbClr val="FFE885"/>
                </a:buClr>
                <a:buFont typeface="Wingdings" pitchFamily="2" charset="2"/>
                <a:buNone/>
              </a:pPr>
              <a:r>
                <a:rPr lang="en-US" sz="2400" b="1"/>
                <a:t>Contemplation</a:t>
              </a:r>
            </a:p>
            <a:p>
              <a:pPr algn="ctr"/>
              <a:endParaRPr lang="en-US"/>
            </a:p>
          </p:txBody>
        </p:sp>
        <p:sp>
          <p:nvSpPr>
            <p:cNvPr id="26630" name="AutoShape 17"/>
            <p:cNvSpPr>
              <a:spLocks noChangeArrowheads="1"/>
            </p:cNvSpPr>
            <p:nvPr/>
          </p:nvSpPr>
          <p:spPr bwMode="auto">
            <a:xfrm>
              <a:off x="381000" y="3810000"/>
              <a:ext cx="8305800" cy="609600"/>
            </a:xfrm>
            <a:prstGeom prst="flowChartProcess">
              <a:avLst/>
            </a:prstGeom>
            <a:solidFill>
              <a:srgbClr val="FF9900"/>
            </a:solidFill>
            <a:ln w="9525">
              <a:solidFill>
                <a:schemeClr val="tx1"/>
              </a:solidFill>
              <a:miter lim="800000"/>
              <a:headEnd/>
              <a:tailEnd/>
            </a:ln>
          </p:spPr>
          <p:txBody>
            <a:bodyPr wrap="none" anchor="ctr"/>
            <a:lstStyle/>
            <a:p>
              <a:pPr algn="ctr">
                <a:lnSpc>
                  <a:spcPct val="90000"/>
                </a:lnSpc>
                <a:spcBef>
                  <a:spcPct val="20000"/>
                </a:spcBef>
                <a:buClr>
                  <a:srgbClr val="FFE885"/>
                </a:buClr>
                <a:buFont typeface="Wingdings" pitchFamily="2" charset="2"/>
                <a:buNone/>
              </a:pPr>
              <a:endParaRPr lang="en-US" b="1"/>
            </a:p>
            <a:p>
              <a:pPr algn="ctr">
                <a:lnSpc>
                  <a:spcPct val="90000"/>
                </a:lnSpc>
                <a:spcBef>
                  <a:spcPct val="20000"/>
                </a:spcBef>
                <a:buClr>
                  <a:srgbClr val="FFE885"/>
                </a:buClr>
                <a:buFont typeface="Wingdings" pitchFamily="2" charset="2"/>
                <a:buNone/>
              </a:pPr>
              <a:r>
                <a:rPr lang="en-US" sz="2400" b="1"/>
                <a:t>Preparation</a:t>
              </a:r>
            </a:p>
            <a:p>
              <a:pPr algn="ctr"/>
              <a:endParaRPr lang="en-US"/>
            </a:p>
          </p:txBody>
        </p:sp>
        <p:sp>
          <p:nvSpPr>
            <p:cNvPr id="26631" name="AutoShape 18"/>
            <p:cNvSpPr>
              <a:spLocks noChangeArrowheads="1"/>
            </p:cNvSpPr>
            <p:nvPr/>
          </p:nvSpPr>
          <p:spPr bwMode="auto">
            <a:xfrm>
              <a:off x="381000" y="4800600"/>
              <a:ext cx="8305800" cy="609600"/>
            </a:xfrm>
            <a:prstGeom prst="flowChartProcess">
              <a:avLst/>
            </a:prstGeom>
            <a:solidFill>
              <a:srgbClr val="FFCC00"/>
            </a:solidFill>
            <a:ln w="9525">
              <a:solidFill>
                <a:schemeClr val="tx1"/>
              </a:solidFill>
              <a:miter lim="800000"/>
              <a:headEnd/>
              <a:tailEnd/>
            </a:ln>
          </p:spPr>
          <p:txBody>
            <a:bodyPr wrap="none" anchor="ctr"/>
            <a:lstStyle/>
            <a:p>
              <a:pPr algn="ctr">
                <a:lnSpc>
                  <a:spcPct val="90000"/>
                </a:lnSpc>
                <a:spcBef>
                  <a:spcPct val="20000"/>
                </a:spcBef>
                <a:buClr>
                  <a:srgbClr val="FFE885"/>
                </a:buClr>
                <a:buFont typeface="Wingdings" pitchFamily="2" charset="2"/>
                <a:buNone/>
              </a:pPr>
              <a:endParaRPr lang="en-US" b="1"/>
            </a:p>
            <a:p>
              <a:pPr algn="ctr">
                <a:lnSpc>
                  <a:spcPct val="90000"/>
                </a:lnSpc>
                <a:spcBef>
                  <a:spcPct val="20000"/>
                </a:spcBef>
                <a:buClr>
                  <a:srgbClr val="FFE885"/>
                </a:buClr>
                <a:buFont typeface="Wingdings" pitchFamily="2" charset="2"/>
                <a:buNone/>
              </a:pPr>
              <a:r>
                <a:rPr lang="en-US" sz="2400" b="1"/>
                <a:t>Action</a:t>
              </a:r>
            </a:p>
            <a:p>
              <a:pPr algn="ctr"/>
              <a:endParaRPr lang="en-US"/>
            </a:p>
          </p:txBody>
        </p:sp>
        <p:sp>
          <p:nvSpPr>
            <p:cNvPr id="26632" name="AutoShape 19"/>
            <p:cNvSpPr>
              <a:spLocks noChangeArrowheads="1"/>
            </p:cNvSpPr>
            <p:nvPr/>
          </p:nvSpPr>
          <p:spPr bwMode="auto">
            <a:xfrm>
              <a:off x="381000" y="5791200"/>
              <a:ext cx="8305800" cy="609600"/>
            </a:xfrm>
            <a:prstGeom prst="flowChartProcess">
              <a:avLst/>
            </a:prstGeom>
            <a:solidFill>
              <a:srgbClr val="FFCC99"/>
            </a:solidFill>
            <a:ln w="9525">
              <a:solidFill>
                <a:schemeClr val="tx1"/>
              </a:solidFill>
              <a:miter lim="800000"/>
              <a:headEnd/>
              <a:tailEnd/>
            </a:ln>
          </p:spPr>
          <p:txBody>
            <a:bodyPr wrap="none" anchor="ctr"/>
            <a:lstStyle/>
            <a:p>
              <a:pPr algn="ctr"/>
              <a:r>
                <a:rPr lang="en-US" sz="2400" b="1"/>
                <a:t>Maintenance/Relapse</a:t>
              </a:r>
            </a:p>
          </p:txBody>
        </p:sp>
        <p:sp>
          <p:nvSpPr>
            <p:cNvPr id="26633" name="AutoShape 20"/>
            <p:cNvSpPr>
              <a:spLocks noChangeArrowheads="1"/>
            </p:cNvSpPr>
            <p:nvPr/>
          </p:nvSpPr>
          <p:spPr bwMode="auto">
            <a:xfrm>
              <a:off x="4572000" y="2362200"/>
              <a:ext cx="228600" cy="457200"/>
            </a:xfrm>
            <a:prstGeom prst="downArrow">
              <a:avLst>
                <a:gd name="adj1" fmla="val 50000"/>
                <a:gd name="adj2" fmla="val 50000"/>
              </a:avLst>
            </a:prstGeom>
            <a:solidFill>
              <a:srgbClr val="FFFFFF"/>
            </a:solidFill>
            <a:ln w="9525">
              <a:solidFill>
                <a:schemeClr val="tx1"/>
              </a:solidFill>
              <a:miter lim="800000"/>
              <a:headEnd/>
              <a:tailEnd/>
            </a:ln>
          </p:spPr>
          <p:txBody>
            <a:bodyPr vert="eaVert" wrap="none" anchor="ctr"/>
            <a:lstStyle/>
            <a:p>
              <a:endParaRPr lang="en-US"/>
            </a:p>
          </p:txBody>
        </p:sp>
        <p:sp>
          <p:nvSpPr>
            <p:cNvPr id="26634" name="AutoShape 22"/>
            <p:cNvSpPr>
              <a:spLocks noChangeArrowheads="1"/>
            </p:cNvSpPr>
            <p:nvPr/>
          </p:nvSpPr>
          <p:spPr bwMode="auto">
            <a:xfrm>
              <a:off x="4572000" y="3352800"/>
              <a:ext cx="228600" cy="457200"/>
            </a:xfrm>
            <a:prstGeom prst="downArrow">
              <a:avLst>
                <a:gd name="adj1" fmla="val 50000"/>
                <a:gd name="adj2" fmla="val 50000"/>
              </a:avLst>
            </a:prstGeom>
            <a:solidFill>
              <a:srgbClr val="FFFFFF"/>
            </a:solidFill>
            <a:ln w="9525">
              <a:solidFill>
                <a:schemeClr val="tx1"/>
              </a:solidFill>
              <a:miter lim="800000"/>
              <a:headEnd/>
              <a:tailEnd/>
            </a:ln>
          </p:spPr>
          <p:txBody>
            <a:bodyPr vert="eaVert" wrap="none" anchor="ctr"/>
            <a:lstStyle/>
            <a:p>
              <a:endParaRPr lang="en-US"/>
            </a:p>
          </p:txBody>
        </p:sp>
        <p:sp>
          <p:nvSpPr>
            <p:cNvPr id="26635" name="AutoShape 23"/>
            <p:cNvSpPr>
              <a:spLocks noChangeArrowheads="1"/>
            </p:cNvSpPr>
            <p:nvPr/>
          </p:nvSpPr>
          <p:spPr bwMode="auto">
            <a:xfrm>
              <a:off x="4572000" y="4419600"/>
              <a:ext cx="228600" cy="457200"/>
            </a:xfrm>
            <a:prstGeom prst="downArrow">
              <a:avLst>
                <a:gd name="adj1" fmla="val 50000"/>
                <a:gd name="adj2" fmla="val 50000"/>
              </a:avLst>
            </a:prstGeom>
            <a:solidFill>
              <a:srgbClr val="FFFFFF"/>
            </a:solidFill>
            <a:ln w="9525">
              <a:solidFill>
                <a:schemeClr val="tx1"/>
              </a:solidFill>
              <a:miter lim="800000"/>
              <a:headEnd/>
              <a:tailEnd/>
            </a:ln>
          </p:spPr>
          <p:txBody>
            <a:bodyPr vert="eaVert" wrap="none" anchor="ctr"/>
            <a:lstStyle/>
            <a:p>
              <a:endParaRPr lang="en-US"/>
            </a:p>
          </p:txBody>
        </p:sp>
        <p:sp>
          <p:nvSpPr>
            <p:cNvPr id="26636" name="AutoShape 24"/>
            <p:cNvSpPr>
              <a:spLocks noChangeArrowheads="1"/>
            </p:cNvSpPr>
            <p:nvPr/>
          </p:nvSpPr>
          <p:spPr bwMode="auto">
            <a:xfrm>
              <a:off x="4572000" y="5410200"/>
              <a:ext cx="228600" cy="457200"/>
            </a:xfrm>
            <a:prstGeom prst="downArrow">
              <a:avLst>
                <a:gd name="adj1" fmla="val 50000"/>
                <a:gd name="adj2" fmla="val 50000"/>
              </a:avLst>
            </a:prstGeom>
            <a:solidFill>
              <a:srgbClr val="FFFFFF"/>
            </a:solidFill>
            <a:ln w="9525">
              <a:solidFill>
                <a:schemeClr val="tx1"/>
              </a:solidFill>
              <a:miter lim="800000"/>
              <a:headEnd/>
              <a:tailEnd/>
            </a:ln>
          </p:spPr>
          <p:txBody>
            <a:bodyPr vert="eaVert" wrap="none" anchor="ctr"/>
            <a:lstStyle/>
            <a:p>
              <a:endParaRPr lang="en-US"/>
            </a:p>
          </p:txBody>
        </p:sp>
      </p:grpSp>
      <p:sp>
        <p:nvSpPr>
          <p:cNvPr id="2" name="Title 1"/>
          <p:cNvSpPr>
            <a:spLocks noGrp="1"/>
          </p:cNvSpPr>
          <p:nvPr>
            <p:ph type="title"/>
          </p:nvPr>
        </p:nvSpPr>
        <p:spPr/>
        <p:txBody>
          <a:bodyPr/>
          <a:lstStyle/>
          <a:p>
            <a:r>
              <a:rPr lang="en-US" dirty="0" smtClean="0"/>
              <a:t>Stages of Change</a:t>
            </a:r>
            <a:endParaRPr lang="en-US" dirty="0"/>
          </a:p>
        </p:txBody>
      </p:sp>
    </p:spTree>
    <p:extLst>
      <p:ext uri="{BB962C8B-B14F-4D97-AF65-F5344CB8AC3E}">
        <p14:creationId xmlns:p14="http://schemas.microsoft.com/office/powerpoint/2010/main" val="192121693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Alcohol and co-occurring Psychiatric disorders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234007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4"/>
          <p:cNvSpPr>
            <a:spLocks noGrp="1" noChangeArrowheads="1"/>
          </p:cNvSpPr>
          <p:nvPr>
            <p:ph type="body" sz="half" idx="1"/>
          </p:nvPr>
        </p:nvSpPr>
        <p:spPr>
          <a:xfrm>
            <a:off x="457200" y="1600200"/>
            <a:ext cx="7772400" cy="5105400"/>
          </a:xfrm>
          <a:noFill/>
          <a:ln>
            <a:noFill/>
            <a:miter lim="800000"/>
            <a:headEnd/>
            <a:tailEnd/>
          </a:ln>
        </p:spPr>
        <p:txBody>
          <a:bodyPr vert="horz" lIns="91440" tIns="45720" rIns="91440" bIns="45720" rtlCol="0">
            <a:normAutofit/>
          </a:bodyPr>
          <a:lstStyle/>
          <a:p>
            <a:pPr marL="401638" indent="-401638"/>
            <a:r>
              <a:rPr lang="en-US" dirty="0"/>
              <a:t>Alcohol use disorder(s) PLUS mental disorder(s)</a:t>
            </a:r>
          </a:p>
          <a:p>
            <a:pPr marL="401638" indent="-401638"/>
            <a:endParaRPr lang="en-US" dirty="0"/>
          </a:p>
          <a:p>
            <a:pPr marL="401638" indent="-401638"/>
            <a:r>
              <a:rPr lang="en-US" dirty="0"/>
              <a:t>Diagnosis of mental disorder must be independent of alcohol use</a:t>
            </a:r>
          </a:p>
          <a:p>
            <a:pPr marL="401638" indent="-401638"/>
            <a:endParaRPr lang="en-US" dirty="0"/>
          </a:p>
        </p:txBody>
      </p:sp>
      <p:sp>
        <p:nvSpPr>
          <p:cNvPr id="2" name="Title 1"/>
          <p:cNvSpPr>
            <a:spLocks noGrp="1"/>
          </p:cNvSpPr>
          <p:nvPr>
            <p:ph type="title"/>
          </p:nvPr>
        </p:nvSpPr>
        <p:spPr/>
        <p:txBody>
          <a:bodyPr/>
          <a:lstStyle/>
          <a:p>
            <a:r>
              <a:rPr lang="en-US" dirty="0" smtClean="0"/>
              <a:t>Co-occurring Psychiatric Disorders</a:t>
            </a:r>
            <a:endParaRPr lang="en-US" dirty="0"/>
          </a:p>
        </p:txBody>
      </p:sp>
    </p:spTree>
    <p:extLst>
      <p:ext uri="{BB962C8B-B14F-4D97-AF65-F5344CB8AC3E}">
        <p14:creationId xmlns:p14="http://schemas.microsoft.com/office/powerpoint/2010/main" val="57462112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4"/>
          <p:cNvSpPr>
            <a:spLocks noGrp="1" noChangeArrowheads="1"/>
          </p:cNvSpPr>
          <p:nvPr>
            <p:ph type="body" sz="half" idx="1"/>
          </p:nvPr>
        </p:nvSpPr>
        <p:spPr>
          <a:xfrm>
            <a:off x="457200" y="1676400"/>
            <a:ext cx="7772400" cy="5029200"/>
          </a:xfrm>
          <a:noFill/>
          <a:ln>
            <a:noFill/>
            <a:miter lim="800000"/>
            <a:headEnd/>
            <a:tailEnd/>
          </a:ln>
        </p:spPr>
        <p:txBody>
          <a:bodyPr vert="horz" lIns="91440" tIns="45720" rIns="91440" bIns="45720" rtlCol="0">
            <a:normAutofit/>
          </a:bodyPr>
          <a:lstStyle/>
          <a:p>
            <a:pPr marL="401638" indent="-401638"/>
            <a:r>
              <a:rPr lang="en-US" dirty="0"/>
              <a:t>Assessment necessary for proper intervention</a:t>
            </a:r>
          </a:p>
          <a:p>
            <a:pPr marL="401638" indent="-401638"/>
            <a:r>
              <a:rPr lang="en-US" dirty="0"/>
              <a:t>Interventions can include:</a:t>
            </a:r>
          </a:p>
          <a:p>
            <a:pPr lvl="1"/>
            <a:r>
              <a:rPr lang="en-US" dirty="0"/>
              <a:t>Psychopharmacology</a:t>
            </a:r>
          </a:p>
          <a:p>
            <a:pPr lvl="1"/>
            <a:r>
              <a:rPr lang="en-US" dirty="0"/>
              <a:t>Counseling</a:t>
            </a:r>
          </a:p>
          <a:p>
            <a:pPr lvl="1"/>
            <a:r>
              <a:rPr lang="en-US" dirty="0"/>
              <a:t>CBT</a:t>
            </a:r>
          </a:p>
          <a:p>
            <a:pPr lvl="1"/>
            <a:r>
              <a:rPr lang="en-US" dirty="0"/>
              <a:t>Motivational enhancement therapy</a:t>
            </a:r>
          </a:p>
          <a:p>
            <a:pPr marL="401638" indent="-401638"/>
            <a:r>
              <a:rPr lang="en-US" dirty="0"/>
              <a:t>Interventions should be targeted</a:t>
            </a:r>
          </a:p>
          <a:p>
            <a:pPr marL="401638" indent="-401638"/>
            <a:endParaRPr lang="en-US" dirty="0"/>
          </a:p>
        </p:txBody>
      </p:sp>
      <p:sp>
        <p:nvSpPr>
          <p:cNvPr id="2" name="Title 1"/>
          <p:cNvSpPr>
            <a:spLocks noGrp="1"/>
          </p:cNvSpPr>
          <p:nvPr>
            <p:ph type="title"/>
          </p:nvPr>
        </p:nvSpPr>
        <p:spPr/>
        <p:txBody>
          <a:bodyPr/>
          <a:lstStyle/>
          <a:p>
            <a:r>
              <a:rPr lang="en-US" dirty="0" smtClean="0"/>
              <a:t>Co-occurring Psychiatric Disorders</a:t>
            </a:r>
            <a:endParaRPr lang="en-US" dirty="0"/>
          </a:p>
        </p:txBody>
      </p:sp>
    </p:spTree>
    <p:extLst>
      <p:ext uri="{BB962C8B-B14F-4D97-AF65-F5344CB8AC3E}">
        <p14:creationId xmlns:p14="http://schemas.microsoft.com/office/powerpoint/2010/main" val="353442186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Alcohol-Dependent Families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76821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sz="half" idx="2"/>
          </p:nvPr>
        </p:nvSpPr>
        <p:spPr>
          <a:xfrm>
            <a:off x="457200" y="1600200"/>
            <a:ext cx="4038600" cy="5029200"/>
          </a:xfrm>
          <a:noFill/>
          <a:ln>
            <a:noFill/>
            <a:miter lim="800000"/>
            <a:headEnd/>
            <a:tailEnd/>
          </a:ln>
        </p:spPr>
        <p:txBody>
          <a:bodyPr/>
          <a:lstStyle/>
          <a:p>
            <a:pPr eaLnBrk="1" hangingPunct="1"/>
            <a:r>
              <a:rPr lang="en-US" sz="2800" dirty="0" smtClean="0"/>
              <a:t>FASD is an umbrella term</a:t>
            </a:r>
          </a:p>
          <a:p>
            <a:pPr eaLnBrk="1" hangingPunct="1"/>
            <a:endParaRPr lang="en-US" sz="2800" dirty="0" smtClean="0"/>
          </a:p>
          <a:p>
            <a:pPr eaLnBrk="1" hangingPunct="1"/>
            <a:r>
              <a:rPr lang="en-US" sz="2800" dirty="0" smtClean="0"/>
              <a:t>Describes range of effects caused by prenatal alcohol exposure</a:t>
            </a:r>
          </a:p>
          <a:p>
            <a:pPr eaLnBrk="1" hangingPunct="1"/>
            <a:endParaRPr lang="en-US" sz="2800" dirty="0" smtClean="0"/>
          </a:p>
          <a:p>
            <a:pPr eaLnBrk="1" hangingPunct="1"/>
            <a:r>
              <a:rPr lang="en-US" sz="2800" dirty="0" smtClean="0"/>
              <a:t>FAS is a subset of FASD</a:t>
            </a:r>
            <a:endParaRPr lang="en-US" sz="2400" dirty="0" smtClean="0"/>
          </a:p>
        </p:txBody>
      </p:sp>
      <p:pic>
        <p:nvPicPr>
          <p:cNvPr id="4101" name="Picture 10" descr="umbrella copy.jpg"/>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t="7765" r="1273"/>
          <a:stretch>
            <a:fillRect/>
          </a:stretch>
        </p:blipFill>
        <p:spPr>
          <a:xfrm>
            <a:off x="4572000" y="2819400"/>
            <a:ext cx="3810000" cy="2743200"/>
          </a:xfrm>
          <a:noFill/>
          <a:ln>
            <a:solidFill>
              <a:srgbClr val="FFE885"/>
            </a:solidFill>
            <a:miter lim="800000"/>
            <a:headEnd/>
            <a:tailEnd/>
          </a:ln>
        </p:spPr>
      </p:pic>
      <p:sp>
        <p:nvSpPr>
          <p:cNvPr id="4102" name="Text Box 6"/>
          <p:cNvSpPr txBox="1">
            <a:spLocks noChangeArrowheads="1"/>
          </p:cNvSpPr>
          <p:nvPr/>
        </p:nvSpPr>
        <p:spPr bwMode="auto">
          <a:xfrm>
            <a:off x="4572000" y="1600200"/>
            <a:ext cx="3810000" cy="1077218"/>
          </a:xfrm>
          <a:prstGeom prst="rect">
            <a:avLst/>
          </a:prstGeom>
          <a:noFill/>
          <a:ln w="9525" algn="ctr">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3200" dirty="0"/>
              <a:t>Fetal alcohol spectrum disorders</a:t>
            </a:r>
          </a:p>
        </p:txBody>
      </p:sp>
      <p:sp>
        <p:nvSpPr>
          <p:cNvPr id="4103" name="TextBox 1"/>
          <p:cNvSpPr txBox="1">
            <a:spLocks noChangeArrowheads="1"/>
          </p:cNvSpPr>
          <p:nvPr/>
        </p:nvSpPr>
        <p:spPr bwMode="auto">
          <a:xfrm>
            <a:off x="4686300" y="5715000"/>
            <a:ext cx="35814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100" dirty="0"/>
              <a:t>Image source: State of Alaska Division of Health and Social Services’ </a:t>
            </a:r>
            <a:r>
              <a:rPr lang="en-US" sz="1100" i="1" dirty="0"/>
              <a:t>FASD 101: Insights into Fetal Alcohol Spectrum Disorders.</a:t>
            </a:r>
            <a:endParaRPr lang="en-US" sz="1100" dirty="0"/>
          </a:p>
        </p:txBody>
      </p:sp>
      <p:sp>
        <p:nvSpPr>
          <p:cNvPr id="2" name="Title 1"/>
          <p:cNvSpPr>
            <a:spLocks noGrp="1"/>
          </p:cNvSpPr>
          <p:nvPr>
            <p:ph type="title"/>
          </p:nvPr>
        </p:nvSpPr>
        <p:spPr/>
        <p:txBody>
          <a:bodyPr/>
          <a:lstStyle/>
          <a:p>
            <a:r>
              <a:rPr lang="en-US" dirty="0" smtClean="0"/>
              <a:t>Terminology of FASD</a:t>
            </a:r>
            <a:endParaRPr lang="en-US" dirty="0"/>
          </a:p>
        </p:txBody>
      </p:sp>
    </p:spTree>
    <p:extLst>
      <p:ext uri="{BB962C8B-B14F-4D97-AF65-F5344CB8AC3E}">
        <p14:creationId xmlns:p14="http://schemas.microsoft.com/office/powerpoint/2010/main" val="12770971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6"/>
          <p:cNvSpPr>
            <a:spLocks noGrp="1" noChangeArrowheads="1"/>
          </p:cNvSpPr>
          <p:nvPr>
            <p:ph type="body" sz="half" idx="2"/>
          </p:nvPr>
        </p:nvSpPr>
        <p:spPr>
          <a:xfrm>
            <a:off x="4648200" y="1981200"/>
            <a:ext cx="3581400" cy="4724400"/>
          </a:xfrm>
          <a:noFill/>
          <a:ln>
            <a:noFill/>
            <a:miter lim="800000"/>
            <a:headEnd/>
            <a:tailEnd/>
          </a:ln>
        </p:spPr>
        <p:txBody>
          <a:bodyPr vert="horz" lIns="91440" tIns="45720" rIns="91440" bIns="45720" rtlCol="0">
            <a:normAutofit fontScale="92500" lnSpcReduction="10000"/>
          </a:bodyPr>
          <a:lstStyle/>
          <a:p>
            <a:pPr marL="401638" indent="-401638"/>
            <a:r>
              <a:rPr lang="en-US" dirty="0"/>
              <a:t>Effects of alcohol on the individual</a:t>
            </a:r>
          </a:p>
          <a:p>
            <a:pPr marL="401638" indent="-401638"/>
            <a:endParaRPr lang="en-US" dirty="0"/>
          </a:p>
          <a:p>
            <a:pPr marL="401638" indent="-401638"/>
            <a:r>
              <a:rPr lang="en-US" dirty="0"/>
              <a:t>Addictive tendency of the individual</a:t>
            </a:r>
          </a:p>
          <a:p>
            <a:pPr marL="401638" indent="-401638"/>
            <a:endParaRPr lang="en-US" dirty="0"/>
          </a:p>
          <a:p>
            <a:pPr marL="401638" indent="-401638"/>
            <a:r>
              <a:rPr lang="en-US" dirty="0"/>
              <a:t>Metabolism of alcohol in the body</a:t>
            </a:r>
          </a:p>
          <a:p>
            <a:pPr marL="401638" indent="-401638"/>
            <a:endParaRPr lang="en-US" dirty="0"/>
          </a:p>
          <a:p>
            <a:pPr marL="401638" indent="-401638"/>
            <a:r>
              <a:rPr lang="en-US" dirty="0"/>
              <a:t>Individual alcohol tolerance level</a:t>
            </a:r>
          </a:p>
        </p:txBody>
      </p:sp>
      <p:sp>
        <p:nvSpPr>
          <p:cNvPr id="31748" name="Text Box 7"/>
          <p:cNvSpPr txBox="1">
            <a:spLocks noChangeArrowheads="1"/>
          </p:cNvSpPr>
          <p:nvPr/>
        </p:nvSpPr>
        <p:spPr bwMode="auto">
          <a:xfrm>
            <a:off x="228600" y="1371600"/>
            <a:ext cx="8001000" cy="5286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en-US"/>
            </a:defPPr>
            <a:lvl1pPr algn="ctr">
              <a:defRPr sz="2800">
                <a:solidFill>
                  <a:schemeClr val="accent1"/>
                </a:solidFill>
                <a:latin typeface="Arial" charset="0"/>
              </a:defRPr>
            </a:lvl1pPr>
          </a:lstStyle>
          <a:p>
            <a:r>
              <a:rPr lang="en-US"/>
              <a:t>Genetic Influences</a:t>
            </a:r>
          </a:p>
        </p:txBody>
      </p:sp>
      <p:pic>
        <p:nvPicPr>
          <p:cNvPr id="31749" name="Picture 12"/>
          <p:cNvPicPr>
            <a:picLocks noGrp="1" noChangeAspect="1" noChangeArrowheads="1"/>
          </p:cNvPicPr>
          <p:nvPr>
            <p:ph type="body" sz="half" idx="1"/>
          </p:nvPr>
        </p:nvPicPr>
        <p:blipFill>
          <a:blip r:embed="rId3">
            <a:extLst>
              <a:ext uri="{28A0092B-C50C-407E-A947-70E740481C1C}">
                <a14:useLocalDpi xmlns:a14="http://schemas.microsoft.com/office/drawing/2010/main" val="0"/>
              </a:ext>
            </a:extLst>
          </a:blip>
          <a:srcRect/>
          <a:stretch>
            <a:fillRect/>
          </a:stretch>
        </p:blipFill>
        <p:spPr>
          <a:xfrm>
            <a:off x="228600" y="1981200"/>
            <a:ext cx="4267200" cy="4724400"/>
          </a:xfrm>
          <a:noFill/>
          <a:ln>
            <a:solidFill>
              <a:srgbClr val="FFE885"/>
            </a:solidFill>
            <a:miter lim="800000"/>
            <a:headEnd/>
            <a:tailEnd/>
          </a:ln>
        </p:spPr>
      </p:pic>
      <p:sp>
        <p:nvSpPr>
          <p:cNvPr id="2" name="Title 1"/>
          <p:cNvSpPr>
            <a:spLocks noGrp="1"/>
          </p:cNvSpPr>
          <p:nvPr>
            <p:ph type="title"/>
          </p:nvPr>
        </p:nvSpPr>
        <p:spPr/>
        <p:txBody>
          <a:bodyPr/>
          <a:lstStyle/>
          <a:p>
            <a:r>
              <a:rPr lang="en-US" dirty="0" smtClean="0"/>
              <a:t>Alcohol-dependent Families</a:t>
            </a:r>
            <a:endParaRPr lang="en-US" dirty="0"/>
          </a:p>
        </p:txBody>
      </p:sp>
    </p:spTree>
    <p:extLst>
      <p:ext uri="{BB962C8B-B14F-4D97-AF65-F5344CB8AC3E}">
        <p14:creationId xmlns:p14="http://schemas.microsoft.com/office/powerpoint/2010/main" val="230982389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4"/>
          <p:cNvSpPr>
            <a:spLocks noGrp="1" noChangeArrowheads="1"/>
          </p:cNvSpPr>
          <p:nvPr>
            <p:ph type="body" sz="half" idx="2"/>
          </p:nvPr>
        </p:nvSpPr>
        <p:spPr>
          <a:xfrm>
            <a:off x="457200" y="1981200"/>
            <a:ext cx="7772400" cy="4191000"/>
          </a:xfrm>
          <a:noFill/>
          <a:ln>
            <a:noFill/>
            <a:miter lim="800000"/>
            <a:headEnd/>
            <a:tailEnd/>
          </a:ln>
        </p:spPr>
        <p:txBody>
          <a:bodyPr vert="horz" lIns="91440" tIns="45720" rIns="91440" bIns="45720" rtlCol="0">
            <a:normAutofit/>
          </a:bodyPr>
          <a:lstStyle/>
          <a:p>
            <a:pPr marL="401638" indent="-401638"/>
            <a:r>
              <a:rPr lang="en-US" dirty="0"/>
              <a:t>Parental use of alcohol associated with children’s use of alcohol</a:t>
            </a:r>
          </a:p>
          <a:p>
            <a:pPr marL="401638" indent="-401638"/>
            <a:endParaRPr lang="en-US" dirty="0"/>
          </a:p>
          <a:p>
            <a:pPr marL="401638" indent="-401638"/>
            <a:r>
              <a:rPr lang="en-US" dirty="0"/>
              <a:t>Adverse childhood experiences are associated with subsequent alcohol abuse</a:t>
            </a:r>
          </a:p>
          <a:p>
            <a:pPr marL="401638" indent="-401638"/>
            <a:endParaRPr lang="en-US" dirty="0"/>
          </a:p>
          <a:p>
            <a:pPr marL="401638" indent="-401638"/>
            <a:r>
              <a:rPr lang="en-US" dirty="0"/>
              <a:t>Lack of parental involvement in child’s life linked to subsequent alcohol abuse later in life</a:t>
            </a:r>
          </a:p>
        </p:txBody>
      </p:sp>
      <p:sp>
        <p:nvSpPr>
          <p:cNvPr id="32772" name="Text Box 5"/>
          <p:cNvSpPr txBox="1">
            <a:spLocks noChangeArrowheads="1"/>
          </p:cNvSpPr>
          <p:nvPr/>
        </p:nvSpPr>
        <p:spPr bwMode="auto">
          <a:xfrm>
            <a:off x="457200" y="1371600"/>
            <a:ext cx="7772400" cy="5286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en-US"/>
            </a:defPPr>
            <a:lvl1pPr algn="ctr">
              <a:defRPr sz="2800">
                <a:solidFill>
                  <a:schemeClr val="accent1"/>
                </a:solidFill>
                <a:latin typeface="Arial" charset="0"/>
              </a:defRPr>
            </a:lvl1pPr>
          </a:lstStyle>
          <a:p>
            <a:r>
              <a:rPr lang="en-US" dirty="0"/>
              <a:t>Family Risk Factors</a:t>
            </a:r>
          </a:p>
        </p:txBody>
      </p:sp>
      <p:sp>
        <p:nvSpPr>
          <p:cNvPr id="2" name="Title 1"/>
          <p:cNvSpPr>
            <a:spLocks noGrp="1"/>
          </p:cNvSpPr>
          <p:nvPr>
            <p:ph type="title"/>
          </p:nvPr>
        </p:nvSpPr>
        <p:spPr/>
        <p:txBody>
          <a:bodyPr/>
          <a:lstStyle/>
          <a:p>
            <a:r>
              <a:rPr lang="en-US" dirty="0" smtClean="0"/>
              <a:t>Alcohol-dependent Families</a:t>
            </a:r>
            <a:endParaRPr lang="en-US" dirty="0"/>
          </a:p>
        </p:txBody>
      </p:sp>
    </p:spTree>
    <p:extLst>
      <p:ext uri="{BB962C8B-B14F-4D97-AF65-F5344CB8AC3E}">
        <p14:creationId xmlns:p14="http://schemas.microsoft.com/office/powerpoint/2010/main" val="173168866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4"/>
          <p:cNvSpPr>
            <a:spLocks noGrp="1" noChangeArrowheads="1"/>
          </p:cNvSpPr>
          <p:nvPr>
            <p:ph type="body" sz="half" idx="1"/>
          </p:nvPr>
        </p:nvSpPr>
        <p:spPr>
          <a:xfrm>
            <a:off x="152400" y="1447800"/>
            <a:ext cx="4267200" cy="4724400"/>
          </a:xfrm>
          <a:noFill/>
          <a:ln cap="flat">
            <a:noFill/>
            <a:miter lim="800000"/>
            <a:headEnd/>
            <a:tailEnd/>
          </a:ln>
        </p:spPr>
        <p:txBody>
          <a:bodyPr>
            <a:normAutofit lnSpcReduction="10000"/>
          </a:bodyPr>
          <a:lstStyle/>
          <a:p>
            <a:pPr eaLnBrk="1" hangingPunct="1">
              <a:lnSpc>
                <a:spcPct val="90000"/>
              </a:lnSpc>
            </a:pPr>
            <a:r>
              <a:rPr lang="en-US" sz="2400" dirty="0" smtClean="0"/>
              <a:t>Models of alcohol use</a:t>
            </a:r>
          </a:p>
          <a:p>
            <a:pPr eaLnBrk="1" hangingPunct="1">
              <a:lnSpc>
                <a:spcPct val="90000"/>
              </a:lnSpc>
            </a:pPr>
            <a:endParaRPr lang="en-US" sz="2400" dirty="0" smtClean="0"/>
          </a:p>
          <a:p>
            <a:pPr eaLnBrk="1" hangingPunct="1">
              <a:lnSpc>
                <a:spcPct val="90000"/>
              </a:lnSpc>
            </a:pPr>
            <a:r>
              <a:rPr lang="en-US" sz="2400" dirty="0" smtClean="0"/>
              <a:t>Categories of alcohol use</a:t>
            </a:r>
          </a:p>
          <a:p>
            <a:pPr eaLnBrk="1" hangingPunct="1">
              <a:lnSpc>
                <a:spcPct val="90000"/>
              </a:lnSpc>
            </a:pPr>
            <a:endParaRPr lang="en-US" sz="2400" dirty="0" smtClean="0"/>
          </a:p>
          <a:p>
            <a:pPr eaLnBrk="1" hangingPunct="1">
              <a:lnSpc>
                <a:spcPct val="90000"/>
              </a:lnSpc>
            </a:pPr>
            <a:r>
              <a:rPr lang="en-US" sz="2400" dirty="0" smtClean="0"/>
              <a:t>Stages of alcohol use in women</a:t>
            </a:r>
          </a:p>
          <a:p>
            <a:pPr eaLnBrk="1" hangingPunct="1">
              <a:lnSpc>
                <a:spcPct val="90000"/>
              </a:lnSpc>
            </a:pPr>
            <a:endParaRPr lang="en-US" sz="2400" dirty="0" smtClean="0"/>
          </a:p>
          <a:p>
            <a:pPr eaLnBrk="1" hangingPunct="1">
              <a:lnSpc>
                <a:spcPct val="90000"/>
              </a:lnSpc>
            </a:pPr>
            <a:r>
              <a:rPr lang="en-US" sz="2400" dirty="0" smtClean="0"/>
              <a:t>Stages of change in alcohol use</a:t>
            </a:r>
          </a:p>
          <a:p>
            <a:pPr eaLnBrk="1" hangingPunct="1">
              <a:lnSpc>
                <a:spcPct val="90000"/>
              </a:lnSpc>
            </a:pPr>
            <a:endParaRPr lang="en-US" sz="2400" dirty="0" smtClean="0"/>
          </a:p>
          <a:p>
            <a:pPr eaLnBrk="1" hangingPunct="1">
              <a:lnSpc>
                <a:spcPct val="90000"/>
              </a:lnSpc>
            </a:pPr>
            <a:r>
              <a:rPr lang="en-US" sz="2400" dirty="0" smtClean="0"/>
              <a:t>Coexisting disorders</a:t>
            </a:r>
          </a:p>
          <a:p>
            <a:pPr eaLnBrk="1" hangingPunct="1">
              <a:lnSpc>
                <a:spcPct val="90000"/>
              </a:lnSpc>
            </a:pPr>
            <a:endParaRPr lang="en-US" sz="2400" dirty="0" smtClean="0"/>
          </a:p>
          <a:p>
            <a:pPr eaLnBrk="1" hangingPunct="1">
              <a:lnSpc>
                <a:spcPct val="90000"/>
              </a:lnSpc>
            </a:pPr>
            <a:r>
              <a:rPr lang="en-US" sz="2400" dirty="0" smtClean="0"/>
              <a:t>Alcohol dependent families</a:t>
            </a:r>
          </a:p>
        </p:txBody>
      </p:sp>
      <p:pic>
        <p:nvPicPr>
          <p:cNvPr id="33798" name="Picture 10" descr="r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8188" y="1447800"/>
            <a:ext cx="3826271"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In Closing….</a:t>
            </a:r>
            <a:endParaRPr lang="en-US" dirty="0"/>
          </a:p>
        </p:txBody>
      </p:sp>
    </p:spTree>
    <p:extLst>
      <p:ext uri="{BB962C8B-B14F-4D97-AF65-F5344CB8AC3E}">
        <p14:creationId xmlns:p14="http://schemas.microsoft.com/office/powerpoint/2010/main" val="380448920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95400"/>
            <a:ext cx="7010400" cy="2593975"/>
          </a:xfrm>
        </p:spPr>
        <p:txBody>
          <a:bodyPr anchor="ctr" anchorCtr="1"/>
          <a:lstStyle/>
          <a:p>
            <a:pPr algn="ctr"/>
            <a:r>
              <a:rPr lang="en-US" sz="3200" dirty="0" smtClean="0"/>
              <a:t>Arctic FASD Regional Training Center</a:t>
            </a:r>
            <a:r>
              <a:rPr lang="en-US" sz="3200" dirty="0"/>
              <a:t/>
            </a:r>
            <a:br>
              <a:rPr lang="en-US" sz="3200" dirty="0"/>
            </a:br>
            <a:r>
              <a:rPr lang="en-US" sz="3200" dirty="0" smtClean="0"/>
              <a:t>www.uaa.alaska.edu/arcticfasdrtc</a:t>
            </a:r>
            <a:br>
              <a:rPr lang="en-US" sz="3200" dirty="0" smtClean="0"/>
            </a:br>
            <a:r>
              <a:rPr lang="en-US" sz="3200" dirty="0" smtClean="0"/>
              <a:t>arcticfasdrtc@uaa.alaska.edu</a:t>
            </a:r>
            <a:br>
              <a:rPr lang="en-US" sz="3200" dirty="0" smtClean="0"/>
            </a:br>
            <a:r>
              <a:rPr lang="en-US" sz="3200" dirty="0" smtClean="0"/>
              <a:t>907.786.6381</a:t>
            </a:r>
            <a:br>
              <a:rPr lang="en-US" sz="3200" dirty="0" smtClean="0"/>
            </a:br>
            <a:endParaRPr lang="en-US" sz="3200" dirty="0"/>
          </a:p>
        </p:txBody>
      </p:sp>
      <p:sp>
        <p:nvSpPr>
          <p:cNvPr id="3" name="Subtitle 2"/>
          <p:cNvSpPr>
            <a:spLocks noGrp="1"/>
          </p:cNvSpPr>
          <p:nvPr>
            <p:ph type="subTitle" idx="1"/>
          </p:nvPr>
        </p:nvSpPr>
        <p:spPr>
          <a:xfrm>
            <a:off x="990600" y="57912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4" name="Group 3"/>
          <p:cNvGrpSpPr>
            <a:grpSpLocks/>
          </p:cNvGrpSpPr>
          <p:nvPr/>
        </p:nvGrpSpPr>
        <p:grpSpPr bwMode="auto">
          <a:xfrm>
            <a:off x="1371600" y="3906837"/>
            <a:ext cx="1893888" cy="1503363"/>
            <a:chOff x="106756200" y="113385600"/>
            <a:chExt cx="1894562" cy="1503123"/>
          </a:xfrm>
        </p:grpSpPr>
        <p:sp>
          <p:nvSpPr>
            <p:cNvPr id="5" name="Text Box 16"/>
            <p:cNvSpPr txBox="1">
              <a:spLocks noChangeArrowheads="1"/>
            </p:cNvSpPr>
            <p:nvPr/>
          </p:nvSpPr>
          <p:spPr bwMode="auto">
            <a:xfrm>
              <a:off x="106756200" y="113385600"/>
              <a:ext cx="1894562" cy="1503123"/>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defPPr>
                <a:defRPr lang="en-US"/>
              </a:defPPr>
              <a:lvl1pPr algn="l" rtl="0" fontAlgn="base">
                <a:spcBef>
                  <a:spcPct val="20000"/>
                </a:spcBef>
                <a:spcAft>
                  <a:spcPct val="0"/>
                </a:spcAft>
                <a:buChar char="•"/>
                <a:defRPr sz="3200" kern="1200">
                  <a:solidFill>
                    <a:schemeClr val="tx1"/>
                  </a:solidFill>
                  <a:latin typeface="Arial" charset="0"/>
                  <a:ea typeface="+mn-ea"/>
                  <a:cs typeface="+mn-cs"/>
                </a:defRPr>
              </a:lvl1pPr>
              <a:lvl2pPr marL="457200" algn="l" rtl="0" fontAlgn="base">
                <a:spcBef>
                  <a:spcPct val="20000"/>
                </a:spcBef>
                <a:spcAft>
                  <a:spcPct val="0"/>
                </a:spcAft>
                <a:buChar char="•"/>
                <a:defRPr sz="3200" kern="1200">
                  <a:solidFill>
                    <a:schemeClr val="tx1"/>
                  </a:solidFill>
                  <a:latin typeface="Arial" charset="0"/>
                  <a:ea typeface="+mn-ea"/>
                  <a:cs typeface="+mn-cs"/>
                </a:defRPr>
              </a:lvl2pPr>
              <a:lvl3pPr marL="914400" algn="l" rtl="0" fontAlgn="base">
                <a:spcBef>
                  <a:spcPct val="20000"/>
                </a:spcBef>
                <a:spcAft>
                  <a:spcPct val="0"/>
                </a:spcAft>
                <a:buChar char="•"/>
                <a:defRPr sz="3200" kern="1200">
                  <a:solidFill>
                    <a:schemeClr val="tx1"/>
                  </a:solidFill>
                  <a:latin typeface="Arial" charset="0"/>
                  <a:ea typeface="+mn-ea"/>
                  <a:cs typeface="+mn-cs"/>
                </a:defRPr>
              </a:lvl3pPr>
              <a:lvl4pPr marL="1371600" algn="l" rtl="0" fontAlgn="base">
                <a:spcBef>
                  <a:spcPct val="20000"/>
                </a:spcBef>
                <a:spcAft>
                  <a:spcPct val="0"/>
                </a:spcAft>
                <a:buChar char="•"/>
                <a:defRPr sz="3200" kern="1200">
                  <a:solidFill>
                    <a:schemeClr val="tx1"/>
                  </a:solidFill>
                  <a:latin typeface="Arial" charset="0"/>
                  <a:ea typeface="+mn-ea"/>
                  <a:cs typeface="+mn-cs"/>
                </a:defRPr>
              </a:lvl4pPr>
              <a:lvl5pPr marL="1828800" algn="l" rtl="0" fontAlgn="base">
                <a:spcBef>
                  <a:spcPct val="20000"/>
                </a:spcBef>
                <a:spcAft>
                  <a:spcPct val="0"/>
                </a:spcAft>
                <a:buChar char="•"/>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a:lstStyle>
            <a:p>
              <a:pPr eaLnBrk="1" hangingPunct="1">
                <a:spcBef>
                  <a:spcPct val="0"/>
                </a:spcBef>
                <a:buFontTx/>
                <a:buNone/>
              </a:pPr>
              <a:endParaRPr lang="en-US" sz="1800"/>
            </a:p>
          </p:txBody>
        </p:sp>
        <p:pic>
          <p:nvPicPr>
            <p:cNvPr id="6" name="Picture 5" descr="CBHRS fi_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833473" y="113430337"/>
              <a:ext cx="1742944" cy="139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6872" y="4178236"/>
            <a:ext cx="2472351" cy="1003363"/>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591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Past and current models of alcohol use</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84316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 typeface="Wingdings" pitchFamily="2" charset="2"/>
              <a:buChar char="v"/>
            </a:pPr>
            <a:endParaRPr lang="en-US" sz="3200">
              <a:latin typeface="Times New Roman" pitchFamily="18" charset="0"/>
            </a:endParaRPr>
          </a:p>
        </p:txBody>
      </p:sp>
      <p:sp>
        <p:nvSpPr>
          <p:cNvPr id="6148" name="Rectangle 4"/>
          <p:cNvSpPr>
            <a:spLocks noGrp="1" noChangeArrowheads="1"/>
          </p:cNvSpPr>
          <p:nvPr>
            <p:ph type="body" idx="1"/>
          </p:nvPr>
        </p:nvSpPr>
        <p:spPr>
          <a:xfrm>
            <a:off x="457200" y="1447800"/>
            <a:ext cx="7772400" cy="5257800"/>
          </a:xfrm>
          <a:noFill/>
          <a:ln>
            <a:noFill/>
            <a:miter lim="800000"/>
            <a:headEnd/>
            <a:tailEnd/>
          </a:ln>
        </p:spPr>
        <p:txBody>
          <a:bodyPr/>
          <a:lstStyle/>
          <a:p>
            <a:r>
              <a:rPr lang="en-US" sz="2800" dirty="0"/>
              <a:t>Definitions of alcohol-related problems change through time</a:t>
            </a:r>
          </a:p>
          <a:p>
            <a:r>
              <a:rPr lang="en-US" sz="2800" dirty="0" smtClean="0"/>
              <a:t>Conceptualization </a:t>
            </a:r>
            <a:r>
              <a:rPr lang="en-US" sz="2800" dirty="0"/>
              <a:t>of a problem influences treatment strategy</a:t>
            </a:r>
          </a:p>
          <a:p>
            <a:r>
              <a:rPr lang="en-US" sz="2800" dirty="0" smtClean="0"/>
              <a:t>Different </a:t>
            </a:r>
            <a:r>
              <a:rPr lang="en-US" sz="2800" dirty="0"/>
              <a:t>models may exist simultaneously</a:t>
            </a:r>
          </a:p>
        </p:txBody>
      </p:sp>
      <p:sp>
        <p:nvSpPr>
          <p:cNvPr id="2" name="Title 1"/>
          <p:cNvSpPr>
            <a:spLocks noGrp="1"/>
          </p:cNvSpPr>
          <p:nvPr>
            <p:ph type="title"/>
          </p:nvPr>
        </p:nvSpPr>
        <p:spPr/>
        <p:txBody>
          <a:bodyPr/>
          <a:lstStyle/>
          <a:p>
            <a:r>
              <a:rPr lang="en-US" dirty="0" smtClean="0"/>
              <a:t>Evolving Models of Addiction</a:t>
            </a:r>
            <a:endParaRPr lang="en-US" dirty="0"/>
          </a:p>
        </p:txBody>
      </p:sp>
    </p:spTree>
    <p:extLst>
      <p:ext uri="{BB962C8B-B14F-4D97-AF65-F5344CB8AC3E}">
        <p14:creationId xmlns:p14="http://schemas.microsoft.com/office/powerpoint/2010/main" val="371035137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sz="half" idx="1"/>
          </p:nvPr>
        </p:nvSpPr>
        <p:spPr>
          <a:xfrm>
            <a:off x="152400" y="2057400"/>
            <a:ext cx="3962400" cy="4648200"/>
          </a:xfrm>
          <a:noFill/>
          <a:ln>
            <a:solidFill>
              <a:schemeClr val="tx2"/>
            </a:solidFill>
            <a:miter lim="800000"/>
            <a:headEnd/>
            <a:tailEnd/>
          </a:ln>
        </p:spPr>
        <p:txBody>
          <a:bodyPr/>
          <a:lstStyle/>
          <a:p>
            <a:pPr eaLnBrk="1" hangingPunct="1">
              <a:lnSpc>
                <a:spcPct val="90000"/>
              </a:lnSpc>
            </a:pPr>
            <a:r>
              <a:rPr lang="en-US" dirty="0" smtClean="0"/>
              <a:t>Addiction is an individual choice</a:t>
            </a:r>
          </a:p>
          <a:p>
            <a:pPr eaLnBrk="1" hangingPunct="1">
              <a:lnSpc>
                <a:spcPct val="90000"/>
              </a:lnSpc>
            </a:pPr>
            <a:r>
              <a:rPr lang="en-US" dirty="0" smtClean="0"/>
              <a:t>Lack of moral strength</a:t>
            </a:r>
          </a:p>
          <a:p>
            <a:pPr eaLnBrk="1" hangingPunct="1">
              <a:lnSpc>
                <a:spcPct val="90000"/>
              </a:lnSpc>
            </a:pPr>
            <a:r>
              <a:rPr lang="en-US" dirty="0" smtClean="0"/>
              <a:t>Treatment</a:t>
            </a:r>
          </a:p>
          <a:p>
            <a:pPr marL="800100" lvl="1" indent="-342900">
              <a:lnSpc>
                <a:spcPct val="90000"/>
              </a:lnSpc>
            </a:pPr>
            <a:r>
              <a:rPr lang="en-US" dirty="0"/>
              <a:t>Recognition of sinfulness</a:t>
            </a:r>
          </a:p>
          <a:p>
            <a:pPr marL="800100" lvl="1" indent="-342900">
              <a:lnSpc>
                <a:spcPct val="90000"/>
              </a:lnSpc>
            </a:pPr>
            <a:r>
              <a:rPr lang="en-US" dirty="0"/>
              <a:t>Ask for help</a:t>
            </a:r>
          </a:p>
          <a:p>
            <a:pPr marL="800100" lvl="1" indent="-342900">
              <a:lnSpc>
                <a:spcPct val="90000"/>
              </a:lnSpc>
            </a:pPr>
            <a:r>
              <a:rPr lang="en-US" dirty="0"/>
              <a:t>Accept punishment from moral authorities</a:t>
            </a:r>
          </a:p>
          <a:p>
            <a:pPr marL="800100" lvl="1" indent="-342900">
              <a:lnSpc>
                <a:spcPct val="90000"/>
              </a:lnSpc>
            </a:pPr>
            <a:r>
              <a:rPr lang="en-US" dirty="0"/>
              <a:t>Accepted back into society</a:t>
            </a:r>
          </a:p>
        </p:txBody>
      </p:sp>
      <p:sp>
        <p:nvSpPr>
          <p:cNvPr id="7172" name="Text Box 6"/>
          <p:cNvSpPr txBox="1">
            <a:spLocks noChangeArrowheads="1"/>
          </p:cNvSpPr>
          <p:nvPr/>
        </p:nvSpPr>
        <p:spPr bwMode="auto">
          <a:xfrm>
            <a:off x="152400" y="1447800"/>
            <a:ext cx="3962400" cy="5286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800" dirty="0">
                <a:solidFill>
                  <a:schemeClr val="accent1"/>
                </a:solidFill>
              </a:rPr>
              <a:t>Moral Model</a:t>
            </a:r>
          </a:p>
        </p:txBody>
      </p:sp>
      <p:sp>
        <p:nvSpPr>
          <p:cNvPr id="7174" name="Text Box 19"/>
          <p:cNvSpPr txBox="1">
            <a:spLocks noChangeArrowheads="1"/>
          </p:cNvSpPr>
          <p:nvPr/>
        </p:nvSpPr>
        <p:spPr bwMode="auto">
          <a:xfrm>
            <a:off x="4343400" y="1447800"/>
            <a:ext cx="3962400" cy="5286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800" dirty="0">
                <a:solidFill>
                  <a:schemeClr val="accent1"/>
                </a:solidFill>
              </a:rPr>
              <a:t>Sociocultural </a:t>
            </a:r>
            <a:r>
              <a:rPr lang="en-US" sz="2800" dirty="0" smtClean="0">
                <a:solidFill>
                  <a:schemeClr val="accent1"/>
                </a:solidFill>
              </a:rPr>
              <a:t>Model</a:t>
            </a:r>
            <a:endParaRPr lang="en-US" sz="2800" dirty="0">
              <a:solidFill>
                <a:schemeClr val="accent1"/>
              </a:solidFill>
            </a:endParaRPr>
          </a:p>
        </p:txBody>
      </p:sp>
      <p:sp>
        <p:nvSpPr>
          <p:cNvPr id="7175" name="Rectangle 20"/>
          <p:cNvSpPr>
            <a:spLocks noChangeArrowheads="1"/>
          </p:cNvSpPr>
          <p:nvPr/>
        </p:nvSpPr>
        <p:spPr bwMode="auto">
          <a:xfrm>
            <a:off x="4343400" y="2057400"/>
            <a:ext cx="3962400" cy="464820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lstStyle/>
          <a:p>
            <a:pPr marL="457200" indent="-457200">
              <a:spcBef>
                <a:spcPct val="20000"/>
              </a:spcBef>
              <a:buClr>
                <a:schemeClr val="accent1"/>
              </a:buClr>
              <a:buFont typeface="Arial" pitchFamily="34" charset="0"/>
              <a:buChar char="•"/>
            </a:pPr>
            <a:r>
              <a:rPr lang="en-US" sz="2800" dirty="0"/>
              <a:t>Addiction is facilitated by society</a:t>
            </a:r>
          </a:p>
          <a:p>
            <a:pPr marL="457200" indent="-457200">
              <a:spcBef>
                <a:spcPct val="20000"/>
              </a:spcBef>
              <a:buClr>
                <a:schemeClr val="accent1"/>
              </a:buClr>
              <a:buFont typeface="Arial" pitchFamily="34" charset="0"/>
              <a:buChar char="•"/>
            </a:pPr>
            <a:r>
              <a:rPr lang="en-US" sz="2800" dirty="0" smtClean="0"/>
              <a:t>Social </a:t>
            </a:r>
            <a:r>
              <a:rPr lang="en-US" sz="2800" dirty="0"/>
              <a:t>norms and marginalization</a:t>
            </a:r>
          </a:p>
          <a:p>
            <a:pPr marL="457200" indent="-457200">
              <a:spcBef>
                <a:spcPct val="20000"/>
              </a:spcBef>
              <a:buClr>
                <a:schemeClr val="accent1"/>
              </a:buClr>
              <a:buFont typeface="Arial" pitchFamily="34" charset="0"/>
              <a:buChar char="•"/>
            </a:pPr>
            <a:r>
              <a:rPr lang="en-US" sz="2800" dirty="0" smtClean="0"/>
              <a:t>Treatment</a:t>
            </a:r>
            <a:endParaRPr lang="en-US" sz="2800" dirty="0"/>
          </a:p>
          <a:p>
            <a:pPr marL="800100" lvl="1" indent="-342900">
              <a:spcBef>
                <a:spcPct val="20000"/>
              </a:spcBef>
              <a:buClr>
                <a:schemeClr val="accent2"/>
              </a:buClr>
              <a:buFont typeface="Arial" pitchFamily="34" charset="0"/>
              <a:buChar char="•"/>
            </a:pPr>
            <a:r>
              <a:rPr lang="en-US" sz="2400" dirty="0"/>
              <a:t>Education</a:t>
            </a:r>
          </a:p>
          <a:p>
            <a:pPr marL="800100" lvl="1" indent="-342900">
              <a:spcBef>
                <a:spcPct val="20000"/>
              </a:spcBef>
              <a:buClr>
                <a:schemeClr val="accent2"/>
              </a:buClr>
              <a:buFont typeface="Arial" pitchFamily="34" charset="0"/>
              <a:buChar char="•"/>
            </a:pPr>
            <a:r>
              <a:rPr lang="en-US" sz="2400" dirty="0"/>
              <a:t>Economic opportunity</a:t>
            </a:r>
          </a:p>
          <a:p>
            <a:pPr marL="800100" lvl="1" indent="-342900">
              <a:spcBef>
                <a:spcPct val="20000"/>
              </a:spcBef>
              <a:buClr>
                <a:schemeClr val="accent2"/>
              </a:buClr>
              <a:buFont typeface="Arial" pitchFamily="34" charset="0"/>
              <a:buChar char="•"/>
            </a:pPr>
            <a:r>
              <a:rPr lang="en-US" sz="2400" dirty="0"/>
              <a:t>Reintegration into society</a:t>
            </a:r>
          </a:p>
        </p:txBody>
      </p:sp>
      <p:sp>
        <p:nvSpPr>
          <p:cNvPr id="2" name="Title 1"/>
          <p:cNvSpPr>
            <a:spLocks noGrp="1"/>
          </p:cNvSpPr>
          <p:nvPr>
            <p:ph type="title"/>
          </p:nvPr>
        </p:nvSpPr>
        <p:spPr/>
        <p:txBody>
          <a:bodyPr/>
          <a:lstStyle/>
          <a:p>
            <a:r>
              <a:rPr lang="en-US" dirty="0" smtClean="0"/>
              <a:t>Models of Addiction</a:t>
            </a:r>
            <a:endParaRPr lang="en-US" dirty="0"/>
          </a:p>
        </p:txBody>
      </p:sp>
    </p:spTree>
    <p:extLst>
      <p:ext uri="{BB962C8B-B14F-4D97-AF65-F5344CB8AC3E}">
        <p14:creationId xmlns:p14="http://schemas.microsoft.com/office/powerpoint/2010/main" val="200416518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14"/>
          <p:cNvSpPr txBox="1">
            <a:spLocks noChangeArrowheads="1"/>
          </p:cNvSpPr>
          <p:nvPr/>
        </p:nvSpPr>
        <p:spPr bwMode="auto">
          <a:xfrm>
            <a:off x="152400" y="1447800"/>
            <a:ext cx="3962400" cy="52322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en-US"/>
            </a:defPPr>
            <a:lvl1pPr algn="ctr">
              <a:defRPr sz="2800">
                <a:solidFill>
                  <a:schemeClr val="accent1"/>
                </a:solidFill>
                <a:latin typeface="Arial" charset="0"/>
              </a:defRPr>
            </a:lvl1pPr>
            <a:lvl2pPr marL="742950" indent="-285750" eaLnBrk="0" hangingPunct="0">
              <a:defRPr>
                <a:latin typeface="Arial" charset="0"/>
              </a:defRPr>
            </a:lvl2pPr>
            <a:lvl3pPr marL="1143000" indent="-228600" eaLnBrk="0" hangingPunct="0">
              <a:defRPr>
                <a:latin typeface="Arial" charset="0"/>
              </a:defRPr>
            </a:lvl3pPr>
            <a:lvl4pPr marL="1600200" indent="-228600" eaLnBrk="0" hangingPunct="0">
              <a:defRPr>
                <a:latin typeface="Arial" charset="0"/>
              </a:defRPr>
            </a:lvl4pPr>
            <a:lvl5pPr marL="2057400" indent="-228600" eaLnBrk="0" hangingPunct="0">
              <a:defRPr>
                <a:latin typeface="Arial" charset="0"/>
              </a:defRPr>
            </a:lvl5pPr>
            <a:lvl6pPr marL="2514600" indent="-228600" eaLnBrk="0" fontAlgn="base" hangingPunct="0">
              <a:spcBef>
                <a:spcPct val="0"/>
              </a:spcBef>
              <a:spcAft>
                <a:spcPct val="0"/>
              </a:spcAft>
              <a:defRPr>
                <a:latin typeface="Arial" charset="0"/>
              </a:defRPr>
            </a:lvl6pPr>
            <a:lvl7pPr marL="2971800" indent="-228600" eaLnBrk="0" fontAlgn="base" hangingPunct="0">
              <a:spcBef>
                <a:spcPct val="0"/>
              </a:spcBef>
              <a:spcAft>
                <a:spcPct val="0"/>
              </a:spcAft>
              <a:defRPr>
                <a:latin typeface="Arial" charset="0"/>
              </a:defRPr>
            </a:lvl7pPr>
            <a:lvl8pPr marL="3429000" indent="-228600" eaLnBrk="0" fontAlgn="base" hangingPunct="0">
              <a:spcBef>
                <a:spcPct val="0"/>
              </a:spcBef>
              <a:spcAft>
                <a:spcPct val="0"/>
              </a:spcAft>
              <a:defRPr>
                <a:latin typeface="Arial" charset="0"/>
              </a:defRPr>
            </a:lvl8pPr>
            <a:lvl9pPr marL="3886200" indent="-228600" eaLnBrk="0" fontAlgn="base" hangingPunct="0">
              <a:spcBef>
                <a:spcPct val="0"/>
              </a:spcBef>
              <a:spcAft>
                <a:spcPct val="0"/>
              </a:spcAft>
              <a:defRPr>
                <a:latin typeface="Arial" charset="0"/>
              </a:defRPr>
            </a:lvl9pPr>
          </a:lstStyle>
          <a:p>
            <a:r>
              <a:rPr lang="en-US" dirty="0"/>
              <a:t>Psychological </a:t>
            </a:r>
            <a:r>
              <a:rPr lang="en-US" dirty="0" smtClean="0"/>
              <a:t>Model</a:t>
            </a:r>
            <a:endParaRPr lang="en-US" dirty="0"/>
          </a:p>
        </p:txBody>
      </p:sp>
      <p:sp>
        <p:nvSpPr>
          <p:cNvPr id="8196" name="Rectangle 15"/>
          <p:cNvSpPr>
            <a:spLocks noChangeArrowheads="1"/>
          </p:cNvSpPr>
          <p:nvPr/>
        </p:nvSpPr>
        <p:spPr bwMode="auto">
          <a:xfrm>
            <a:off x="152400" y="2057400"/>
            <a:ext cx="3962400" cy="4572000"/>
          </a:xfrm>
          <a:prstGeom prst="rect">
            <a:avLst/>
          </a:prstGeom>
          <a:noFill/>
          <a:ln>
            <a:solidFill>
              <a:schemeClr val="tx2"/>
            </a:solidFill>
            <a:miter lim="800000"/>
            <a:headEnd/>
            <a:tailEnd/>
          </a:ln>
        </p:spPr>
        <p:txBody>
          <a:bodyPr vert="horz" lIns="91440" tIns="45720" rIns="91440" bIns="45720" rtlCol="0">
            <a:normAutofit/>
          </a:bodyPr>
          <a:lstStyle/>
          <a:p>
            <a:pPr marL="342900" indent="-228600">
              <a:lnSpc>
                <a:spcPct val="90000"/>
              </a:lnSpc>
              <a:spcBef>
                <a:spcPct val="20000"/>
              </a:spcBef>
              <a:buClr>
                <a:schemeClr val="accent1"/>
              </a:buClr>
              <a:buFont typeface="Arial" pitchFamily="34" charset="0"/>
              <a:buChar char="•"/>
            </a:pPr>
            <a:r>
              <a:rPr lang="en-US" sz="2800" dirty="0"/>
              <a:t>Addiction promoted through observation of others</a:t>
            </a:r>
          </a:p>
          <a:p>
            <a:pPr marL="342900" indent="-228600">
              <a:lnSpc>
                <a:spcPct val="90000"/>
              </a:lnSpc>
              <a:spcBef>
                <a:spcPct val="20000"/>
              </a:spcBef>
              <a:buClr>
                <a:schemeClr val="accent1"/>
              </a:buClr>
              <a:buFont typeface="Arial" pitchFamily="34" charset="0"/>
              <a:buChar char="•"/>
            </a:pPr>
            <a:r>
              <a:rPr lang="en-US" sz="2800" dirty="0"/>
              <a:t>Lack of coping skills</a:t>
            </a:r>
          </a:p>
          <a:p>
            <a:pPr marL="342900" indent="-228600">
              <a:lnSpc>
                <a:spcPct val="90000"/>
              </a:lnSpc>
              <a:spcBef>
                <a:spcPct val="20000"/>
              </a:spcBef>
              <a:buClr>
                <a:schemeClr val="accent1"/>
              </a:buClr>
              <a:buFont typeface="Arial" pitchFamily="34" charset="0"/>
              <a:buChar char="•"/>
            </a:pPr>
            <a:r>
              <a:rPr lang="en-US" sz="2800" dirty="0"/>
              <a:t>Treatment</a:t>
            </a:r>
          </a:p>
          <a:p>
            <a:pPr marL="800100" lvl="1" indent="-342900">
              <a:lnSpc>
                <a:spcPct val="90000"/>
              </a:lnSpc>
              <a:spcBef>
                <a:spcPct val="20000"/>
              </a:spcBef>
              <a:buClr>
                <a:schemeClr val="accent2"/>
              </a:buClr>
              <a:buFont typeface="Arial" pitchFamily="34" charset="0"/>
              <a:buChar char="•"/>
            </a:pPr>
            <a:r>
              <a:rPr lang="en-US" sz="2400" dirty="0"/>
              <a:t>Learning positive coping skills</a:t>
            </a:r>
          </a:p>
          <a:p>
            <a:pPr marL="800100" lvl="1" indent="-342900">
              <a:lnSpc>
                <a:spcPct val="90000"/>
              </a:lnSpc>
              <a:spcBef>
                <a:spcPct val="20000"/>
              </a:spcBef>
              <a:buClr>
                <a:schemeClr val="accent2"/>
              </a:buClr>
              <a:buFont typeface="Arial" pitchFamily="34" charset="0"/>
              <a:buChar char="•"/>
            </a:pPr>
            <a:r>
              <a:rPr lang="en-US" sz="2400" dirty="0"/>
              <a:t>Reducing stressors</a:t>
            </a:r>
          </a:p>
          <a:p>
            <a:pPr marL="800100" lvl="1" indent="-342900">
              <a:lnSpc>
                <a:spcPct val="90000"/>
              </a:lnSpc>
              <a:spcBef>
                <a:spcPct val="20000"/>
              </a:spcBef>
              <a:buClr>
                <a:schemeClr val="accent2"/>
              </a:buClr>
              <a:buFont typeface="Arial" pitchFamily="34" charset="0"/>
              <a:buChar char="•"/>
            </a:pPr>
            <a:r>
              <a:rPr lang="en-US" sz="2400" dirty="0"/>
              <a:t>Resolving emotion problems</a:t>
            </a:r>
          </a:p>
          <a:p>
            <a:pPr marL="342900" indent="-228600">
              <a:lnSpc>
                <a:spcPct val="90000"/>
              </a:lnSpc>
              <a:spcBef>
                <a:spcPct val="20000"/>
              </a:spcBef>
              <a:buClr>
                <a:schemeClr val="accent1"/>
              </a:buClr>
              <a:buFont typeface="Arial" pitchFamily="34" charset="0"/>
              <a:buChar char="•"/>
            </a:pPr>
            <a:endParaRPr lang="en-US" sz="2800" dirty="0"/>
          </a:p>
        </p:txBody>
      </p:sp>
      <p:sp>
        <p:nvSpPr>
          <p:cNvPr id="8198" name="Rectangle 24"/>
          <p:cNvSpPr>
            <a:spLocks noChangeArrowheads="1"/>
          </p:cNvSpPr>
          <p:nvPr/>
        </p:nvSpPr>
        <p:spPr bwMode="auto">
          <a:xfrm>
            <a:off x="4419600" y="1447801"/>
            <a:ext cx="3886200" cy="52322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noAutofit/>
          </a:bodyPr>
          <a:lstStyle/>
          <a:p>
            <a:pPr algn="ctr"/>
            <a:r>
              <a:rPr lang="en-US" sz="2400" dirty="0">
                <a:solidFill>
                  <a:schemeClr val="accent1"/>
                </a:solidFill>
                <a:latin typeface="Arial" charset="0"/>
              </a:rPr>
              <a:t>Addictive Disease Models</a:t>
            </a:r>
          </a:p>
        </p:txBody>
      </p:sp>
      <p:sp>
        <p:nvSpPr>
          <p:cNvPr id="8199" name="Rectangle 25"/>
          <p:cNvSpPr>
            <a:spLocks noGrp="1" noChangeArrowheads="1"/>
          </p:cNvSpPr>
          <p:nvPr>
            <p:ph type="body" sz="half" idx="1"/>
          </p:nvPr>
        </p:nvSpPr>
        <p:spPr>
          <a:xfrm>
            <a:off x="4419600" y="2057400"/>
            <a:ext cx="3886200" cy="4572000"/>
          </a:xfrm>
          <a:noFill/>
          <a:ln>
            <a:solidFill>
              <a:schemeClr val="tx2"/>
            </a:solidFill>
            <a:miter lim="800000"/>
            <a:headEnd/>
            <a:tailEnd/>
          </a:ln>
        </p:spPr>
        <p:txBody>
          <a:bodyPr vert="horz" lIns="91440" tIns="45720" rIns="91440" bIns="45720" rtlCol="0">
            <a:normAutofit lnSpcReduction="10000"/>
          </a:bodyPr>
          <a:lstStyle/>
          <a:p>
            <a:pPr>
              <a:lnSpc>
                <a:spcPct val="90000"/>
              </a:lnSpc>
            </a:pPr>
            <a:r>
              <a:rPr lang="en-US" dirty="0"/>
              <a:t>Addiction is incurable disease</a:t>
            </a:r>
          </a:p>
          <a:p>
            <a:pPr marL="800100" lvl="1" indent="-342900">
              <a:lnSpc>
                <a:spcPct val="90000"/>
              </a:lnSpc>
            </a:pPr>
            <a:r>
              <a:rPr lang="en-US" dirty="0"/>
              <a:t>Biology, personality, and spiritual dysfunction</a:t>
            </a:r>
          </a:p>
          <a:p>
            <a:pPr>
              <a:lnSpc>
                <a:spcPct val="90000"/>
              </a:lnSpc>
            </a:pPr>
            <a:r>
              <a:rPr lang="en-US" dirty="0" smtClean="0"/>
              <a:t>Denial </a:t>
            </a:r>
            <a:r>
              <a:rPr lang="en-US" dirty="0"/>
              <a:t>and loss of control</a:t>
            </a:r>
          </a:p>
          <a:p>
            <a:pPr>
              <a:lnSpc>
                <a:spcPct val="90000"/>
              </a:lnSpc>
            </a:pPr>
            <a:r>
              <a:rPr lang="en-US" dirty="0" smtClean="0"/>
              <a:t>Treatment</a:t>
            </a:r>
            <a:endParaRPr lang="en-US" dirty="0"/>
          </a:p>
          <a:p>
            <a:pPr marL="800100" lvl="1" indent="-342900">
              <a:lnSpc>
                <a:spcPct val="90000"/>
              </a:lnSpc>
            </a:pPr>
            <a:r>
              <a:rPr lang="en-US" dirty="0"/>
              <a:t>Abstinence</a:t>
            </a:r>
          </a:p>
          <a:p>
            <a:pPr marL="800100" lvl="1" indent="-342900">
              <a:lnSpc>
                <a:spcPct val="90000"/>
              </a:lnSpc>
            </a:pPr>
            <a:r>
              <a:rPr lang="en-US" dirty="0"/>
              <a:t>Inpatient or outpatient treatment</a:t>
            </a:r>
          </a:p>
          <a:p>
            <a:pPr marL="800100" lvl="1" indent="-342900">
              <a:lnSpc>
                <a:spcPct val="90000"/>
              </a:lnSpc>
            </a:pPr>
            <a:r>
              <a:rPr lang="en-US" dirty="0"/>
              <a:t>AA approach </a:t>
            </a:r>
          </a:p>
        </p:txBody>
      </p:sp>
      <p:sp>
        <p:nvSpPr>
          <p:cNvPr id="2" name="Title 1"/>
          <p:cNvSpPr>
            <a:spLocks noGrp="1"/>
          </p:cNvSpPr>
          <p:nvPr>
            <p:ph type="title"/>
          </p:nvPr>
        </p:nvSpPr>
        <p:spPr/>
        <p:txBody>
          <a:bodyPr/>
          <a:lstStyle/>
          <a:p>
            <a:r>
              <a:rPr lang="en-US" dirty="0" smtClean="0"/>
              <a:t>Models of Addiction</a:t>
            </a:r>
            <a:endParaRPr lang="en-US" dirty="0"/>
          </a:p>
        </p:txBody>
      </p:sp>
    </p:spTree>
    <p:extLst>
      <p:ext uri="{BB962C8B-B14F-4D97-AF65-F5344CB8AC3E}">
        <p14:creationId xmlns:p14="http://schemas.microsoft.com/office/powerpoint/2010/main" val="116800888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5"/>
          <p:cNvSpPr>
            <a:spLocks noGrp="1" noChangeArrowheads="1"/>
          </p:cNvSpPr>
          <p:nvPr>
            <p:ph type="body" sz="half" idx="2"/>
          </p:nvPr>
        </p:nvSpPr>
        <p:spPr>
          <a:xfrm>
            <a:off x="152400" y="1981200"/>
            <a:ext cx="3962400" cy="4724400"/>
          </a:xfrm>
          <a:noFill/>
          <a:ln>
            <a:solidFill>
              <a:schemeClr val="tx2"/>
            </a:solidFill>
            <a:miter lim="800000"/>
            <a:headEnd/>
            <a:tailEnd/>
          </a:ln>
        </p:spPr>
        <p:txBody>
          <a:bodyPr vert="horz" lIns="91440" tIns="45720" rIns="91440" bIns="45720" rtlCol="0">
            <a:normAutofit lnSpcReduction="10000"/>
          </a:bodyPr>
          <a:lstStyle/>
          <a:p>
            <a:pPr>
              <a:lnSpc>
                <a:spcPct val="90000"/>
              </a:lnSpc>
            </a:pPr>
            <a:r>
              <a:rPr lang="en-US" dirty="0"/>
              <a:t>Addiction is a brain disorder</a:t>
            </a:r>
          </a:p>
          <a:p>
            <a:pPr marL="800100" lvl="1" indent="-342900">
              <a:lnSpc>
                <a:spcPct val="90000"/>
              </a:lnSpc>
            </a:pPr>
            <a:r>
              <a:rPr lang="en-US" dirty="0"/>
              <a:t>Genetics and environment</a:t>
            </a:r>
          </a:p>
          <a:p>
            <a:pPr>
              <a:lnSpc>
                <a:spcPct val="90000"/>
              </a:lnSpc>
            </a:pPr>
            <a:r>
              <a:rPr lang="en-US" dirty="0" smtClean="0"/>
              <a:t>Alcohol </a:t>
            </a:r>
            <a:r>
              <a:rPr lang="en-US" dirty="0"/>
              <a:t>abused because it stimulates brain’s reward pathway</a:t>
            </a:r>
          </a:p>
          <a:p>
            <a:pPr>
              <a:lnSpc>
                <a:spcPct val="90000"/>
              </a:lnSpc>
            </a:pPr>
            <a:r>
              <a:rPr lang="en-US" dirty="0" smtClean="0"/>
              <a:t>Treatment</a:t>
            </a:r>
            <a:endParaRPr lang="en-US" dirty="0"/>
          </a:p>
          <a:p>
            <a:pPr marL="800100" lvl="1" indent="-342900">
              <a:lnSpc>
                <a:spcPct val="90000"/>
              </a:lnSpc>
            </a:pPr>
            <a:r>
              <a:rPr lang="en-US" dirty="0"/>
              <a:t>Drug substitution</a:t>
            </a:r>
          </a:p>
          <a:p>
            <a:pPr marL="800100" lvl="1" indent="-342900">
              <a:lnSpc>
                <a:spcPct val="90000"/>
              </a:lnSpc>
            </a:pPr>
            <a:r>
              <a:rPr lang="en-US" dirty="0"/>
              <a:t>Medication for symptoms</a:t>
            </a:r>
          </a:p>
          <a:p>
            <a:pPr marL="800100" lvl="1" indent="-342900">
              <a:lnSpc>
                <a:spcPct val="90000"/>
              </a:lnSpc>
            </a:pPr>
            <a:r>
              <a:rPr lang="en-US" dirty="0"/>
              <a:t>Brief psychotherapy</a:t>
            </a:r>
          </a:p>
        </p:txBody>
      </p:sp>
      <p:sp>
        <p:nvSpPr>
          <p:cNvPr id="9220" name="Rectangle 10"/>
          <p:cNvSpPr>
            <a:spLocks noChangeArrowheads="1"/>
          </p:cNvSpPr>
          <p:nvPr/>
        </p:nvSpPr>
        <p:spPr bwMode="auto">
          <a:xfrm>
            <a:off x="152400" y="1295400"/>
            <a:ext cx="3962400" cy="52322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r>
              <a:rPr lang="en-US" sz="2800" dirty="0">
                <a:solidFill>
                  <a:schemeClr val="accent1"/>
                </a:solidFill>
                <a:latin typeface="Arial" charset="0"/>
              </a:rPr>
              <a:t>Biomedical Model</a:t>
            </a:r>
          </a:p>
        </p:txBody>
      </p:sp>
      <p:sp>
        <p:nvSpPr>
          <p:cNvPr id="9222" name="Rectangle 18"/>
          <p:cNvSpPr>
            <a:spLocks noChangeArrowheads="1"/>
          </p:cNvSpPr>
          <p:nvPr/>
        </p:nvSpPr>
        <p:spPr bwMode="auto">
          <a:xfrm>
            <a:off x="4343400" y="1295400"/>
            <a:ext cx="3962400" cy="52322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r>
              <a:rPr lang="en-US" sz="2800">
                <a:solidFill>
                  <a:schemeClr val="accent1"/>
                </a:solidFill>
                <a:latin typeface="Arial" charset="0"/>
              </a:rPr>
              <a:t>Recovery</a:t>
            </a:r>
          </a:p>
        </p:txBody>
      </p:sp>
      <p:sp>
        <p:nvSpPr>
          <p:cNvPr id="9223" name="Rectangle 21"/>
          <p:cNvSpPr>
            <a:spLocks noChangeArrowheads="1"/>
          </p:cNvSpPr>
          <p:nvPr/>
        </p:nvSpPr>
        <p:spPr bwMode="auto">
          <a:xfrm>
            <a:off x="4343400" y="1981200"/>
            <a:ext cx="3962400" cy="4724400"/>
          </a:xfrm>
          <a:prstGeom prst="rect">
            <a:avLst/>
          </a:prstGeom>
          <a:noFill/>
          <a:ln>
            <a:solidFill>
              <a:schemeClr val="tx2"/>
            </a:solidFill>
            <a:miter lim="800000"/>
            <a:headEnd/>
            <a:tailEnd/>
          </a:ln>
        </p:spPr>
        <p:txBody>
          <a:bodyPr vert="horz" lIns="91440" tIns="45720" rIns="91440" bIns="45720" rtlCol="0">
            <a:normAutofit fontScale="92500" lnSpcReduction="20000"/>
          </a:bodyPr>
          <a:lstStyle/>
          <a:p>
            <a:pPr marL="342900" indent="-228600">
              <a:lnSpc>
                <a:spcPct val="90000"/>
              </a:lnSpc>
              <a:spcBef>
                <a:spcPct val="20000"/>
              </a:spcBef>
              <a:buClr>
                <a:schemeClr val="accent1"/>
              </a:buClr>
              <a:buFont typeface="Arial" pitchFamily="34" charset="0"/>
              <a:buChar char="•"/>
            </a:pPr>
            <a:r>
              <a:rPr lang="en-US" sz="2800" dirty="0"/>
              <a:t>Addiction is multifaceted</a:t>
            </a:r>
          </a:p>
          <a:p>
            <a:pPr marL="800100" lvl="1" indent="-342900">
              <a:lnSpc>
                <a:spcPct val="90000"/>
              </a:lnSpc>
              <a:spcBef>
                <a:spcPct val="20000"/>
              </a:spcBef>
              <a:buClr>
                <a:schemeClr val="accent2"/>
              </a:buClr>
              <a:buFont typeface="Arial" pitchFamily="34" charset="0"/>
              <a:buChar char="•"/>
            </a:pPr>
            <a:r>
              <a:rPr lang="en-US" sz="2400" dirty="0"/>
              <a:t>Bio-psycho-social origin</a:t>
            </a:r>
          </a:p>
          <a:p>
            <a:pPr marL="800100" lvl="1" indent="-342900">
              <a:lnSpc>
                <a:spcPct val="90000"/>
              </a:lnSpc>
              <a:spcBef>
                <a:spcPct val="20000"/>
              </a:spcBef>
              <a:buClr>
                <a:schemeClr val="accent2"/>
              </a:buClr>
              <a:buFont typeface="Arial" pitchFamily="34" charset="0"/>
              <a:buChar char="•"/>
            </a:pPr>
            <a:r>
              <a:rPr lang="en-US" sz="2400" dirty="0"/>
              <a:t>Many different programs</a:t>
            </a:r>
          </a:p>
          <a:p>
            <a:pPr marL="342900" indent="-228600">
              <a:lnSpc>
                <a:spcPct val="90000"/>
              </a:lnSpc>
              <a:spcBef>
                <a:spcPct val="20000"/>
              </a:spcBef>
              <a:buClr>
                <a:schemeClr val="accent1"/>
              </a:buClr>
              <a:buFont typeface="Arial" pitchFamily="34" charset="0"/>
              <a:buChar char="•"/>
            </a:pPr>
            <a:r>
              <a:rPr lang="en-US" sz="2800" dirty="0" smtClean="0"/>
              <a:t>Recovery </a:t>
            </a:r>
            <a:r>
              <a:rPr lang="en-US" sz="2800" dirty="0"/>
              <a:t>is a unique, individual and personal journey</a:t>
            </a:r>
          </a:p>
          <a:p>
            <a:pPr marL="342900" indent="-228600">
              <a:lnSpc>
                <a:spcPct val="90000"/>
              </a:lnSpc>
              <a:spcBef>
                <a:spcPct val="20000"/>
              </a:spcBef>
              <a:buClr>
                <a:schemeClr val="accent1"/>
              </a:buClr>
              <a:buFont typeface="Arial" pitchFamily="34" charset="0"/>
              <a:buChar char="•"/>
            </a:pPr>
            <a:r>
              <a:rPr lang="en-US" sz="2800" dirty="0" smtClean="0"/>
              <a:t>Recovery </a:t>
            </a:r>
            <a:r>
              <a:rPr lang="en-US" sz="2800" dirty="0"/>
              <a:t>Principles</a:t>
            </a:r>
          </a:p>
          <a:p>
            <a:pPr marL="800100" lvl="1" indent="-342900">
              <a:lnSpc>
                <a:spcPct val="90000"/>
              </a:lnSpc>
              <a:spcBef>
                <a:spcPct val="20000"/>
              </a:spcBef>
              <a:buClr>
                <a:schemeClr val="accent2"/>
              </a:buClr>
              <a:buFont typeface="Arial" pitchFamily="34" charset="0"/>
              <a:buChar char="•"/>
            </a:pPr>
            <a:r>
              <a:rPr lang="en-US" sz="2400" dirty="0"/>
              <a:t>Hope, empowerment, inclusion</a:t>
            </a:r>
          </a:p>
          <a:p>
            <a:pPr marL="800100" lvl="1" indent="-342900">
              <a:lnSpc>
                <a:spcPct val="90000"/>
              </a:lnSpc>
              <a:spcBef>
                <a:spcPct val="20000"/>
              </a:spcBef>
              <a:buClr>
                <a:schemeClr val="accent2"/>
              </a:buClr>
              <a:buFont typeface="Arial" pitchFamily="34" charset="0"/>
              <a:buChar char="•"/>
            </a:pPr>
            <a:r>
              <a:rPr lang="en-US" sz="2400" dirty="0"/>
              <a:t>Secure base</a:t>
            </a:r>
          </a:p>
          <a:p>
            <a:pPr marL="800100" lvl="1" indent="-342900">
              <a:lnSpc>
                <a:spcPct val="90000"/>
              </a:lnSpc>
              <a:spcBef>
                <a:spcPct val="20000"/>
              </a:spcBef>
              <a:buClr>
                <a:schemeClr val="accent2"/>
              </a:buClr>
              <a:buFont typeface="Arial" pitchFamily="34" charset="0"/>
              <a:buChar char="•"/>
            </a:pPr>
            <a:r>
              <a:rPr lang="en-US" sz="2400" dirty="0"/>
              <a:t>Self</a:t>
            </a:r>
          </a:p>
          <a:p>
            <a:pPr marL="800100" lvl="1" indent="-342900">
              <a:lnSpc>
                <a:spcPct val="90000"/>
              </a:lnSpc>
              <a:spcBef>
                <a:spcPct val="20000"/>
              </a:spcBef>
              <a:buClr>
                <a:schemeClr val="accent2"/>
              </a:buClr>
              <a:buFont typeface="Arial" pitchFamily="34" charset="0"/>
              <a:buChar char="•"/>
            </a:pPr>
            <a:r>
              <a:rPr lang="en-US" sz="2400" dirty="0"/>
              <a:t>Supportive relationships</a:t>
            </a:r>
          </a:p>
          <a:p>
            <a:pPr marL="800100" lvl="1" indent="-342900">
              <a:lnSpc>
                <a:spcPct val="90000"/>
              </a:lnSpc>
              <a:spcBef>
                <a:spcPct val="20000"/>
              </a:spcBef>
              <a:buClr>
                <a:schemeClr val="accent2"/>
              </a:buClr>
              <a:buFont typeface="Arial" pitchFamily="34" charset="0"/>
              <a:buChar char="•"/>
            </a:pPr>
            <a:r>
              <a:rPr lang="en-US" sz="2400" dirty="0"/>
              <a:t>Coping strategies</a:t>
            </a:r>
          </a:p>
          <a:p>
            <a:pPr marL="800100" lvl="1" indent="-342900">
              <a:lnSpc>
                <a:spcPct val="90000"/>
              </a:lnSpc>
              <a:spcBef>
                <a:spcPct val="20000"/>
              </a:spcBef>
              <a:buClr>
                <a:schemeClr val="accent2"/>
              </a:buClr>
              <a:buFont typeface="Arial" pitchFamily="34" charset="0"/>
              <a:buChar char="•"/>
            </a:pPr>
            <a:r>
              <a:rPr lang="en-US" sz="2400" dirty="0"/>
              <a:t>Purpose and meaning</a:t>
            </a:r>
          </a:p>
        </p:txBody>
      </p:sp>
      <p:sp>
        <p:nvSpPr>
          <p:cNvPr id="2" name="Title 1"/>
          <p:cNvSpPr>
            <a:spLocks noGrp="1"/>
          </p:cNvSpPr>
          <p:nvPr>
            <p:ph type="title"/>
          </p:nvPr>
        </p:nvSpPr>
        <p:spPr/>
        <p:txBody>
          <a:bodyPr/>
          <a:lstStyle/>
          <a:p>
            <a:r>
              <a:rPr lang="en-US" dirty="0" smtClean="0"/>
              <a:t>Models of Addiction</a:t>
            </a:r>
            <a:endParaRPr lang="en-US" dirty="0"/>
          </a:p>
        </p:txBody>
      </p:sp>
    </p:spTree>
    <p:extLst>
      <p:ext uri="{BB962C8B-B14F-4D97-AF65-F5344CB8AC3E}">
        <p14:creationId xmlns:p14="http://schemas.microsoft.com/office/powerpoint/2010/main" val="282369059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457200" y="1295400"/>
            <a:ext cx="7772400" cy="5257800"/>
          </a:xfrm>
          <a:noFill/>
          <a:ln>
            <a:noFill/>
            <a:miter lim="800000"/>
            <a:headEnd/>
            <a:tailEnd/>
          </a:ln>
        </p:spPr>
        <p:txBody>
          <a:bodyPr>
            <a:normAutofit/>
          </a:bodyPr>
          <a:lstStyle/>
          <a:p>
            <a:pPr marL="401638" indent="-401638" eaLnBrk="1" hangingPunct="1"/>
            <a:r>
              <a:rPr lang="en-US" sz="2800" dirty="0" smtClean="0"/>
              <a:t>Most contemporary addiction professionals and treatment centers do not fit precisely with any one of the above models.</a:t>
            </a:r>
          </a:p>
          <a:p>
            <a:pPr marL="401638" indent="-401638" eaLnBrk="1" hangingPunct="1"/>
            <a:endParaRPr lang="en-US" sz="2800" dirty="0" smtClean="0"/>
          </a:p>
          <a:p>
            <a:pPr marL="401638" indent="-401638" eaLnBrk="1" hangingPunct="1"/>
            <a:r>
              <a:rPr lang="en-US" sz="2800" dirty="0" smtClean="0"/>
              <a:t>Determining which modality of treatment is best is best left to the family and the individual needing treatment. </a:t>
            </a:r>
          </a:p>
        </p:txBody>
      </p:sp>
      <p:sp>
        <p:nvSpPr>
          <p:cNvPr id="2" name="Title 1"/>
          <p:cNvSpPr>
            <a:spLocks noGrp="1"/>
          </p:cNvSpPr>
          <p:nvPr>
            <p:ph type="title"/>
          </p:nvPr>
        </p:nvSpPr>
        <p:spPr/>
        <p:txBody>
          <a:bodyPr/>
          <a:lstStyle/>
          <a:p>
            <a:r>
              <a:rPr lang="en-US" dirty="0" smtClean="0"/>
              <a:t>Treatment Programs</a:t>
            </a:r>
            <a:endParaRPr lang="en-US" dirty="0"/>
          </a:p>
        </p:txBody>
      </p:sp>
    </p:spTree>
    <p:extLst>
      <p:ext uri="{BB962C8B-B14F-4D97-AF65-F5344CB8AC3E}">
        <p14:creationId xmlns:p14="http://schemas.microsoft.com/office/powerpoint/2010/main" val="14131925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Fetal Alcohol Spectrum Disorders: Competency III –  Models of Addiction&amp;quot;&quot;/&gt;&lt;property id=&quot;20307&quot; value=&quot;256&quot;/&gt;&lt;/object&gt;&lt;object type=&quot;3&quot; unique_id=&quot;10004&quot;&gt;&lt;property id=&quot;20148&quot; value=&quot;5&quot;/&gt;&lt;property id=&quot;20300&quot; value=&quot;Slide 2&quot;/&gt;&lt;property id=&quot;20307&quot; value=&quot;257&quot;/&gt;&lt;/object&gt;&lt;object type=&quot;3&quot; unique_id=&quot;10005&quot;&gt;&lt;property id=&quot;20148&quot; value=&quot;5&quot;/&gt;&lt;property id=&quot;20300&quot; value=&quot;Slide 3 - &amp;quot;Terminology of FASD&amp;quot;&quot;/&gt;&lt;property id=&quot;20307&quot; value=&quot;258&quot;/&gt;&lt;/object&gt;&lt;object type=&quot;3&quot; unique_id=&quot;10006&quot;&gt;&lt;property id=&quot;20148&quot; value=&quot;5&quot;/&gt;&lt;property id=&quot;20300&quot; value=&quot;Slide 4 - &amp;quot;Past and current models of alcohol use&amp;quot;&quot;/&gt;&lt;property id=&quot;20307&quot; value=&quot;288&quot;/&gt;&lt;/object&gt;&lt;object type=&quot;3&quot; unique_id=&quot;10007&quot;&gt;&lt;property id=&quot;20148&quot; value=&quot;5&quot;/&gt;&lt;property id=&quot;20300&quot; value=&quot;Slide 5 - &amp;quot;Evolving Models of Addiction&amp;quot;&quot;/&gt;&lt;property id=&quot;20307&quot; value=&quot;260&quot;/&gt;&lt;/object&gt;&lt;object type=&quot;3&quot; unique_id=&quot;10008&quot;&gt;&lt;property id=&quot;20148&quot; value=&quot;5&quot;/&gt;&lt;property id=&quot;20300&quot; value=&quot;Slide 6 - &amp;quot;Models of Addiction&amp;quot;&quot;/&gt;&lt;property id=&quot;20307&quot; value=&quot;261&quot;/&gt;&lt;/object&gt;&lt;object type=&quot;3&quot; unique_id=&quot;10009&quot;&gt;&lt;property id=&quot;20148&quot; value=&quot;5&quot;/&gt;&lt;property id=&quot;20300&quot; value=&quot;Slide 7 - &amp;quot;Models of Addiction&amp;quot;&quot;/&gt;&lt;property id=&quot;20307&quot; value=&quot;262&quot;/&gt;&lt;/object&gt;&lt;object type=&quot;3&quot; unique_id=&quot;10010&quot;&gt;&lt;property id=&quot;20148&quot; value=&quot;5&quot;/&gt;&lt;property id=&quot;20300&quot; value=&quot;Slide 8 - &amp;quot;Models of Addiction&amp;quot;&quot;/&gt;&lt;property id=&quot;20307&quot; value=&quot;263&quot;/&gt;&lt;/object&gt;&lt;object type=&quot;3&quot; unique_id=&quot;10011&quot;&gt;&lt;property id=&quot;20148&quot; value=&quot;5&quot;/&gt;&lt;property id=&quot;20300&quot; value=&quot;Slide 9 - &amp;quot;Treatment Programs&amp;quot;&quot;/&gt;&lt;property id=&quot;20307&quot; value=&quot;264&quot;/&gt;&lt;/object&gt;&lt;object type=&quot;3&quot; unique_id=&quot;10012&quot;&gt;&lt;property id=&quot;20148&quot; value=&quot;5&quot;/&gt;&lt;property id=&quot;20300&quot; value=&quot;Slide 10 - &amp;quot;Models of Addiction&amp;quot;&quot;/&gt;&lt;property id=&quot;20307&quot; value=&quot;265&quot;/&gt;&lt;/object&gt;&lt;object type=&quot;3&quot; unique_id=&quot;10013&quot;&gt;&lt;property id=&quot;20148&quot; value=&quot;5&quot;/&gt;&lt;property id=&quot;20300&quot; value=&quot;Slide 11 - &amp;quot;Models of Addiction&amp;quot;&quot;/&gt;&lt;property id=&quot;20307&quot; value=&quot;266&quot;/&gt;&lt;/object&gt;&lt;object type=&quot;3&quot; unique_id=&quot;10014&quot;&gt;&lt;property id=&quot;20148&quot; value=&quot;5&quot;/&gt;&lt;property id=&quot;20300&quot; value=&quot;Slide 12 - &amp;quot;Categories of alcohol use &amp;quot;&quot;/&gt;&lt;property id=&quot;20307&quot; value=&quot;289&quot;/&gt;&lt;/object&gt;&lt;object type=&quot;3&quot; unique_id=&quot;10015&quot;&gt;&lt;property id=&quot;20148&quot; value=&quot;5&quot;/&gt;&lt;property id=&quot;20300&quot; value=&quot;Slide 13 - &amp;quot;Alcohol Use by Women&amp;quot;&quot;/&gt;&lt;property id=&quot;20307&quot; value=&quot;268&quot;/&gt;&lt;/object&gt;&lt;object type=&quot;3&quot; unique_id=&quot;10016&quot;&gt;&lt;property id=&quot;20148&quot; value=&quot;5&quot;/&gt;&lt;property id=&quot;20300&quot; value=&quot;Slide 14 - &amp;quot;A Standard Drink&amp;quot;&quot;/&gt;&lt;property id=&quot;20307&quot; value=&quot;269&quot;/&gt;&lt;/object&gt;&lt;object type=&quot;3&quot; unique_id=&quot;10017&quot;&gt;&lt;property id=&quot;20148&quot; value=&quot;5&quot;/&gt;&lt;property id=&quot;20300&quot; value=&quot;Slide 15 - &amp;quot;Categories of Alcohol Use&amp;quot;&quot;/&gt;&lt;property id=&quot;20307&quot; value=&quot;270&quot;/&gt;&lt;/object&gt;&lt;object type=&quot;3&quot; unique_id=&quot;10018&quot;&gt;&lt;property id=&quot;20148&quot; value=&quot;5&quot;/&gt;&lt;property id=&quot;20300&quot; value=&quot;Slide 16 - &amp;quot;Categories of Alcohol Use&amp;quot;&quot;/&gt;&lt;property id=&quot;20307&quot; value=&quot;271&quot;/&gt;&lt;/object&gt;&lt;object type=&quot;3&quot; unique_id=&quot;10019&quot;&gt;&lt;property id=&quot;20148&quot; value=&quot;5&quot;/&gt;&lt;property id=&quot;20300&quot; value=&quot;Slide 17 - &amp;quot;Categories of Alcohol Use&amp;quot;&quot;/&gt;&lt;property id=&quot;20307&quot; value=&quot;272&quot;/&gt;&lt;/object&gt;&lt;object type=&quot;3&quot; unique_id=&quot;10020&quot;&gt;&lt;property id=&quot;20148&quot; value=&quot;5&quot;/&gt;&lt;property id=&quot;20300&quot; value=&quot;Slide 18 - &amp;quot;Stages of Alcohol use, dependence, and addiction&amp;quot;&quot;/&gt;&lt;property id=&quot;20307&quot; value=&quot;293&quot;/&gt;&lt;/object&gt;&lt;object type=&quot;3&quot; unique_id=&quot;10021&quot;&gt;&lt;property id=&quot;20148&quot; value=&quot;5&quot;/&gt;&lt;property id=&quot;20300&quot; value=&quot;Slide 19 - &amp;quot;Medical Criteria for Alcohol Use Disorders&amp;quot;&quot;/&gt;&lt;property id=&quot;20307&quot; value=&quot;274&quot;/&gt;&lt;/object&gt;&lt;object type=&quot;3&quot; unique_id=&quot;10022&quot;&gt;&lt;property id=&quot;20148&quot; value=&quot;5&quot;/&gt;&lt;property id=&quot;20300&quot; value=&quot;Slide 20 - &amp;quot;DSM-IV Codes for Alcohol Use&amp;quot;&quot;/&gt;&lt;property id=&quot;20307&quot; value=&quot;275&quot;/&gt;&lt;/object&gt;&lt;object type=&quot;3&quot; unique_id=&quot;10023&quot;&gt;&lt;property id=&quot;20148&quot; value=&quot;5&quot;/&gt;&lt;property id=&quot;20300&quot; value=&quot;Slide 21 - &amp;quot;Stages of Use&amp;quot;&quot;/&gt;&lt;property id=&quot;20307&quot; value=&quot;276&quot;/&gt;&lt;/object&gt;&lt;object type=&quot;3&quot; unique_id=&quot;10024&quot;&gt;&lt;property id=&quot;20148&quot; value=&quot;5&quot;/&gt;&lt;property id=&quot;20300&quot; value=&quot;Slide 22 - &amp;quot;Treatment for Alcohol Use&amp;quot;&quot;/&gt;&lt;property id=&quot;20307&quot; value=&quot;277&quot;/&gt;&lt;/object&gt;&lt;object type=&quot;3&quot; unique_id=&quot;10025&quot;&gt;&lt;property id=&quot;20148&quot; value=&quot;5&quot;/&gt;&lt;property id=&quot;20300&quot; value=&quot;Slide 23 - &amp;quot;Stages of change and alcohol use&amp;quot;&quot;/&gt;&lt;property id=&quot;20307&quot; value=&quot;292&quot;/&gt;&lt;/object&gt;&lt;object type=&quot;3&quot; unique_id=&quot;10026&quot;&gt;&lt;property id=&quot;20148&quot; value=&quot;5&quot;/&gt;&lt;property id=&quot;20300&quot; value=&quot;Slide 24 - &amp;quot;Stages of Change&amp;quot;&quot;/&gt;&lt;property id=&quot;20307&quot; value=&quot;279&quot;/&gt;&lt;/object&gt;&lt;object type=&quot;3&quot; unique_id=&quot;10027&quot;&gt;&lt;property id=&quot;20148&quot; value=&quot;5&quot;/&gt;&lt;property id=&quot;20300&quot; value=&quot;Slide 25 - &amp;quot;Stages of Change&amp;quot;&quot;/&gt;&lt;property id=&quot;20307&quot; value=&quot;280&quot;/&gt;&lt;/object&gt;&lt;object type=&quot;3&quot; unique_id=&quot;10028&quot;&gt;&lt;property id=&quot;20148&quot; value=&quot;5&quot;/&gt;&lt;property id=&quot;20300&quot; value=&quot;Slide 26 - &amp;quot;Alcohol and co-occurring Psychiatric disorders&amp;quot;&quot;/&gt;&lt;property id=&quot;20307&quot; value=&quot;291&quot;/&gt;&lt;/object&gt;&lt;object type=&quot;3&quot; unique_id=&quot;10029&quot;&gt;&lt;property id=&quot;20148&quot; value=&quot;5&quot;/&gt;&lt;property id=&quot;20300&quot; value=&quot;Slide 27 - &amp;quot;Co-occurring Psychiatric Disorders&amp;quot;&quot;/&gt;&lt;property id=&quot;20307&quot; value=&quot;282&quot;/&gt;&lt;/object&gt;&lt;object type=&quot;3&quot; unique_id=&quot;10030&quot;&gt;&lt;property id=&quot;20148&quot; value=&quot;5&quot;/&gt;&lt;property id=&quot;20300&quot; value=&quot;Slide 28 - &amp;quot;Co-occurring Psychiatric Disorders&amp;quot;&quot;/&gt;&lt;property id=&quot;20307&quot; value=&quot;283&quot;/&gt;&lt;/object&gt;&lt;object type=&quot;3&quot; unique_id=&quot;10031&quot;&gt;&lt;property id=&quot;20148&quot; value=&quot;5&quot;/&gt;&lt;property id=&quot;20300&quot; value=&quot;Slide 29 - &amp;quot;Characteristics of Alcohol-Dependent Families&amp;quot;&quot;/&gt;&lt;property id=&quot;20307&quot; value=&quot;290&quot;/&gt;&lt;/object&gt;&lt;object type=&quot;3&quot; unique_id=&quot;10032&quot;&gt;&lt;property id=&quot;20148&quot; value=&quot;5&quot;/&gt;&lt;property id=&quot;20300&quot; value=&quot;Slide 30 - &amp;quot;Alcohol-dependent Families&amp;quot;&quot;/&gt;&lt;property id=&quot;20307&quot; value=&quot;285&quot;/&gt;&lt;/object&gt;&lt;object type=&quot;3&quot; unique_id=&quot;10033&quot;&gt;&lt;property id=&quot;20148&quot; value=&quot;5&quot;/&gt;&lt;property id=&quot;20300&quot; value=&quot;Slide 31 - &amp;quot;Alcohol-dependent Families&amp;quot;&quot;/&gt;&lt;property id=&quot;20307&quot; value=&quot;286&quot;/&gt;&lt;/object&gt;&lt;object type=&quot;3&quot; unique_id=&quot;10034&quot;&gt;&lt;property id=&quot;20148&quot; value=&quot;5&quot;/&gt;&lt;property id=&quot;20300&quot; value=&quot;Slide 32 - &amp;quot;In Closing….&amp;quot;&quot;/&gt;&lt;property id=&quot;20307&quot; value=&quot;287&quot;/&gt;&lt;/object&gt;&lt;object type=&quot;3&quot; unique_id=&quot;10035&quot;&gt;&lt;property id=&quot;20148&quot; value=&quot;5&quot;/&gt;&lt;property id=&quot;20300&quot; value=&quot;Slide 33 - &amp;quot;Arctic FASD Regional Training Center www.uaa.alaska.edu/arcticfasdrtc arcticfasdrtc@uaa.alaska.edu 907.786.6381 &amp;quot;&quot;/&gt;&lt;property id=&quot;20307&quot; value=&quot;294&quot;/&gt;&lt;/object&gt;&lt;/object&gt;&lt;object type=&quot;8&quot; unique_id=&quot;10070&quot;&gt;&lt;/object&gt;&lt;/object&gt;&lt;/database&gt;"/>
  <p:tag name="MMPROD_NEXTUNIQUEID" val="10009"/>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2">
      <a:dk1>
        <a:srgbClr val="2F2B20"/>
      </a:dk1>
      <a:lt1>
        <a:srgbClr val="FFFFFF"/>
      </a:lt1>
      <a:dk2>
        <a:srgbClr val="4466AF"/>
      </a:dk2>
      <a:lt2>
        <a:srgbClr val="88BC64"/>
      </a:lt2>
      <a:accent1>
        <a:srgbClr val="88BC64"/>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2">
    <a:dk1>
      <a:srgbClr val="2F2B20"/>
    </a:dk1>
    <a:lt1>
      <a:srgbClr val="FFFFFF"/>
    </a:lt1>
    <a:dk2>
      <a:srgbClr val="4466AF"/>
    </a:dk2>
    <a:lt2>
      <a:srgbClr val="88BC64"/>
    </a:lt2>
    <a:accent1>
      <a:srgbClr val="88BC64"/>
    </a:accent1>
    <a:accent2>
      <a:srgbClr val="9CBEBD"/>
    </a:accent2>
    <a:accent3>
      <a:srgbClr val="D2CB6C"/>
    </a:accent3>
    <a:accent4>
      <a:srgbClr val="95A39D"/>
    </a:accent4>
    <a:accent5>
      <a:srgbClr val="C89F5D"/>
    </a:accent5>
    <a:accent6>
      <a:srgbClr val="B1A089"/>
    </a:accent6>
    <a:hlink>
      <a:srgbClr val="D25814"/>
    </a:hlink>
    <a:folHlink>
      <a:srgbClr val="849A0A"/>
    </a:folHlink>
  </a:clrScheme>
</a:themeOverride>
</file>

<file path=docProps/app.xml><?xml version="1.0" encoding="utf-8"?>
<Properties xmlns="http://schemas.openxmlformats.org/officeDocument/2006/extended-properties" xmlns:vt="http://schemas.openxmlformats.org/officeDocument/2006/docPropsVTypes">
  <Template/>
  <TotalTime>1331</TotalTime>
  <Words>8642</Words>
  <Application>Microsoft Office PowerPoint</Application>
  <PresentationFormat>On-screen Show (4:3)</PresentationFormat>
  <Paragraphs>686</Paragraphs>
  <Slides>33</Slides>
  <Notes>28</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Adjacency</vt:lpstr>
      <vt:lpstr>Fetal Alcohol Spectrum Disorders: Competency III –  Models of Addiction</vt:lpstr>
      <vt:lpstr>PowerPoint Presentation</vt:lpstr>
      <vt:lpstr>Terminology of FASD</vt:lpstr>
      <vt:lpstr>Past and current models of alcohol use</vt:lpstr>
      <vt:lpstr>Evolving Models of Addiction</vt:lpstr>
      <vt:lpstr>Models of Addiction</vt:lpstr>
      <vt:lpstr>Models of Addiction</vt:lpstr>
      <vt:lpstr>Models of Addiction</vt:lpstr>
      <vt:lpstr>Treatment Programs</vt:lpstr>
      <vt:lpstr>Models of Addiction</vt:lpstr>
      <vt:lpstr>Models of Addiction</vt:lpstr>
      <vt:lpstr>Categories of alcohol use </vt:lpstr>
      <vt:lpstr>Alcohol Use by Women</vt:lpstr>
      <vt:lpstr>A Standard Drink</vt:lpstr>
      <vt:lpstr>Categories of Alcohol Use</vt:lpstr>
      <vt:lpstr>Categories of Alcohol Use</vt:lpstr>
      <vt:lpstr>Categories of Alcohol Use</vt:lpstr>
      <vt:lpstr>Stages of Alcohol use, dependence, and addiction</vt:lpstr>
      <vt:lpstr>Medical Criteria for Alcohol Use Disorders</vt:lpstr>
      <vt:lpstr>DSM-IV Codes for Alcohol Use</vt:lpstr>
      <vt:lpstr>Stages of Use</vt:lpstr>
      <vt:lpstr>Treatment for Alcohol Use</vt:lpstr>
      <vt:lpstr>Stages of change and alcohol use</vt:lpstr>
      <vt:lpstr>Stages of Change</vt:lpstr>
      <vt:lpstr>Stages of Change</vt:lpstr>
      <vt:lpstr>Alcohol and co-occurring Psychiatric disorders</vt:lpstr>
      <vt:lpstr>Co-occurring Psychiatric Disorders</vt:lpstr>
      <vt:lpstr>Co-occurring Psychiatric Disorders</vt:lpstr>
      <vt:lpstr>Characteristics of Alcohol-Dependent Families</vt:lpstr>
      <vt:lpstr>Alcohol-dependent Families</vt:lpstr>
      <vt:lpstr>Alcohol-dependent Families</vt:lpstr>
      <vt:lpstr>In Closing….</vt:lpstr>
      <vt:lpstr>Arctic FASD Regional Training Center www.uaa.alaska.edu/arcticfasdrtc arcticfasdrtc@uaa.alaska.edu 907.786.6381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Fetal Alcohol Spectrum Disorders</dc:title>
  <dc:creator>cbhrs</dc:creator>
  <cp:lastModifiedBy>cbhrsae</cp:lastModifiedBy>
  <cp:revision>50</cp:revision>
  <dcterms:created xsi:type="dcterms:W3CDTF">2013-07-18T17:22:51Z</dcterms:created>
  <dcterms:modified xsi:type="dcterms:W3CDTF">2015-08-31T23:55:33Z</dcterms:modified>
</cp:coreProperties>
</file>